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7" r:id="rId4"/>
    <p:sldId id="268" r:id="rId5"/>
    <p:sldId id="269" r:id="rId6"/>
    <p:sldId id="270" r:id="rId7"/>
    <p:sldId id="271" r:id="rId8"/>
    <p:sldId id="272" r:id="rId9"/>
    <p:sldId id="273" r:id="rId10"/>
    <p:sldId id="274" r:id="rId11"/>
    <p:sldId id="275" r:id="rId12"/>
    <p:sldId id="276" r:id="rId13"/>
    <p:sldId id="277"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95" d="100"/>
          <a:sy n="95" d="100"/>
        </p:scale>
        <p:origin x="21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Docker Basics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BA95816A-DA60-4F4F-A8F7-8C670708D156}"/>
              </a:ext>
            </a:extLst>
          </p:cNvPr>
          <p:cNvPicPr>
            <a:picLocks noChangeAspect="1"/>
          </p:cNvPicPr>
          <p:nvPr/>
        </p:nvPicPr>
        <p:blipFill>
          <a:blip r:embed="rId2"/>
          <a:stretch>
            <a:fillRect/>
          </a:stretch>
        </p:blipFill>
        <p:spPr>
          <a:xfrm>
            <a:off x="3707904" y="3717032"/>
            <a:ext cx="1404739" cy="9364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The container make the shipping very easy and efficient.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DC43F0FC-2AE4-43A1-BD68-E304F096B928}"/>
              </a:ext>
            </a:extLst>
          </p:cNvPr>
          <p:cNvPicPr>
            <a:picLocks noChangeAspect="1"/>
          </p:cNvPicPr>
          <p:nvPr/>
        </p:nvPicPr>
        <p:blipFill>
          <a:blip r:embed="rId3"/>
          <a:stretch>
            <a:fillRect/>
          </a:stretch>
        </p:blipFill>
        <p:spPr>
          <a:xfrm>
            <a:off x="2565726" y="1847122"/>
            <a:ext cx="4305845" cy="3260982"/>
          </a:xfrm>
          <a:prstGeom prst="rect">
            <a:avLst/>
          </a:prstGeom>
          <a:ln>
            <a:solidFill>
              <a:srgbClr val="C00000"/>
            </a:solidFill>
          </a:ln>
        </p:spPr>
      </p:pic>
    </p:spTree>
    <p:extLst>
      <p:ext uri="{BB962C8B-B14F-4D97-AF65-F5344CB8AC3E}">
        <p14:creationId xmlns:p14="http://schemas.microsoft.com/office/powerpoint/2010/main" val="3766527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Look the Matrix from the Hell again. </a:t>
            </a:r>
          </a:p>
          <a:p>
            <a:pPr marL="342900" indent="-342900" algn="l">
              <a:buClr>
                <a:srgbClr val="0070C0"/>
              </a:buClr>
              <a:buSzPct val="80000"/>
              <a:buFont typeface="Wingdings" pitchFamily="2" charset="2"/>
              <a:buChar char="u"/>
            </a:pPr>
            <a:r>
              <a:rPr lang="en-US" altLang="zh-TW" sz="1800" dirty="0">
                <a:solidFill>
                  <a:schemeClr val="tx1"/>
                </a:solidFill>
              </a:rPr>
              <a:t>We use the standard way of container with Docker to solve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23FF572C-E1F3-4E57-AEC6-D9B5EE739A26}"/>
              </a:ext>
            </a:extLst>
          </p:cNvPr>
          <p:cNvPicPr>
            <a:picLocks noChangeAspect="1"/>
          </p:cNvPicPr>
          <p:nvPr/>
        </p:nvPicPr>
        <p:blipFill>
          <a:blip r:embed="rId3"/>
          <a:stretch>
            <a:fillRect/>
          </a:stretch>
        </p:blipFill>
        <p:spPr>
          <a:xfrm>
            <a:off x="660276" y="2525664"/>
            <a:ext cx="3470749" cy="1965693"/>
          </a:xfrm>
          <a:prstGeom prst="rect">
            <a:avLst/>
          </a:prstGeom>
          <a:ln>
            <a:solidFill>
              <a:srgbClr val="C00000"/>
            </a:solidFill>
          </a:ln>
        </p:spPr>
      </p:pic>
      <p:pic>
        <p:nvPicPr>
          <p:cNvPr id="9" name="Picture 8">
            <a:extLst>
              <a:ext uri="{FF2B5EF4-FFF2-40B4-BE49-F238E27FC236}">
                <a16:creationId xmlns:a16="http://schemas.microsoft.com/office/drawing/2014/main" id="{EF353DA0-E7E7-4E9E-B725-89E9B01ADC53}"/>
              </a:ext>
            </a:extLst>
          </p:cNvPr>
          <p:cNvPicPr>
            <a:picLocks noChangeAspect="1"/>
          </p:cNvPicPr>
          <p:nvPr/>
        </p:nvPicPr>
        <p:blipFill>
          <a:blip r:embed="rId4"/>
          <a:stretch>
            <a:fillRect/>
          </a:stretch>
        </p:blipFill>
        <p:spPr>
          <a:xfrm>
            <a:off x="5207125" y="2451083"/>
            <a:ext cx="3479675" cy="2040274"/>
          </a:xfrm>
          <a:prstGeom prst="rect">
            <a:avLst/>
          </a:prstGeom>
          <a:ln>
            <a:solidFill>
              <a:srgbClr val="C00000"/>
            </a:solidFill>
          </a:ln>
        </p:spPr>
      </p:pic>
      <p:sp>
        <p:nvSpPr>
          <p:cNvPr id="10" name="Arrow: Right 9">
            <a:extLst>
              <a:ext uri="{FF2B5EF4-FFF2-40B4-BE49-F238E27FC236}">
                <a16:creationId xmlns:a16="http://schemas.microsoft.com/office/drawing/2014/main" id="{276EFBC4-BBE5-40E3-814A-1C7ADA1D55B7}"/>
              </a:ext>
            </a:extLst>
          </p:cNvPr>
          <p:cNvSpPr/>
          <p:nvPr/>
        </p:nvSpPr>
        <p:spPr>
          <a:xfrm>
            <a:off x="4309035" y="3248980"/>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25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5841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What is Docker?</a:t>
            </a:r>
          </a:p>
          <a:p>
            <a:pPr marL="342900" indent="-342900" algn="l">
              <a:buClr>
                <a:srgbClr val="0070C0"/>
              </a:buClr>
              <a:buSzPct val="80000"/>
              <a:buFont typeface="Wingdings" pitchFamily="2" charset="2"/>
              <a:buChar char="u"/>
            </a:pPr>
            <a:r>
              <a:rPr lang="en-US" altLang="zh-TW" sz="1800" b="1" dirty="0">
                <a:solidFill>
                  <a:schemeClr val="tx1"/>
                </a:solidFill>
              </a:rPr>
              <a:t>Docker is a tool designed to make it easier to deploy and run applications aby using containers.</a:t>
            </a:r>
          </a:p>
          <a:p>
            <a:pPr marL="342900" indent="-342900" algn="l">
              <a:buClr>
                <a:srgbClr val="0070C0"/>
              </a:buClr>
              <a:buSzPct val="80000"/>
              <a:buFont typeface="Wingdings" pitchFamily="2" charset="2"/>
              <a:buChar char="u"/>
            </a:pPr>
            <a:r>
              <a:rPr lang="en-US" altLang="zh-TW" sz="1800" b="1" dirty="0">
                <a:solidFill>
                  <a:schemeClr val="tx1"/>
                </a:solidFill>
              </a:rPr>
              <a:t>Containers allow a developer to package up an application with all of the parts it needs, such as, libraries and other dependencies, and ship it all out as one package.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a:p>
        </p:txBody>
      </p:sp>
      <p:sp>
        <p:nvSpPr>
          <p:cNvPr id="6" name="投影片編號版面配置區 5"/>
          <p:cNvSpPr>
            <a:spLocks noGrp="1"/>
          </p:cNvSpPr>
          <p:nvPr>
            <p:ph type="sldNum" sz="quarter" idx="12"/>
          </p:nvPr>
        </p:nvSpPr>
        <p:spPr>
          <a:xfrm>
            <a:off x="6527846" y="6259217"/>
            <a:ext cx="2133600" cy="365125"/>
          </a:xfrm>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355301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6312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What is Docker?</a:t>
            </a:r>
          </a:p>
          <a:p>
            <a:pPr marL="342900" indent="-342900" algn="l">
              <a:buClr>
                <a:srgbClr val="0070C0"/>
              </a:buClr>
              <a:buSzPct val="80000"/>
              <a:buFont typeface="Wingdings" pitchFamily="2" charset="2"/>
              <a:buChar char="u"/>
            </a:pPr>
            <a:r>
              <a:rPr lang="en-US" altLang="zh-TW" sz="1800" b="1" dirty="0">
                <a:solidFill>
                  <a:schemeClr val="tx1"/>
                </a:solidFill>
              </a:rPr>
              <a:t>A developer packages all the software and components into a container and ship to the box called the container and docker will take care of shipping this container to all the platform in a standard way.</a:t>
            </a:r>
          </a:p>
          <a:p>
            <a:pPr marL="342900" indent="-342900" algn="l">
              <a:buClr>
                <a:srgbClr val="0070C0"/>
              </a:buClr>
              <a:buSzPct val="80000"/>
              <a:buFont typeface="Wingdings" pitchFamily="2" charset="2"/>
              <a:buChar char="u"/>
            </a:pPr>
            <a:r>
              <a:rPr lang="en-US" altLang="zh-TW" sz="1800" b="1" dirty="0">
                <a:solidFill>
                  <a:schemeClr val="tx1"/>
                </a:solidFill>
              </a:rPr>
              <a:t>Docker container is the standard way to solve </a:t>
            </a:r>
            <a:r>
              <a:rPr lang="en-US" altLang="zh-TW" sz="1800" b="1" dirty="0">
                <a:solidFill>
                  <a:srgbClr val="C00000"/>
                </a:solidFill>
              </a:rPr>
              <a:t>Matrix from the Hell</a:t>
            </a:r>
            <a:r>
              <a:rPr lang="en-US" altLang="zh-TW" sz="1800" b="1"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a:p>
        </p:txBody>
      </p:sp>
      <p:sp>
        <p:nvSpPr>
          <p:cNvPr id="6" name="投影片編號版面配置區 5"/>
          <p:cNvSpPr>
            <a:spLocks noGrp="1"/>
          </p:cNvSpPr>
          <p:nvPr>
            <p:ph type="sldNum" sz="quarter" idx="12"/>
          </p:nvPr>
        </p:nvSpPr>
        <p:spPr>
          <a:xfrm>
            <a:off x="6527846" y="6259217"/>
            <a:ext cx="2133600" cy="365125"/>
          </a:xfrm>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F398F0EF-9F7D-402E-9BD9-A1BAF6DE6376}"/>
              </a:ext>
            </a:extLst>
          </p:cNvPr>
          <p:cNvPicPr>
            <a:picLocks noChangeAspect="1"/>
          </p:cNvPicPr>
          <p:nvPr/>
        </p:nvPicPr>
        <p:blipFill>
          <a:blip r:embed="rId3"/>
          <a:stretch>
            <a:fillRect/>
          </a:stretch>
        </p:blipFill>
        <p:spPr>
          <a:xfrm>
            <a:off x="1043608" y="3009441"/>
            <a:ext cx="6703598" cy="3237433"/>
          </a:xfrm>
          <a:prstGeom prst="rect">
            <a:avLst/>
          </a:prstGeom>
          <a:ln>
            <a:solidFill>
              <a:srgbClr val="C00000"/>
            </a:solidFill>
          </a:ln>
        </p:spPr>
      </p:pic>
      <p:pic>
        <p:nvPicPr>
          <p:cNvPr id="11" name="Picture 10">
            <a:extLst>
              <a:ext uri="{FF2B5EF4-FFF2-40B4-BE49-F238E27FC236}">
                <a16:creationId xmlns:a16="http://schemas.microsoft.com/office/drawing/2014/main" id="{77D65C97-F118-49B7-AB5A-5A830015314D}"/>
              </a:ext>
            </a:extLst>
          </p:cNvPr>
          <p:cNvPicPr>
            <a:picLocks noChangeAspect="1"/>
          </p:cNvPicPr>
          <p:nvPr/>
        </p:nvPicPr>
        <p:blipFill>
          <a:blip r:embed="rId4"/>
          <a:stretch>
            <a:fillRect/>
          </a:stretch>
        </p:blipFill>
        <p:spPr>
          <a:xfrm>
            <a:off x="2589125" y="3319524"/>
            <a:ext cx="266700" cy="814387"/>
          </a:xfrm>
          <a:prstGeom prst="rect">
            <a:avLst/>
          </a:prstGeom>
          <a:ln>
            <a:solidFill>
              <a:srgbClr val="C00000"/>
            </a:solidFill>
          </a:ln>
        </p:spPr>
      </p:pic>
      <p:cxnSp>
        <p:nvCxnSpPr>
          <p:cNvPr id="13" name="Straight Arrow Connector 12">
            <a:extLst>
              <a:ext uri="{FF2B5EF4-FFF2-40B4-BE49-F238E27FC236}">
                <a16:creationId xmlns:a16="http://schemas.microsoft.com/office/drawing/2014/main" id="{202AB388-370B-456D-9ACF-32F9DDB39A02}"/>
              </a:ext>
            </a:extLst>
          </p:cNvPr>
          <p:cNvCxnSpPr>
            <a:cxnSpLocks/>
          </p:cNvCxnSpPr>
          <p:nvPr/>
        </p:nvCxnSpPr>
        <p:spPr>
          <a:xfrm flipV="1">
            <a:off x="2762669" y="3429000"/>
            <a:ext cx="441179" cy="98738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75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8722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Why need Docker?</a:t>
            </a:r>
          </a:p>
          <a:p>
            <a:pPr marL="342900" indent="-342900" algn="l">
              <a:buClr>
                <a:srgbClr val="0070C0"/>
              </a:buClr>
              <a:buSzPct val="80000"/>
              <a:buFont typeface="Wingdings" pitchFamily="2" charset="2"/>
              <a:buChar char="u"/>
            </a:pPr>
            <a:r>
              <a:rPr lang="en-US" altLang="zh-TW" sz="1800" b="1" dirty="0">
                <a:solidFill>
                  <a:schemeClr val="tx1"/>
                </a:solidFill>
              </a:rPr>
              <a:t>The stages of software development: Design, Development, Deployment, Testing/Release. </a:t>
            </a:r>
          </a:p>
          <a:p>
            <a:pPr marL="342900" indent="-342900" algn="l">
              <a:buClr>
                <a:srgbClr val="0070C0"/>
              </a:buClr>
              <a:buSzPct val="80000"/>
              <a:buFont typeface="Wingdings" pitchFamily="2" charset="2"/>
              <a:buChar char="u"/>
            </a:pPr>
            <a:r>
              <a:rPr lang="en-US" altLang="zh-TW" sz="1800" b="1" dirty="0">
                <a:solidFill>
                  <a:schemeClr val="tx1"/>
                </a:solidFill>
              </a:rPr>
              <a:t>Docker comes into the picture at the Deployment Stage.</a:t>
            </a:r>
          </a:p>
          <a:p>
            <a:pPr marL="342900" indent="-342900" algn="l">
              <a:buClr>
                <a:srgbClr val="0070C0"/>
              </a:buClr>
              <a:buSzPct val="80000"/>
              <a:buFont typeface="Wingdings" pitchFamily="2" charset="2"/>
              <a:buChar char="u"/>
            </a:pPr>
            <a:r>
              <a:rPr lang="en-US" altLang="zh-TW" sz="1800" b="1" dirty="0">
                <a:solidFill>
                  <a:schemeClr val="tx1"/>
                </a:solidFill>
              </a:rPr>
              <a:t>Docker makes the process of application deployment very easy, very efficient, and resolves a lot issues related to deploying applications.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7" name="Rectangle: Rounded Corners 6">
            <a:extLst>
              <a:ext uri="{FF2B5EF4-FFF2-40B4-BE49-F238E27FC236}">
                <a16:creationId xmlns:a16="http://schemas.microsoft.com/office/drawing/2014/main" id="{696AB52C-E307-4CCC-9614-AC49A7B4FD99}"/>
              </a:ext>
            </a:extLst>
          </p:cNvPr>
          <p:cNvSpPr/>
          <p:nvPr/>
        </p:nvSpPr>
        <p:spPr>
          <a:xfrm>
            <a:off x="1549230" y="3356992"/>
            <a:ext cx="1728192"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Design</a:t>
            </a:r>
          </a:p>
        </p:txBody>
      </p:sp>
      <p:sp>
        <p:nvSpPr>
          <p:cNvPr id="8" name="Rectangle: Rounded Corners 7">
            <a:extLst>
              <a:ext uri="{FF2B5EF4-FFF2-40B4-BE49-F238E27FC236}">
                <a16:creationId xmlns:a16="http://schemas.microsoft.com/office/drawing/2014/main" id="{24DF678E-4C13-455B-9A76-A380FFEF7D83}"/>
              </a:ext>
            </a:extLst>
          </p:cNvPr>
          <p:cNvSpPr/>
          <p:nvPr/>
        </p:nvSpPr>
        <p:spPr>
          <a:xfrm>
            <a:off x="1549230" y="4028580"/>
            <a:ext cx="1728192"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Development</a:t>
            </a:r>
          </a:p>
        </p:txBody>
      </p:sp>
      <p:sp>
        <p:nvSpPr>
          <p:cNvPr id="9" name="Rectangle: Rounded Corners 8">
            <a:extLst>
              <a:ext uri="{FF2B5EF4-FFF2-40B4-BE49-F238E27FC236}">
                <a16:creationId xmlns:a16="http://schemas.microsoft.com/office/drawing/2014/main" id="{730188B9-A5F0-44DF-8CE6-6915E200F72E}"/>
              </a:ext>
            </a:extLst>
          </p:cNvPr>
          <p:cNvSpPr/>
          <p:nvPr/>
        </p:nvSpPr>
        <p:spPr>
          <a:xfrm>
            <a:off x="1566143" y="4772166"/>
            <a:ext cx="1728192"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Deployment</a:t>
            </a:r>
          </a:p>
        </p:txBody>
      </p:sp>
      <p:sp>
        <p:nvSpPr>
          <p:cNvPr id="10" name="Rectangle: Rounded Corners 9">
            <a:extLst>
              <a:ext uri="{FF2B5EF4-FFF2-40B4-BE49-F238E27FC236}">
                <a16:creationId xmlns:a16="http://schemas.microsoft.com/office/drawing/2014/main" id="{D5E0B35E-E69C-40C9-8808-F9DCC9B9E440}"/>
              </a:ext>
            </a:extLst>
          </p:cNvPr>
          <p:cNvSpPr/>
          <p:nvPr/>
        </p:nvSpPr>
        <p:spPr>
          <a:xfrm>
            <a:off x="1566143" y="5551770"/>
            <a:ext cx="1728192"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Testing/Release</a:t>
            </a:r>
          </a:p>
        </p:txBody>
      </p:sp>
      <p:sp>
        <p:nvSpPr>
          <p:cNvPr id="11" name="Arrow: Right 10">
            <a:extLst>
              <a:ext uri="{FF2B5EF4-FFF2-40B4-BE49-F238E27FC236}">
                <a16:creationId xmlns:a16="http://schemas.microsoft.com/office/drawing/2014/main" id="{4BC7459C-1505-468C-B950-8BC7B8254F7E}"/>
              </a:ext>
            </a:extLst>
          </p:cNvPr>
          <p:cNvSpPr/>
          <p:nvPr/>
        </p:nvSpPr>
        <p:spPr>
          <a:xfrm>
            <a:off x="3493446" y="4772166"/>
            <a:ext cx="11521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EECEC0E-3BFA-47AE-B478-74FB49A9613B}"/>
              </a:ext>
            </a:extLst>
          </p:cNvPr>
          <p:cNvPicPr>
            <a:picLocks noChangeAspect="1"/>
          </p:cNvPicPr>
          <p:nvPr/>
        </p:nvPicPr>
        <p:blipFill>
          <a:blip r:embed="rId3"/>
          <a:stretch>
            <a:fillRect/>
          </a:stretch>
        </p:blipFill>
        <p:spPr>
          <a:xfrm>
            <a:off x="4780180" y="4461471"/>
            <a:ext cx="1504950" cy="1076325"/>
          </a:xfrm>
          <a:prstGeom prst="rect">
            <a:avLst/>
          </a:prstGeom>
          <a:ln>
            <a:solidFill>
              <a:srgbClr val="C00000"/>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6885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rPr>
              <a:t>What is Docker?</a:t>
            </a:r>
          </a:p>
          <a:p>
            <a:pPr marL="342900" indent="-342900" algn="l">
              <a:buClr>
                <a:srgbClr val="0070C0"/>
              </a:buClr>
              <a:buSzPct val="80000"/>
              <a:buFont typeface="Wingdings" pitchFamily="2" charset="2"/>
              <a:buChar char="u"/>
            </a:pPr>
            <a:r>
              <a:rPr lang="en-US" altLang="zh-TW" sz="1800" dirty="0">
                <a:solidFill>
                  <a:schemeClr val="tx1"/>
                </a:solidFill>
              </a:rPr>
              <a:t>Docker is the </a:t>
            </a:r>
            <a:r>
              <a:rPr lang="en-US" altLang="zh-TW" sz="1800" b="1" dirty="0">
                <a:solidFill>
                  <a:srgbClr val="C00000"/>
                </a:solidFill>
              </a:rPr>
              <a:t>Software Container Platform.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E65885B5-84D2-4E42-86B2-F4D7B33F0937}"/>
              </a:ext>
            </a:extLst>
          </p:cNvPr>
          <p:cNvPicPr>
            <a:picLocks noChangeAspect="1"/>
          </p:cNvPicPr>
          <p:nvPr/>
        </p:nvPicPr>
        <p:blipFill>
          <a:blip r:embed="rId3"/>
          <a:stretch>
            <a:fillRect/>
          </a:stretch>
        </p:blipFill>
        <p:spPr>
          <a:xfrm>
            <a:off x="1885882" y="2132309"/>
            <a:ext cx="4695825" cy="1695450"/>
          </a:xfrm>
          <a:prstGeom prst="rect">
            <a:avLst/>
          </a:prstGeom>
          <a:ln>
            <a:solidFill>
              <a:srgbClr val="C00000"/>
            </a:solidFill>
          </a:ln>
        </p:spPr>
      </p:pic>
    </p:spTree>
    <p:extLst>
      <p:ext uri="{BB962C8B-B14F-4D97-AF65-F5344CB8AC3E}">
        <p14:creationId xmlns:p14="http://schemas.microsoft.com/office/powerpoint/2010/main" val="1282582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12241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What is the </a:t>
            </a:r>
            <a:r>
              <a:rPr lang="en-US" altLang="zh-TW" sz="1800" b="1" dirty="0">
                <a:solidFill>
                  <a:srgbClr val="C00000"/>
                </a:solidFill>
              </a:rPr>
              <a:t>“Software Container Platform” </a:t>
            </a:r>
            <a:r>
              <a:rPr lang="en-US" altLang="zh-TW" sz="1800" dirty="0">
                <a:solidFill>
                  <a:schemeClr val="tx1"/>
                </a:solidFill>
              </a:rPr>
              <a:t>mean?</a:t>
            </a:r>
          </a:p>
          <a:p>
            <a:pPr marL="342900" indent="-342900" algn="l">
              <a:buClr>
                <a:srgbClr val="0070C0"/>
              </a:buClr>
              <a:buSzPct val="80000"/>
              <a:buFont typeface="Wingdings" pitchFamily="2" charset="2"/>
              <a:buChar char="u"/>
            </a:pPr>
            <a:r>
              <a:rPr lang="en-US" altLang="zh-TW" sz="1800" b="1" dirty="0">
                <a:solidFill>
                  <a:schemeClr val="tx1"/>
                </a:solidFill>
              </a:rPr>
              <a:t>When we develop the software application, The entire software application consists of a group of front-end components, backend components, database server, libraries, and other environment dependent components.</a:t>
            </a:r>
            <a:endParaRPr lang="en-US" altLang="zh-TW" sz="1800" b="1" dirty="0">
              <a:solidFill>
                <a:srgbClr val="C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0" name="Picture 9">
            <a:extLst>
              <a:ext uri="{FF2B5EF4-FFF2-40B4-BE49-F238E27FC236}">
                <a16:creationId xmlns:a16="http://schemas.microsoft.com/office/drawing/2014/main" id="{45D6732A-6521-4249-A6A2-F6F75A6F0CA8}"/>
              </a:ext>
            </a:extLst>
          </p:cNvPr>
          <p:cNvPicPr>
            <a:picLocks noChangeAspect="1"/>
          </p:cNvPicPr>
          <p:nvPr/>
        </p:nvPicPr>
        <p:blipFill>
          <a:blip r:embed="rId3"/>
          <a:stretch>
            <a:fillRect/>
          </a:stretch>
        </p:blipFill>
        <p:spPr>
          <a:xfrm>
            <a:off x="827584" y="2883173"/>
            <a:ext cx="7239000" cy="2105025"/>
          </a:xfrm>
          <a:prstGeom prst="rect">
            <a:avLst/>
          </a:prstGeom>
          <a:ln>
            <a:solidFill>
              <a:srgbClr val="C00000"/>
            </a:solidFill>
          </a:ln>
        </p:spPr>
      </p:pic>
    </p:spTree>
    <p:extLst>
      <p:ext uri="{BB962C8B-B14F-4D97-AF65-F5344CB8AC3E}">
        <p14:creationId xmlns:p14="http://schemas.microsoft.com/office/powerpoint/2010/main" val="3080067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9361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What is the </a:t>
            </a:r>
            <a:r>
              <a:rPr lang="en-US" altLang="zh-TW" sz="1800" b="1" dirty="0">
                <a:solidFill>
                  <a:srgbClr val="C00000"/>
                </a:solidFill>
              </a:rPr>
              <a:t>“Software Container Platform” </a:t>
            </a:r>
            <a:r>
              <a:rPr lang="en-US" altLang="zh-TW" sz="1800" dirty="0">
                <a:solidFill>
                  <a:schemeClr val="tx1"/>
                </a:solidFill>
              </a:rPr>
              <a:t>mean? (2)</a:t>
            </a:r>
          </a:p>
          <a:p>
            <a:pPr marL="342900" indent="-342900" algn="l">
              <a:buClr>
                <a:srgbClr val="0070C0"/>
              </a:buClr>
              <a:buSzPct val="80000"/>
              <a:buFont typeface="Wingdings" pitchFamily="2" charset="2"/>
              <a:buChar char="u"/>
            </a:pPr>
            <a:r>
              <a:rPr lang="en-US" altLang="zh-TW" sz="1800" b="1" dirty="0">
                <a:solidFill>
                  <a:schemeClr val="tx1"/>
                </a:solidFill>
              </a:rPr>
              <a:t>We have to make sure all these components work on different and wide range of platforms.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9" name="Picture 8">
            <a:extLst>
              <a:ext uri="{FF2B5EF4-FFF2-40B4-BE49-F238E27FC236}">
                <a16:creationId xmlns:a16="http://schemas.microsoft.com/office/drawing/2014/main" id="{A4AA06E2-8F06-48C3-8177-9A775B821796}"/>
              </a:ext>
            </a:extLst>
          </p:cNvPr>
          <p:cNvPicPr>
            <a:picLocks noChangeAspect="1"/>
          </p:cNvPicPr>
          <p:nvPr/>
        </p:nvPicPr>
        <p:blipFill>
          <a:blip r:embed="rId3"/>
          <a:stretch>
            <a:fillRect/>
          </a:stretch>
        </p:blipFill>
        <p:spPr>
          <a:xfrm>
            <a:off x="1354796" y="2724695"/>
            <a:ext cx="6578424" cy="3575421"/>
          </a:xfrm>
          <a:prstGeom prst="rect">
            <a:avLst/>
          </a:prstGeom>
          <a:ln>
            <a:solidFill>
              <a:srgbClr val="C00000"/>
            </a:solidFill>
          </a:ln>
        </p:spPr>
      </p:pic>
    </p:spTree>
    <p:extLst>
      <p:ext uri="{BB962C8B-B14F-4D97-AF65-F5344CB8AC3E}">
        <p14:creationId xmlns:p14="http://schemas.microsoft.com/office/powerpoint/2010/main" val="390150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12961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What is the </a:t>
            </a:r>
            <a:r>
              <a:rPr lang="en-US" altLang="zh-TW" sz="1800" b="1" dirty="0">
                <a:solidFill>
                  <a:srgbClr val="C00000"/>
                </a:solidFill>
              </a:rPr>
              <a:t>Matrix from the Hell</a:t>
            </a:r>
            <a:r>
              <a:rPr lang="en-US" altLang="zh-TW" sz="1800" b="1" dirty="0">
                <a:solidFill>
                  <a:schemeClr val="tx1"/>
                </a:solidFill>
              </a:rPr>
              <a:t>?</a:t>
            </a:r>
            <a:endParaRPr lang="en-US" altLang="zh-TW" sz="1800" dirty="0">
              <a:solidFill>
                <a:schemeClr val="tx1"/>
              </a:solidFill>
            </a:endParaRPr>
          </a:p>
          <a:p>
            <a:pPr marL="342900" indent="-342900" algn="l">
              <a:buClr>
                <a:srgbClr val="0070C0"/>
              </a:buClr>
              <a:buSzPct val="80000"/>
              <a:buFont typeface="Wingdings" pitchFamily="2" charset="2"/>
              <a:buChar char="u"/>
            </a:pPr>
            <a:r>
              <a:rPr lang="en-US" altLang="zh-TW" sz="1800" dirty="0">
                <a:solidFill>
                  <a:schemeClr val="tx1"/>
                </a:solidFill>
              </a:rPr>
              <a:t>If we make a matrix out of above diagram, it will be look like the following.</a:t>
            </a:r>
          </a:p>
          <a:p>
            <a:pPr marL="342900" indent="-342900" algn="l">
              <a:buClr>
                <a:srgbClr val="0070C0"/>
              </a:buClr>
              <a:buSzPct val="80000"/>
              <a:buFont typeface="Wingdings" pitchFamily="2" charset="2"/>
              <a:buChar char="u"/>
            </a:pPr>
            <a:r>
              <a:rPr lang="en-US" altLang="zh-TW" sz="1800" dirty="0">
                <a:solidFill>
                  <a:schemeClr val="tx1"/>
                </a:solidFill>
              </a:rPr>
              <a:t>We have to make sure that all the components the application are compatible with all the possible hardware in the organization:</a:t>
            </a:r>
            <a:endParaRPr lang="en-US" altLang="zh-TW" sz="1800" dirty="0">
              <a:solidFill>
                <a:srgbClr val="C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4C6F68E7-22F2-4500-BC11-D6F2E13FA4D3}"/>
              </a:ext>
            </a:extLst>
          </p:cNvPr>
          <p:cNvPicPr>
            <a:picLocks noChangeAspect="1"/>
          </p:cNvPicPr>
          <p:nvPr/>
        </p:nvPicPr>
        <p:blipFill>
          <a:blip r:embed="rId3"/>
          <a:stretch>
            <a:fillRect/>
          </a:stretch>
        </p:blipFill>
        <p:spPr>
          <a:xfrm>
            <a:off x="1403648" y="2753567"/>
            <a:ext cx="6568997" cy="3655123"/>
          </a:xfrm>
          <a:prstGeom prst="rect">
            <a:avLst/>
          </a:prstGeom>
          <a:ln>
            <a:solidFill>
              <a:srgbClr val="C00000"/>
            </a:solidFill>
          </a:ln>
        </p:spPr>
      </p:pic>
    </p:spTree>
    <p:extLst>
      <p:ext uri="{BB962C8B-B14F-4D97-AF65-F5344CB8AC3E}">
        <p14:creationId xmlns:p14="http://schemas.microsoft.com/office/powerpoint/2010/main" val="97134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13681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Shipping industry Problem:</a:t>
            </a:r>
          </a:p>
          <a:p>
            <a:pPr marL="342900" indent="-342900" algn="l">
              <a:buClr>
                <a:srgbClr val="0070C0"/>
              </a:buClr>
              <a:buSzPct val="80000"/>
              <a:buFont typeface="Wingdings" pitchFamily="2" charset="2"/>
              <a:buChar char="u"/>
            </a:pPr>
            <a:r>
              <a:rPr lang="en-US" altLang="zh-TW" sz="1800" dirty="0">
                <a:solidFill>
                  <a:schemeClr val="tx1"/>
                </a:solidFill>
              </a:rPr>
              <a:t>When we move the furniture from one place to another place, we have the </a:t>
            </a:r>
            <a:r>
              <a:rPr lang="en-US" altLang="zh-TW" sz="1800" dirty="0" err="1">
                <a:solidFill>
                  <a:schemeClr val="tx1"/>
                </a:solidFill>
              </a:rPr>
              <a:t>sem</a:t>
            </a:r>
            <a:r>
              <a:rPr lang="en-US" altLang="zh-TW" sz="1800" dirty="0">
                <a:solidFill>
                  <a:schemeClr val="tx1"/>
                </a:solidFill>
              </a:rPr>
              <a:t> problem.</a:t>
            </a:r>
          </a:p>
          <a:p>
            <a:pPr marL="342900" indent="-342900" algn="l">
              <a:buClr>
                <a:srgbClr val="0070C0"/>
              </a:buClr>
              <a:buSzPct val="80000"/>
              <a:buFont typeface="Wingdings" pitchFamily="2" charset="2"/>
              <a:buChar char="u"/>
            </a:pPr>
            <a:r>
              <a:rPr lang="en-US" altLang="zh-TW" sz="1800" dirty="0">
                <a:solidFill>
                  <a:schemeClr val="tx1"/>
                </a:solidFill>
              </a:rPr>
              <a:t>We have fioriture on the left and shipping </a:t>
            </a:r>
            <a:r>
              <a:rPr lang="en-US" altLang="zh-TW" sz="1800" dirty="0" err="1">
                <a:solidFill>
                  <a:schemeClr val="tx1"/>
                </a:solidFill>
              </a:rPr>
              <a:t>equipments</a:t>
            </a:r>
            <a:r>
              <a:rPr lang="en-US" altLang="zh-TW" sz="1800" dirty="0">
                <a:solidFill>
                  <a:schemeClr val="tx1"/>
                </a:solidFill>
              </a:rPr>
              <a:t> on the right.</a:t>
            </a:r>
            <a:endParaRPr lang="en-US" altLang="zh-TW" sz="1800" dirty="0">
              <a:solidFill>
                <a:srgbClr val="C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8F0908A2-A09D-4313-BEE0-8E6905FED4B3}"/>
              </a:ext>
            </a:extLst>
          </p:cNvPr>
          <p:cNvPicPr>
            <a:picLocks noChangeAspect="1"/>
          </p:cNvPicPr>
          <p:nvPr/>
        </p:nvPicPr>
        <p:blipFill>
          <a:blip r:embed="rId3"/>
          <a:stretch>
            <a:fillRect/>
          </a:stretch>
        </p:blipFill>
        <p:spPr>
          <a:xfrm>
            <a:off x="2195736" y="2852031"/>
            <a:ext cx="4232111" cy="3144280"/>
          </a:xfrm>
          <a:prstGeom prst="rect">
            <a:avLst/>
          </a:prstGeom>
          <a:ln>
            <a:solidFill>
              <a:srgbClr val="C00000"/>
            </a:solidFill>
          </a:ln>
        </p:spPr>
      </p:pic>
    </p:spTree>
    <p:extLst>
      <p:ext uri="{BB962C8B-B14F-4D97-AF65-F5344CB8AC3E}">
        <p14:creationId xmlns:p14="http://schemas.microsoft.com/office/powerpoint/2010/main" val="201992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3463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Shipping industry matrix:</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336F2206-EDE1-4B58-A411-C4CE63E505B5}"/>
              </a:ext>
            </a:extLst>
          </p:cNvPr>
          <p:cNvPicPr>
            <a:picLocks noChangeAspect="1"/>
          </p:cNvPicPr>
          <p:nvPr/>
        </p:nvPicPr>
        <p:blipFill>
          <a:blip r:embed="rId3"/>
          <a:stretch>
            <a:fillRect/>
          </a:stretch>
        </p:blipFill>
        <p:spPr>
          <a:xfrm>
            <a:off x="1331640" y="1975133"/>
            <a:ext cx="6902722" cy="3814898"/>
          </a:xfrm>
          <a:prstGeom prst="rect">
            <a:avLst/>
          </a:prstGeom>
          <a:ln>
            <a:solidFill>
              <a:srgbClr val="C00000"/>
            </a:solidFill>
          </a:ln>
        </p:spPr>
      </p:pic>
    </p:spTree>
    <p:extLst>
      <p:ext uri="{BB962C8B-B14F-4D97-AF65-F5344CB8AC3E}">
        <p14:creationId xmlns:p14="http://schemas.microsoft.com/office/powerpoint/2010/main" val="3104141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8722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How to solve the </a:t>
            </a:r>
            <a:r>
              <a:rPr lang="en-US" altLang="zh-TW" sz="1800" b="1" dirty="0">
                <a:solidFill>
                  <a:srgbClr val="C00000"/>
                </a:solidFill>
              </a:rPr>
              <a:t>Matrix from Hell </a:t>
            </a:r>
            <a:r>
              <a:rPr lang="en-US" altLang="zh-TW" sz="1800" dirty="0">
                <a:solidFill>
                  <a:schemeClr val="tx1"/>
                </a:solidFill>
              </a:rPr>
              <a:t>problem?</a:t>
            </a:r>
          </a:p>
          <a:p>
            <a:pPr marL="342900" indent="-342900" algn="l">
              <a:buClr>
                <a:srgbClr val="0070C0"/>
              </a:buClr>
              <a:buSzPct val="80000"/>
              <a:buFont typeface="Wingdings" pitchFamily="2" charset="2"/>
              <a:buChar char="u"/>
            </a:pPr>
            <a:r>
              <a:rPr lang="en-US" altLang="zh-TW" sz="1800" dirty="0">
                <a:solidFill>
                  <a:schemeClr val="tx1"/>
                </a:solidFill>
              </a:rPr>
              <a:t>We solve the </a:t>
            </a:r>
            <a:r>
              <a:rPr lang="en-US" altLang="zh-TW" sz="1800" b="1" dirty="0">
                <a:solidFill>
                  <a:srgbClr val="C00000"/>
                </a:solidFill>
              </a:rPr>
              <a:t>Matrix from the Hell </a:t>
            </a:r>
            <a:r>
              <a:rPr lang="en-US" altLang="zh-TW" sz="1800" dirty="0">
                <a:solidFill>
                  <a:schemeClr val="tx1"/>
                </a:solidFill>
              </a:rPr>
              <a:t>by using the </a:t>
            </a:r>
            <a:r>
              <a:rPr lang="en-US" altLang="zh-TW" sz="1800" b="1" dirty="0">
                <a:solidFill>
                  <a:srgbClr val="C00000"/>
                </a:solidFill>
              </a:rPr>
              <a:t>Container</a:t>
            </a:r>
            <a:r>
              <a:rPr lang="en-US" altLang="zh-TW" sz="1800" dirty="0">
                <a:solidFill>
                  <a:schemeClr val="tx1"/>
                </a:solidFill>
              </a:rPr>
              <a:t>.</a:t>
            </a:r>
          </a:p>
          <a:p>
            <a:pPr marL="342900" indent="-342900" algn="l">
              <a:buClr>
                <a:srgbClr val="0070C0"/>
              </a:buClr>
              <a:buSzPct val="80000"/>
              <a:buFont typeface="Wingdings" pitchFamily="2" charset="2"/>
              <a:buChar char="u"/>
            </a:pPr>
            <a:r>
              <a:rPr lang="en-US" altLang="zh-TW" sz="1800" dirty="0">
                <a:solidFill>
                  <a:schemeClr val="tx1"/>
                </a:solidFill>
              </a:rPr>
              <a:t>Container are standard boxes where the goods can be packaged in a standard way. </a:t>
            </a:r>
          </a:p>
          <a:p>
            <a:pPr marL="342900" indent="-342900" algn="l">
              <a:buClr>
                <a:srgbClr val="0070C0"/>
              </a:buClr>
              <a:buSzPct val="80000"/>
              <a:buFont typeface="Wingdings" pitchFamily="2" charset="2"/>
              <a:buChar char="u"/>
            </a:pPr>
            <a:r>
              <a:rPr lang="en-US" altLang="zh-TW" sz="1800" dirty="0">
                <a:solidFill>
                  <a:schemeClr val="tx1"/>
                </a:solidFill>
              </a:rPr>
              <a:t>For example, if you are the furniture manufacture, you need to packaging your furniture into the standard way int the container.  You are not worry about the ship through the air, water, who will ship, and etc.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84B814E7-CC5C-429B-87C6-209244D828BD}"/>
              </a:ext>
            </a:extLst>
          </p:cNvPr>
          <p:cNvPicPr>
            <a:picLocks noChangeAspect="1"/>
          </p:cNvPicPr>
          <p:nvPr/>
        </p:nvPicPr>
        <p:blipFill>
          <a:blip r:embed="rId3"/>
          <a:stretch>
            <a:fillRect/>
          </a:stretch>
        </p:blipFill>
        <p:spPr>
          <a:xfrm>
            <a:off x="1691680" y="3289846"/>
            <a:ext cx="5565812" cy="3116275"/>
          </a:xfrm>
          <a:prstGeom prst="rect">
            <a:avLst/>
          </a:prstGeom>
          <a:ln>
            <a:solidFill>
              <a:srgbClr val="C00000"/>
            </a:solidFill>
          </a:ln>
        </p:spPr>
      </p:pic>
    </p:spTree>
    <p:extLst>
      <p:ext uri="{BB962C8B-B14F-4D97-AF65-F5344CB8AC3E}">
        <p14:creationId xmlns:p14="http://schemas.microsoft.com/office/powerpoint/2010/main" val="101288200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TotalTime>
  <Words>777</Words>
  <Application>Microsoft Office PowerPoint</Application>
  <PresentationFormat>On-screen Show (4:3)</PresentationFormat>
  <Paragraphs>89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佈景主題</vt:lpstr>
      <vt:lpstr>1 Docker Basics</vt:lpstr>
      <vt:lpstr>1 Docker Basics</vt:lpstr>
      <vt:lpstr>1 Docker Basics</vt:lpstr>
      <vt:lpstr>1 Docker Basics</vt:lpstr>
      <vt:lpstr>1 Docker Basics</vt:lpstr>
      <vt:lpstr>1 Docker Basics</vt:lpstr>
      <vt:lpstr>1 Docker Basics</vt:lpstr>
      <vt:lpstr>1 Docker Basics</vt:lpstr>
      <vt:lpstr>1 Docker Basics</vt:lpstr>
      <vt:lpstr>1 Docker Basics</vt:lpstr>
      <vt:lpstr>1 Docker Basics</vt:lpstr>
      <vt:lpstr>1 Docker Basics</vt:lpstr>
      <vt:lpstr>1 Docker Basics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273</cp:revision>
  <dcterms:created xsi:type="dcterms:W3CDTF">2018-09-28T16:40:41Z</dcterms:created>
  <dcterms:modified xsi:type="dcterms:W3CDTF">2020-04-28T16:53:27Z</dcterms:modified>
</cp:coreProperties>
</file>