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74" r:id="rId4"/>
    <p:sldId id="266" r:id="rId5"/>
    <p:sldId id="267" r:id="rId6"/>
    <p:sldId id="268" r:id="rId7"/>
    <p:sldId id="269" r:id="rId8"/>
    <p:sldId id="270" r:id="rId9"/>
    <p:sldId id="271" r:id="rId10"/>
    <p:sldId id="272" r:id="rId11"/>
    <p:sldId id="273"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NYfKsgDv_yA&amp;list=PL6tu16kXT9PqdhOZk4MNVtQDJp6xFrotg&amp;index=2" TargetMode="External"/><Relationship Id="rId2" Type="http://schemas.openxmlformats.org/officeDocument/2006/relationships/hyperlink" Target="https://www.youtube.com/watch?v=QBOcKdh-fwQ&amp;list=PLhW3qG5bs-L99pQsZ74f-LC-tOEsBp2rK&amp;index=9"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NYfKsgDv_yA&amp;list=PL6tu16kXT9PqdhOZk4MNVtQDJp6xFrotg&amp;index=2" TargetMode="External"/><Relationship Id="rId2" Type="http://schemas.openxmlformats.org/officeDocument/2006/relationships/hyperlink" Target="https://hub.docker.com/explor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NYfKsgDv_yA&amp;list=PL6tu16kXT9PqdhOZk4MNVtQDJp6xFrotg&amp;index=2" TargetMode="External"/><Relationship Id="rId2" Type="http://schemas.openxmlformats.org/officeDocument/2006/relationships/hyperlink" Target="https://hub.docker.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Container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23042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Component re-use</a:t>
            </a:r>
          </a:p>
          <a:p>
            <a:pPr marL="342900" indent="-342900" algn="l">
              <a:buClr>
                <a:srgbClr val="0070C0"/>
              </a:buClr>
              <a:buSzPct val="80000"/>
              <a:buFont typeface="Wingdings" pitchFamily="2" charset="2"/>
              <a:buChar char="u"/>
            </a:pPr>
            <a:r>
              <a:rPr lang="en-US" sz="1800" dirty="0">
                <a:solidFill>
                  <a:schemeClr val="tx1"/>
                </a:solidFill>
              </a:rPr>
              <a:t>Any Container can be used as a </a:t>
            </a:r>
            <a:r>
              <a:rPr lang="en-US" sz="1800" b="1" dirty="0">
                <a:solidFill>
                  <a:schemeClr val="tx1"/>
                </a:solidFill>
              </a:rPr>
              <a:t>“base image” </a:t>
            </a:r>
            <a:r>
              <a:rPr lang="en-US" sz="1800" dirty="0">
                <a:solidFill>
                  <a:schemeClr val="tx1"/>
                </a:solidFill>
              </a:rPr>
              <a:t>to create more specialized components</a:t>
            </a:r>
            <a:r>
              <a:rPr lang="en-US" sz="1800" b="1"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This can be done manually or as part of an automated build. For example, you can prepare the ideal python environment, and use it as a base for 10 different applications.</a:t>
            </a:r>
          </a:p>
          <a:p>
            <a:pPr marL="342900" indent="-342900" algn="l">
              <a:buClr>
                <a:srgbClr val="0070C0"/>
              </a:buClr>
              <a:buSzPct val="80000"/>
              <a:buFont typeface="Wingdings" pitchFamily="2" charset="2"/>
              <a:buChar char="u"/>
            </a:pPr>
            <a:r>
              <a:rPr lang="en-US" sz="1800" dirty="0">
                <a:solidFill>
                  <a:schemeClr val="tx1"/>
                </a:solidFill>
              </a:rPr>
              <a:t>Your ideal Postgresql setup can be re-used for all your future projects, and so 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32915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15841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This containers only has Linux OS?</a:t>
            </a:r>
          </a:p>
          <a:p>
            <a:pPr marL="342900" indent="-342900" algn="l">
              <a:buClr>
                <a:srgbClr val="0070C0"/>
              </a:buClr>
              <a:buSzPct val="80000"/>
              <a:buFont typeface="Wingdings" pitchFamily="2" charset="2"/>
              <a:buChar char="u"/>
            </a:pPr>
            <a:r>
              <a:rPr lang="en-US" sz="1800" dirty="0">
                <a:solidFill>
                  <a:schemeClr val="tx1"/>
                </a:solidFill>
              </a:rPr>
              <a:t>No.</a:t>
            </a:r>
          </a:p>
          <a:p>
            <a:pPr marL="342900" indent="-342900" algn="l">
              <a:buClr>
                <a:srgbClr val="0070C0"/>
              </a:buClr>
              <a:buSzPct val="80000"/>
              <a:buFont typeface="Wingdings" pitchFamily="2" charset="2"/>
              <a:buChar char="u"/>
            </a:pPr>
            <a:r>
              <a:rPr lang="en-US" sz="1800" dirty="0">
                <a:solidFill>
                  <a:schemeClr val="tx1"/>
                </a:solidFill>
              </a:rPr>
              <a:t>Starting Window Server 2016, there is Window Server containers, which provide greater levels of flexibilities, using this, we can integrate with existing windows technology, such as, .NET, ASP.NET, PowerShell, and more.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41234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2"/>
            <a:ext cx="8352928" cy="30963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What is containers?</a:t>
            </a:r>
          </a:p>
          <a:p>
            <a:pPr marL="342900" indent="-342900" algn="l">
              <a:buClr>
                <a:srgbClr val="0070C0"/>
              </a:buClr>
              <a:buSzPct val="80000"/>
              <a:buFont typeface="Wingdings" pitchFamily="2" charset="2"/>
              <a:buChar char="u"/>
            </a:pPr>
            <a:r>
              <a:rPr lang="en-US" sz="1800" dirty="0">
                <a:solidFill>
                  <a:srgbClr val="C00000"/>
                </a:solidFill>
              </a:rPr>
              <a:t>Constrainers are an </a:t>
            </a:r>
            <a:r>
              <a:rPr lang="en-US" sz="1800" i="1" dirty="0">
                <a:solidFill>
                  <a:srgbClr val="C00000"/>
                </a:solidFill>
              </a:rPr>
              <a:t>isolated, resource controlled</a:t>
            </a:r>
            <a:r>
              <a:rPr lang="en-US" sz="1800" dirty="0">
                <a:solidFill>
                  <a:srgbClr val="C00000"/>
                </a:solidFill>
              </a:rPr>
              <a:t>, and </a:t>
            </a:r>
            <a:r>
              <a:rPr lang="en-US" sz="1800" i="1" dirty="0">
                <a:solidFill>
                  <a:srgbClr val="C00000"/>
                </a:solidFill>
              </a:rPr>
              <a:t>portable operating </a:t>
            </a:r>
            <a:r>
              <a:rPr lang="en-US" sz="1800" dirty="0">
                <a:solidFill>
                  <a:srgbClr val="C00000"/>
                </a:solidFill>
              </a:rPr>
              <a:t>environment.</a:t>
            </a:r>
          </a:p>
          <a:p>
            <a:pPr marL="342900" indent="-342900" algn="l">
              <a:buClr>
                <a:srgbClr val="0070C0"/>
              </a:buClr>
              <a:buSzPct val="80000"/>
              <a:buFont typeface="Wingdings" pitchFamily="2" charset="2"/>
              <a:buChar char="u"/>
            </a:pPr>
            <a:r>
              <a:rPr lang="en-US" sz="1800" dirty="0">
                <a:solidFill>
                  <a:srgbClr val="C00000"/>
                </a:solidFill>
              </a:rPr>
              <a:t>Basically, a container is an isolated place where an application can run without affecting the rest of the system and without the system affecting the application. Container are the next evolution in virtualization.</a:t>
            </a:r>
          </a:p>
          <a:p>
            <a:pPr marL="342900" indent="-342900" algn="l">
              <a:buClr>
                <a:srgbClr val="0070C0"/>
              </a:buClr>
              <a:buSzPct val="80000"/>
              <a:buFont typeface="Wingdings" pitchFamily="2" charset="2"/>
              <a:buChar char="u"/>
            </a:pPr>
            <a:r>
              <a:rPr lang="en-US" sz="1800" dirty="0">
                <a:solidFill>
                  <a:srgbClr val="C00000"/>
                </a:solidFill>
              </a:rPr>
              <a:t>If you were inside a container, it would look very much like you were inside a freshy installed computer or virtual machine</a:t>
            </a:r>
            <a:r>
              <a:rPr lang="en-US" sz="1800" dirty="0">
                <a:solidFill>
                  <a:schemeClr val="tx1"/>
                </a:solidFill>
              </a:rPr>
              <a:t>. But actually, it is just container which actually had shared the same kernel but they just have different user space. They is why you feel like you are setting inside a freshly installed physical computer.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77923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2"/>
            <a:ext cx="8352928" cy="22322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FF0000"/>
                </a:solidFill>
              </a:rPr>
              <a:t>What are Images?</a:t>
            </a:r>
          </a:p>
          <a:p>
            <a:pPr marL="342900" indent="-342900" algn="l">
              <a:buClr>
                <a:srgbClr val="0070C0"/>
              </a:buClr>
              <a:buSzPct val="80000"/>
              <a:buFont typeface="Wingdings" pitchFamily="2" charset="2"/>
              <a:buChar char="u"/>
            </a:pPr>
            <a:r>
              <a:rPr lang="en-US" sz="1800" dirty="0">
                <a:hlinkClick r:id="rId2"/>
              </a:rPr>
              <a:t>https://www.youtube.com/watch?v=QBOcKdh-fwQ&amp;list=PLhW3qG5bs-L99pQsZ74f-LC-tOEsBp2rK&amp;index=9</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rgbClr val="C00000"/>
                </a:solidFill>
              </a:rPr>
              <a:t>Docker images are templates used to create Docker containers.</a:t>
            </a:r>
          </a:p>
          <a:p>
            <a:pPr marL="342900" indent="-342900" algn="l">
              <a:buClr>
                <a:srgbClr val="0070C0"/>
              </a:buClr>
              <a:buSzPct val="80000"/>
              <a:buFont typeface="Wingdings" pitchFamily="2" charset="2"/>
              <a:buChar char="u"/>
            </a:pPr>
            <a:r>
              <a:rPr lang="en-US" sz="1800" b="1" dirty="0">
                <a:solidFill>
                  <a:srgbClr val="C00000"/>
                </a:solidFill>
              </a:rPr>
              <a:t>Container is a running instance od image.</a:t>
            </a:r>
          </a:p>
          <a:p>
            <a:pPr marL="342900" indent="-342900" algn="l">
              <a:buClr>
                <a:srgbClr val="0070C0"/>
              </a:buClr>
              <a:buSzPct val="80000"/>
              <a:buFont typeface="Wingdings" pitchFamily="2" charset="2"/>
              <a:buChar char="u"/>
            </a:pPr>
            <a:r>
              <a:rPr lang="en-US" sz="1800" b="1" dirty="0">
                <a:solidFill>
                  <a:srgbClr val="C00000"/>
                </a:solidFill>
              </a:rPr>
              <a:t>Where are Images Stored?</a:t>
            </a:r>
          </a:p>
          <a:p>
            <a:pPr marL="342900" indent="-342900" algn="l">
              <a:buClr>
                <a:srgbClr val="0070C0"/>
              </a:buClr>
              <a:buSzPct val="80000"/>
              <a:buFont typeface="Wingdings" pitchFamily="2" charset="2"/>
              <a:buChar char="u"/>
            </a:pPr>
            <a:r>
              <a:rPr lang="en-US" sz="1800" b="1" dirty="0">
                <a:solidFill>
                  <a:srgbClr val="C00000"/>
                </a:solidFill>
              </a:rPr>
              <a:t>Registries , e.g., Docker Hub</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59A154D9-EED3-48C2-B325-2A74C37A3031}"/>
              </a:ext>
            </a:extLst>
          </p:cNvPr>
          <p:cNvPicPr>
            <a:picLocks noChangeAspect="1"/>
          </p:cNvPicPr>
          <p:nvPr/>
        </p:nvPicPr>
        <p:blipFill>
          <a:blip r:embed="rId4"/>
          <a:stretch>
            <a:fillRect/>
          </a:stretch>
        </p:blipFill>
        <p:spPr>
          <a:xfrm>
            <a:off x="3779912" y="2958966"/>
            <a:ext cx="4619625" cy="3400425"/>
          </a:xfrm>
          <a:prstGeom prst="rect">
            <a:avLst/>
          </a:prstGeom>
          <a:ln>
            <a:solidFill>
              <a:srgbClr val="C00000"/>
            </a:solidFill>
          </a:ln>
        </p:spPr>
      </p:pic>
      <p:pic>
        <p:nvPicPr>
          <p:cNvPr id="8" name="Picture 7">
            <a:extLst>
              <a:ext uri="{FF2B5EF4-FFF2-40B4-BE49-F238E27FC236}">
                <a16:creationId xmlns:a16="http://schemas.microsoft.com/office/drawing/2014/main" id="{4989DF06-55D0-4A41-94F8-609947D002E9}"/>
              </a:ext>
            </a:extLst>
          </p:cNvPr>
          <p:cNvPicPr>
            <a:picLocks noChangeAspect="1"/>
          </p:cNvPicPr>
          <p:nvPr/>
        </p:nvPicPr>
        <p:blipFill>
          <a:blip r:embed="rId5"/>
          <a:stretch>
            <a:fillRect/>
          </a:stretch>
        </p:blipFill>
        <p:spPr>
          <a:xfrm>
            <a:off x="744463" y="4157986"/>
            <a:ext cx="2238375" cy="1838325"/>
          </a:xfrm>
          <a:prstGeom prst="rect">
            <a:avLst/>
          </a:prstGeom>
          <a:ln>
            <a:solidFill>
              <a:srgbClr val="C00000"/>
            </a:solidFill>
          </a:ln>
        </p:spPr>
      </p:pic>
    </p:spTree>
    <p:extLst>
      <p:ext uri="{BB962C8B-B14F-4D97-AF65-F5344CB8AC3E}">
        <p14:creationId xmlns:p14="http://schemas.microsoft.com/office/powerpoint/2010/main" val="165014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2"/>
            <a:ext cx="8352928" cy="8640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Where can I see these containers?</a:t>
            </a:r>
          </a:p>
          <a:p>
            <a:pPr marL="342900" indent="-342900" algn="l">
              <a:buClr>
                <a:srgbClr val="0070C0"/>
              </a:buClr>
              <a:buSzPct val="80000"/>
              <a:buFont typeface="Wingdings" pitchFamily="2" charset="2"/>
              <a:buChar char="u"/>
            </a:pPr>
            <a:r>
              <a:rPr lang="en-US" sz="1800" dirty="0">
                <a:solidFill>
                  <a:srgbClr val="C00000"/>
                </a:solidFill>
              </a:rPr>
              <a:t>All the different containers are sitting in: </a:t>
            </a:r>
            <a:r>
              <a:rPr lang="en-US" sz="1800" dirty="0">
                <a:solidFill>
                  <a:srgbClr val="C00000"/>
                </a:solidFill>
                <a:hlinkClick r:id="rId2"/>
              </a:rPr>
              <a:t>https://hub.docker.com/explore/</a:t>
            </a:r>
            <a:endParaRPr lang="en-US" sz="1800"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41681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2"/>
            <a:ext cx="2952328" cy="29523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Build, Ship, Run</a:t>
            </a:r>
          </a:p>
          <a:p>
            <a:pPr marL="342900" indent="-342900" algn="l">
              <a:buClr>
                <a:srgbClr val="0070C0"/>
              </a:buClr>
              <a:buSzPct val="80000"/>
              <a:buFont typeface="Wingdings" pitchFamily="2" charset="2"/>
              <a:buChar char="u"/>
            </a:pPr>
            <a:r>
              <a:rPr lang="en-US" sz="1800" b="1" dirty="0">
                <a:solidFill>
                  <a:schemeClr val="tx1"/>
                </a:solidFill>
              </a:rPr>
              <a:t>Go to: </a:t>
            </a:r>
            <a:r>
              <a:rPr lang="en-US" sz="1800" b="1" dirty="0">
                <a:solidFill>
                  <a:schemeClr val="tx1"/>
                </a:solidFill>
                <a:hlinkClick r:id="rId2"/>
              </a:rPr>
              <a:t>https://hub.docker.com</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You can create your ID and password.</a:t>
            </a:r>
          </a:p>
          <a:p>
            <a:pPr marL="342900" indent="-342900" algn="l">
              <a:buClr>
                <a:srgbClr val="0070C0"/>
              </a:buClr>
              <a:buSzPct val="80000"/>
              <a:buFont typeface="Wingdings" pitchFamily="2" charset="2"/>
              <a:buChar char="u"/>
            </a:pPr>
            <a:r>
              <a:rPr lang="en-US" sz="1800" b="1" dirty="0">
                <a:solidFill>
                  <a:schemeClr val="tx1"/>
                </a:solidFill>
              </a:rPr>
              <a:t>My ID: g120046634</a:t>
            </a:r>
          </a:p>
          <a:p>
            <a:pPr marL="342900" indent="-342900" algn="l">
              <a:buClr>
                <a:srgbClr val="0070C0"/>
              </a:buClr>
              <a:buSzPct val="80000"/>
              <a:buFont typeface="Wingdings" pitchFamily="2" charset="2"/>
              <a:buChar char="u"/>
            </a:pPr>
            <a:r>
              <a:rPr lang="en-US" sz="1800" b="1" dirty="0">
                <a:solidFill>
                  <a:schemeClr val="tx1"/>
                </a:solidFill>
              </a:rPr>
              <a:t>Click explorer</a:t>
            </a:r>
          </a:p>
          <a:p>
            <a:pPr marL="342900" indent="-342900" algn="l">
              <a:buClr>
                <a:srgbClr val="0070C0"/>
              </a:buClr>
              <a:buSzPct val="80000"/>
              <a:buFont typeface="Wingdings" pitchFamily="2" charset="2"/>
              <a:buChar char="u"/>
            </a:pPr>
            <a:r>
              <a:rPr lang="en-US" sz="1800" b="1" dirty="0">
                <a:solidFill>
                  <a:schemeClr val="tx1"/>
                </a:solidFill>
              </a:rPr>
              <a:t>You can see MongoDB etc.</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5D94589E-3D05-4FC3-AE3A-BC1264163D57}"/>
              </a:ext>
            </a:extLst>
          </p:cNvPr>
          <p:cNvPicPr>
            <a:picLocks noChangeAspect="1"/>
          </p:cNvPicPr>
          <p:nvPr/>
        </p:nvPicPr>
        <p:blipFill>
          <a:blip r:embed="rId4"/>
          <a:stretch>
            <a:fillRect/>
          </a:stretch>
        </p:blipFill>
        <p:spPr>
          <a:xfrm>
            <a:off x="3635896" y="1293550"/>
            <a:ext cx="5292080" cy="3257899"/>
          </a:xfrm>
          <a:prstGeom prst="rect">
            <a:avLst/>
          </a:prstGeom>
          <a:ln>
            <a:solidFill>
              <a:srgbClr val="C00000"/>
            </a:solidFill>
          </a:ln>
        </p:spPr>
      </p:pic>
    </p:spTree>
    <p:extLst>
      <p:ext uri="{BB962C8B-B14F-4D97-AF65-F5344CB8AC3E}">
        <p14:creationId xmlns:p14="http://schemas.microsoft.com/office/powerpoint/2010/main" val="341974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10313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Build, Ship, Run</a:t>
            </a:r>
          </a:p>
          <a:p>
            <a:pPr marL="342900" indent="-342900" algn="l">
              <a:buClr>
                <a:srgbClr val="0070C0"/>
              </a:buClr>
              <a:buSzPct val="80000"/>
              <a:buFont typeface="Wingdings" pitchFamily="2" charset="2"/>
              <a:buChar char="u"/>
            </a:pPr>
            <a:r>
              <a:rPr lang="en-US" sz="1800" b="1" dirty="0">
                <a:solidFill>
                  <a:schemeClr val="tx1"/>
                </a:solidFill>
              </a:rPr>
              <a:t>Search for “selenium”</a:t>
            </a:r>
          </a:p>
          <a:p>
            <a:pPr marL="342900" indent="-342900" algn="l">
              <a:buClr>
                <a:srgbClr val="0070C0"/>
              </a:buClr>
              <a:buSzPct val="80000"/>
              <a:buFont typeface="Wingdings" pitchFamily="2" charset="2"/>
              <a:buChar char="u"/>
            </a:pPr>
            <a:r>
              <a:rPr lang="en-US" sz="1800" b="1" dirty="0">
                <a:solidFill>
                  <a:schemeClr val="tx1"/>
                </a:solidFill>
              </a:rPr>
              <a:t>There are lots of containers in docker.com.</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0A0054C4-BE5B-434A-ADDB-C5E2F22EC380}"/>
              </a:ext>
            </a:extLst>
          </p:cNvPr>
          <p:cNvPicPr>
            <a:picLocks noChangeAspect="1"/>
          </p:cNvPicPr>
          <p:nvPr/>
        </p:nvPicPr>
        <p:blipFill>
          <a:blip r:embed="rId3"/>
          <a:stretch>
            <a:fillRect/>
          </a:stretch>
        </p:blipFill>
        <p:spPr>
          <a:xfrm>
            <a:off x="1907704" y="2444153"/>
            <a:ext cx="5530413" cy="3324109"/>
          </a:xfrm>
          <a:prstGeom prst="rect">
            <a:avLst/>
          </a:prstGeom>
          <a:ln>
            <a:solidFill>
              <a:srgbClr val="C00000"/>
            </a:solidFill>
          </a:ln>
        </p:spPr>
      </p:pic>
    </p:spTree>
    <p:extLst>
      <p:ext uri="{BB962C8B-B14F-4D97-AF65-F5344CB8AC3E}">
        <p14:creationId xmlns:p14="http://schemas.microsoft.com/office/powerpoint/2010/main" val="347137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10313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Is there any other way to browser containers?</a:t>
            </a:r>
          </a:p>
          <a:p>
            <a:pPr marL="342900" indent="-342900" algn="l">
              <a:buClr>
                <a:srgbClr val="0070C0"/>
              </a:buClr>
              <a:buSzPct val="80000"/>
              <a:buFont typeface="Wingdings" pitchFamily="2" charset="2"/>
              <a:buChar char="u"/>
            </a:pPr>
            <a:r>
              <a:rPr lang="en-US" sz="1800" b="1" dirty="0">
                <a:solidFill>
                  <a:schemeClr val="tx1"/>
                </a:solidFill>
              </a:rPr>
              <a:t>Yes, you can use “</a:t>
            </a:r>
            <a:r>
              <a:rPr lang="en-US" sz="1800" b="1" dirty="0" err="1">
                <a:solidFill>
                  <a:schemeClr val="tx1"/>
                </a:solidFill>
              </a:rPr>
              <a:t>Kitematic</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err="1">
                <a:solidFill>
                  <a:schemeClr val="tx1"/>
                </a:solidFill>
              </a:rPr>
              <a:t>Uesr</a:t>
            </a:r>
            <a:r>
              <a:rPr lang="en-US" sz="1800" b="1" dirty="0">
                <a:solidFill>
                  <a:schemeClr val="tx1"/>
                </a:solidFill>
              </a:rPr>
              <a:t> ID: g120046634</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7753C737-1AE4-42C4-AAC2-46ABD18082E4}"/>
              </a:ext>
            </a:extLst>
          </p:cNvPr>
          <p:cNvPicPr>
            <a:picLocks noChangeAspect="1"/>
          </p:cNvPicPr>
          <p:nvPr/>
        </p:nvPicPr>
        <p:blipFill>
          <a:blip r:embed="rId3"/>
          <a:stretch>
            <a:fillRect/>
          </a:stretch>
        </p:blipFill>
        <p:spPr>
          <a:xfrm>
            <a:off x="2123728" y="2498178"/>
            <a:ext cx="6119664" cy="3858172"/>
          </a:xfrm>
          <a:prstGeom prst="rect">
            <a:avLst/>
          </a:prstGeom>
          <a:ln>
            <a:solidFill>
              <a:srgbClr val="C00000"/>
            </a:solidFill>
          </a:ln>
        </p:spPr>
      </p:pic>
      <p:pic>
        <p:nvPicPr>
          <p:cNvPr id="9" name="Picture 8">
            <a:extLst>
              <a:ext uri="{FF2B5EF4-FFF2-40B4-BE49-F238E27FC236}">
                <a16:creationId xmlns:a16="http://schemas.microsoft.com/office/drawing/2014/main" id="{657A46AF-F204-4D46-922E-BB8A5CA3CC28}"/>
              </a:ext>
            </a:extLst>
          </p:cNvPr>
          <p:cNvPicPr>
            <a:picLocks noChangeAspect="1"/>
          </p:cNvPicPr>
          <p:nvPr/>
        </p:nvPicPr>
        <p:blipFill>
          <a:blip r:embed="rId4"/>
          <a:stretch>
            <a:fillRect/>
          </a:stretch>
        </p:blipFill>
        <p:spPr>
          <a:xfrm>
            <a:off x="621375" y="3916402"/>
            <a:ext cx="828675" cy="1019175"/>
          </a:xfrm>
          <a:prstGeom prst="rect">
            <a:avLst/>
          </a:prstGeom>
          <a:ln>
            <a:solidFill>
              <a:srgbClr val="C00000"/>
            </a:solidFill>
          </a:ln>
        </p:spPr>
      </p:pic>
      <p:cxnSp>
        <p:nvCxnSpPr>
          <p:cNvPr id="11" name="Straight Arrow Connector 10">
            <a:extLst>
              <a:ext uri="{FF2B5EF4-FFF2-40B4-BE49-F238E27FC236}">
                <a16:creationId xmlns:a16="http://schemas.microsoft.com/office/drawing/2014/main" id="{119BFA45-C11E-4D1E-A751-0E272563B52D}"/>
              </a:ext>
            </a:extLst>
          </p:cNvPr>
          <p:cNvCxnSpPr>
            <a:stCxn id="9" idx="3"/>
            <a:endCxn id="8" idx="1"/>
          </p:cNvCxnSpPr>
          <p:nvPr/>
        </p:nvCxnSpPr>
        <p:spPr>
          <a:xfrm>
            <a:off x="1450050" y="4425990"/>
            <a:ext cx="673678" cy="12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46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23042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What these container has?</a:t>
            </a:r>
          </a:p>
          <a:p>
            <a:pPr marL="342900" indent="-342900" algn="l">
              <a:buClr>
                <a:srgbClr val="0070C0"/>
              </a:buClr>
              <a:buSzPct val="80000"/>
              <a:buFont typeface="Wingdings" pitchFamily="2" charset="2"/>
              <a:buChar char="u"/>
            </a:pPr>
            <a:r>
              <a:rPr lang="en-US" sz="1800" b="1" dirty="0">
                <a:solidFill>
                  <a:schemeClr val="tx1"/>
                </a:solidFill>
              </a:rPr>
              <a:t>Containers contain everything you require for your software to run like.</a:t>
            </a:r>
          </a:p>
          <a:p>
            <a:pPr marL="800100" lvl="1" indent="-342900" algn="l">
              <a:buClr>
                <a:srgbClr val="0070C0"/>
              </a:buClr>
              <a:buSzPct val="80000"/>
              <a:buFont typeface="Wingdings" pitchFamily="2" charset="2"/>
              <a:buChar char="u"/>
            </a:pPr>
            <a:r>
              <a:rPr lang="en-US" sz="1800" b="1" dirty="0">
                <a:solidFill>
                  <a:schemeClr val="tx1"/>
                </a:solidFill>
              </a:rPr>
              <a:t>Operatizing System</a:t>
            </a:r>
          </a:p>
          <a:p>
            <a:pPr marL="800100" lvl="1" indent="-342900" algn="l">
              <a:buClr>
                <a:srgbClr val="0070C0"/>
              </a:buClr>
              <a:buSzPct val="80000"/>
              <a:buFont typeface="Wingdings" pitchFamily="2" charset="2"/>
              <a:buChar char="u"/>
            </a:pPr>
            <a:r>
              <a:rPr lang="en-US" sz="1800" b="1" dirty="0">
                <a:solidFill>
                  <a:schemeClr val="tx1"/>
                </a:solidFill>
              </a:rPr>
              <a:t>Software that you build</a:t>
            </a:r>
          </a:p>
          <a:p>
            <a:pPr marL="800100" lvl="1" indent="-342900" algn="l">
              <a:buClr>
                <a:srgbClr val="0070C0"/>
              </a:buClr>
              <a:buSzPct val="80000"/>
              <a:buFont typeface="Wingdings" pitchFamily="2" charset="2"/>
              <a:buChar char="u"/>
            </a:pPr>
            <a:r>
              <a:rPr lang="en-US" sz="1800" b="1" dirty="0">
                <a:solidFill>
                  <a:schemeClr val="tx1"/>
                </a:solidFill>
              </a:rPr>
              <a:t>Dependencies to run the software, like pre-requisite software</a:t>
            </a:r>
          </a:p>
          <a:p>
            <a:pPr marL="800100" lvl="1" indent="-342900" algn="l">
              <a:buClr>
                <a:srgbClr val="0070C0"/>
              </a:buClr>
              <a:buSzPct val="80000"/>
              <a:buFont typeface="Wingdings" pitchFamily="2" charset="2"/>
              <a:buChar char="u"/>
            </a:pPr>
            <a:r>
              <a:rPr lang="en-US" sz="1800" b="1" dirty="0">
                <a:solidFill>
                  <a:schemeClr val="tx1"/>
                </a:solidFill>
              </a:rPr>
              <a:t>Environment variable</a:t>
            </a:r>
          </a:p>
          <a:p>
            <a:pPr marL="800100" lvl="1" indent="-342900" algn="l">
              <a:buClr>
                <a:srgbClr val="0070C0"/>
              </a:buClr>
              <a:buSzPct val="80000"/>
              <a:buFont typeface="Wingdings" pitchFamily="2" charset="2"/>
              <a:buChar char="u"/>
            </a:pPr>
            <a:r>
              <a:rPr lang="en-US" sz="1800" b="1" dirty="0">
                <a:solidFill>
                  <a:schemeClr val="tx1"/>
                </a:solidFill>
              </a:rPr>
              <a:t>And you name it</a:t>
            </a:r>
          </a:p>
          <a:p>
            <a:pPr marL="800100" lvl="1"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4327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34563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What if I change something in my software and dependencies?</a:t>
            </a:r>
          </a:p>
          <a:p>
            <a:pPr marL="342900" indent="-342900" algn="l">
              <a:buClr>
                <a:srgbClr val="0070C0"/>
              </a:buClr>
              <a:buSzPct val="80000"/>
              <a:buFont typeface="Wingdings" pitchFamily="2" charset="2"/>
              <a:buChar char="u"/>
            </a:pPr>
            <a:r>
              <a:rPr lang="en-US" sz="1800" b="1" dirty="0">
                <a:solidFill>
                  <a:srgbClr val="C00000"/>
                </a:solidFill>
              </a:rPr>
              <a:t>https://docs.docker.com</a:t>
            </a:r>
          </a:p>
          <a:p>
            <a:pPr marL="342900" indent="-342900" algn="l">
              <a:buClr>
                <a:srgbClr val="0070C0"/>
              </a:buClr>
              <a:buSzPct val="80000"/>
              <a:buFont typeface="Wingdings" pitchFamily="2" charset="2"/>
              <a:buChar char="u"/>
            </a:pPr>
            <a:r>
              <a:rPr lang="en-US" sz="1800" b="1" u="sng" dirty="0">
                <a:solidFill>
                  <a:schemeClr val="tx1"/>
                </a:solidFill>
              </a:rPr>
              <a:t>Versioning</a:t>
            </a:r>
          </a:p>
          <a:p>
            <a:pPr marL="342900" indent="-342900" algn="l">
              <a:buClr>
                <a:srgbClr val="0070C0"/>
              </a:buClr>
              <a:buSzPct val="80000"/>
              <a:buFont typeface="Wingdings" pitchFamily="2" charset="2"/>
              <a:buChar char="u"/>
            </a:pPr>
            <a:r>
              <a:rPr lang="en-US" sz="1800" dirty="0">
                <a:solidFill>
                  <a:schemeClr val="tx1"/>
                </a:solidFill>
              </a:rPr>
              <a:t>Docker includes </a:t>
            </a:r>
            <a:r>
              <a:rPr lang="en-US" sz="1800" b="1" i="1" dirty="0">
                <a:solidFill>
                  <a:schemeClr val="tx1"/>
                </a:solidFill>
              </a:rPr>
              <a:t>git</a:t>
            </a:r>
            <a:r>
              <a:rPr lang="en-US" sz="1800" dirty="0">
                <a:solidFill>
                  <a:schemeClr val="tx1"/>
                </a:solidFill>
              </a:rPr>
              <a:t>-like capabilities for tracking successive versions of a container, inspecting the diff between versions, committing new versions, rolling back, etc.</a:t>
            </a:r>
          </a:p>
          <a:p>
            <a:pPr marL="342900" indent="-342900" algn="l">
              <a:buClr>
                <a:srgbClr val="0070C0"/>
              </a:buClr>
              <a:buSzPct val="80000"/>
              <a:buFont typeface="Wingdings" pitchFamily="2" charset="2"/>
              <a:buChar char="u"/>
            </a:pPr>
            <a:r>
              <a:rPr lang="en-US" sz="1800" dirty="0">
                <a:solidFill>
                  <a:schemeClr val="tx1"/>
                </a:solidFill>
              </a:rPr>
              <a:t>The history also includes how a container was assembled and by whom, son you get full traceability from the production server all the way back to the upstream developer.</a:t>
            </a:r>
          </a:p>
          <a:p>
            <a:pPr marL="342900" indent="-342900" algn="l">
              <a:buClr>
                <a:srgbClr val="0070C0"/>
              </a:buClr>
              <a:buSzPct val="80000"/>
              <a:buFont typeface="Wingdings" pitchFamily="2" charset="2"/>
              <a:buChar char="u"/>
            </a:pPr>
            <a:r>
              <a:rPr lang="en-US" sz="1800" dirty="0">
                <a:solidFill>
                  <a:schemeClr val="tx1"/>
                </a:solidFill>
              </a:rPr>
              <a:t>Docker also implements incremental uploads and downloads, similar to </a:t>
            </a:r>
            <a:r>
              <a:rPr lang="en-US" sz="1800" i="1" dirty="0">
                <a:solidFill>
                  <a:schemeClr val="tx1"/>
                </a:solidFill>
              </a:rPr>
              <a:t>git pull</a:t>
            </a:r>
            <a:r>
              <a:rPr lang="en-US" sz="1800" dirty="0">
                <a:solidFill>
                  <a:schemeClr val="tx1"/>
                </a:solidFill>
              </a:rPr>
              <a:t>, so new versions of a container can be transferred by only sending diffs.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281996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TotalTime>
  <Words>821</Words>
  <Application>Microsoft Office PowerPoint</Application>
  <PresentationFormat>On-screen Show (4:3)</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佈景主題</vt:lpstr>
      <vt:lpstr>2 Container</vt:lpstr>
      <vt:lpstr>2 Container</vt:lpstr>
      <vt:lpstr>2 Container</vt:lpstr>
      <vt:lpstr>2 Container</vt:lpstr>
      <vt:lpstr>2 Container</vt:lpstr>
      <vt:lpstr>2 Container</vt:lpstr>
      <vt:lpstr>2 Container</vt:lpstr>
      <vt:lpstr>2 Container</vt:lpstr>
      <vt:lpstr>2 Container</vt:lpstr>
      <vt:lpstr>2 Container</vt:lpstr>
      <vt:lpstr>2 Container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366</cp:revision>
  <dcterms:created xsi:type="dcterms:W3CDTF">2018-09-28T16:40:41Z</dcterms:created>
  <dcterms:modified xsi:type="dcterms:W3CDTF">2020-04-28T03:42:40Z</dcterms:modified>
</cp:coreProperties>
</file>