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61" r:id="rId4"/>
    <p:sldId id="265" r:id="rId5"/>
    <p:sldId id="259" r:id="rId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6" autoAdjust="0"/>
    <p:restoredTop sz="96806" autoAdjust="0"/>
  </p:normalViewPr>
  <p:slideViewPr>
    <p:cSldViewPr>
      <p:cViewPr varScale="1">
        <p:scale>
          <a:sx n="68" d="100"/>
          <a:sy n="68" d="100"/>
        </p:scale>
        <p:origin x="97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2020/4/21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2020/4/21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2020/4/21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7ra_tB2q0O0&amp;list=PL6tu16kXT9PrTeP07thlsrF8Sf9zHXmh5"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7ra_tB2q0O0&amp;list=PL6tu16kXT9PrTeP07thlsrF8Sf9zHXmh5"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7ra_tB2q0O0&amp;list=PL6tu16kXT9PrTeP07thlsrF8Sf9zHXmh5"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 Introduction to Docker</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BA95816A-DA60-4F4F-A8F7-8C670708D156}"/>
              </a:ext>
            </a:extLst>
          </p:cNvPr>
          <p:cNvPicPr>
            <a:picLocks noChangeAspect="1"/>
          </p:cNvPicPr>
          <p:nvPr/>
        </p:nvPicPr>
        <p:blipFill>
          <a:blip r:embed="rId2"/>
          <a:stretch>
            <a:fillRect/>
          </a:stretch>
        </p:blipFill>
        <p:spPr>
          <a:xfrm>
            <a:off x="3707904" y="3717032"/>
            <a:ext cx="1404739" cy="93649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Introduction to Docker</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36004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What is Docker?</a:t>
            </a:r>
          </a:p>
          <a:p>
            <a:pPr marL="342900" indent="-342900" algn="l">
              <a:buClr>
                <a:srgbClr val="0070C0"/>
              </a:buClr>
              <a:buSzPct val="80000"/>
              <a:buFont typeface="Wingdings" pitchFamily="2" charset="2"/>
              <a:buChar char="u"/>
            </a:pPr>
            <a:r>
              <a:rPr lang="en-US" altLang="zh-TW" sz="1800" dirty="0">
                <a:solidFill>
                  <a:schemeClr val="tx1"/>
                </a:solidFill>
              </a:rPr>
              <a:t>In a nutshell (simple word, in a small nut shell), it is a software containerization platform.</a:t>
            </a:r>
          </a:p>
          <a:p>
            <a:pPr marL="342900" indent="-342900" algn="l">
              <a:buClr>
                <a:srgbClr val="0070C0"/>
              </a:buClr>
              <a:buSzPct val="80000"/>
              <a:buFont typeface="Wingdings" pitchFamily="2" charset="2"/>
              <a:buChar char="u"/>
            </a:pPr>
            <a:r>
              <a:rPr lang="en-US" altLang="zh-TW" sz="1800" dirty="0">
                <a:solidFill>
                  <a:schemeClr val="tx1"/>
                </a:solidFill>
              </a:rPr>
              <a:t>It provides abstraction of operating system level virtualization.</a:t>
            </a:r>
          </a:p>
          <a:p>
            <a:pPr marL="342900" indent="-342900" algn="l">
              <a:buClr>
                <a:srgbClr val="0070C0"/>
              </a:buClr>
              <a:buSzPct val="80000"/>
              <a:buFont typeface="Wingdings" pitchFamily="2" charset="2"/>
              <a:buChar char="u"/>
            </a:pPr>
            <a:r>
              <a:rPr lang="en-US" altLang="zh-TW" sz="1800" b="1" dirty="0">
                <a:solidFill>
                  <a:schemeClr val="tx1"/>
                </a:solidFill>
              </a:rPr>
              <a:t>In High Level </a:t>
            </a:r>
          </a:p>
          <a:p>
            <a:pPr marL="342900" indent="-342900" algn="l">
              <a:buClr>
                <a:srgbClr val="0070C0"/>
              </a:buClr>
              <a:buSzPct val="80000"/>
              <a:buFont typeface="Wingdings" pitchFamily="2" charset="2"/>
              <a:buChar char="u"/>
            </a:pPr>
            <a:r>
              <a:rPr lang="en-US" altLang="zh-TW" sz="1800" dirty="0">
                <a:solidFill>
                  <a:schemeClr val="tx1"/>
                </a:solidFill>
              </a:rPr>
              <a:t>These containers contains all the basic layers of user space</a:t>
            </a:r>
          </a:p>
          <a:p>
            <a:pPr marL="800100" lvl="1" indent="-342900" algn="l">
              <a:buClr>
                <a:srgbClr val="0070C0"/>
              </a:buClr>
              <a:buSzPct val="80000"/>
              <a:buFont typeface="Wingdings" pitchFamily="2" charset="2"/>
              <a:buChar char="u"/>
            </a:pPr>
            <a:r>
              <a:rPr lang="en-US" altLang="zh-TW" sz="1800" dirty="0">
                <a:solidFill>
                  <a:schemeClr val="tx1"/>
                </a:solidFill>
              </a:rPr>
              <a:t>A real operating system</a:t>
            </a:r>
          </a:p>
          <a:p>
            <a:pPr marL="800100" lvl="1" indent="-342900" algn="l">
              <a:buClr>
                <a:srgbClr val="0070C0"/>
              </a:buClr>
              <a:buSzPct val="80000"/>
              <a:buFont typeface="Wingdings" pitchFamily="2" charset="2"/>
              <a:buChar char="u"/>
            </a:pPr>
            <a:r>
              <a:rPr lang="en-US" altLang="zh-TW" sz="1800" dirty="0">
                <a:solidFill>
                  <a:schemeClr val="tx1"/>
                </a:solidFill>
              </a:rPr>
              <a:t>Software that you build</a:t>
            </a:r>
          </a:p>
          <a:p>
            <a:pPr marL="800100" lvl="1" indent="-342900" algn="l">
              <a:buClr>
                <a:srgbClr val="0070C0"/>
              </a:buClr>
              <a:buSzPct val="80000"/>
              <a:buFont typeface="Wingdings" pitchFamily="2" charset="2"/>
              <a:buChar char="u"/>
            </a:pPr>
            <a:r>
              <a:rPr lang="en-US" altLang="zh-TW" sz="1800" dirty="0">
                <a:solidFill>
                  <a:schemeClr val="tx1"/>
                </a:solidFill>
              </a:rPr>
              <a:t>Dependencies to run the software, like pre-requisite software</a:t>
            </a:r>
          </a:p>
          <a:p>
            <a:pPr marL="800100" lvl="1" indent="-342900" algn="l">
              <a:buClr>
                <a:srgbClr val="0070C0"/>
              </a:buClr>
              <a:buSzPct val="80000"/>
              <a:buFont typeface="Wingdings" pitchFamily="2" charset="2"/>
              <a:buChar char="u"/>
            </a:pPr>
            <a:r>
              <a:rPr lang="en-US" altLang="zh-TW" sz="1800" dirty="0">
                <a:solidFill>
                  <a:schemeClr val="tx1"/>
                </a:solidFill>
              </a:rPr>
              <a:t>Environment variables, and</a:t>
            </a:r>
          </a:p>
          <a:p>
            <a:pPr marL="800100" lvl="1" indent="-342900" algn="l">
              <a:buClr>
                <a:srgbClr val="0070C0"/>
              </a:buClr>
              <a:buSzPct val="80000"/>
              <a:buFont typeface="Wingdings" pitchFamily="2" charset="2"/>
              <a:buChar char="u"/>
            </a:pPr>
            <a:r>
              <a:rPr lang="en-US" altLang="zh-TW" sz="1800" dirty="0">
                <a:solidFill>
                  <a:schemeClr val="tx1"/>
                </a:solidFill>
              </a:rPr>
              <a:t>Any thing you can name it are included in the containers</a:t>
            </a:r>
          </a:p>
          <a:p>
            <a:pPr marL="342900" indent="-342900" algn="l">
              <a:buClr>
                <a:srgbClr val="0070C0"/>
              </a:buClr>
              <a:buSzPct val="80000"/>
              <a:buFont typeface="Wingdings" pitchFamily="2" charset="2"/>
              <a:buChar char="u"/>
            </a:pPr>
            <a:endParaRPr lang="en-US" altLang="zh-TW"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https://www.youtube.com/watch?v=7ra_tB2q0O0&amp;list=PL6tu16kXT9PrTeP07thlsrF8Sf9zHXmh5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Introduction to Docker</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3677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So, these containers are Virtual Machine image? No. They do not have Guest OS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https://www.youtube.com/watch?v=7ra_tB2q0O0&amp;list=PL6tu16kXT9PrTeP07thlsrF8Sf9zHXmh5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7" name="Rectangle 6">
            <a:extLst>
              <a:ext uri="{FF2B5EF4-FFF2-40B4-BE49-F238E27FC236}">
                <a16:creationId xmlns:a16="http://schemas.microsoft.com/office/drawing/2014/main" id="{5C8707C6-27C6-4A7B-91E6-9E7578610535}"/>
              </a:ext>
            </a:extLst>
          </p:cNvPr>
          <p:cNvSpPr/>
          <p:nvPr/>
        </p:nvSpPr>
        <p:spPr>
          <a:xfrm>
            <a:off x="551892" y="4009864"/>
            <a:ext cx="3888431" cy="283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Hardware, Infrastructure, cloud</a:t>
            </a:r>
          </a:p>
        </p:txBody>
      </p:sp>
      <p:sp>
        <p:nvSpPr>
          <p:cNvPr id="8" name="Rectangle 7">
            <a:extLst>
              <a:ext uri="{FF2B5EF4-FFF2-40B4-BE49-F238E27FC236}">
                <a16:creationId xmlns:a16="http://schemas.microsoft.com/office/drawing/2014/main" id="{F282319A-1DC8-429A-B50C-530A8B2D0185}"/>
              </a:ext>
            </a:extLst>
          </p:cNvPr>
          <p:cNvSpPr/>
          <p:nvPr/>
        </p:nvSpPr>
        <p:spPr>
          <a:xfrm>
            <a:off x="529775" y="4293096"/>
            <a:ext cx="1944216"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Virtual Machines</a:t>
            </a:r>
          </a:p>
        </p:txBody>
      </p:sp>
      <p:sp>
        <p:nvSpPr>
          <p:cNvPr id="10" name="Rectangle 9">
            <a:extLst>
              <a:ext uri="{FF2B5EF4-FFF2-40B4-BE49-F238E27FC236}">
                <a16:creationId xmlns:a16="http://schemas.microsoft.com/office/drawing/2014/main" id="{3624319F-4557-4253-AED8-1ADE46A36636}"/>
              </a:ext>
            </a:extLst>
          </p:cNvPr>
          <p:cNvSpPr/>
          <p:nvPr/>
        </p:nvSpPr>
        <p:spPr>
          <a:xfrm>
            <a:off x="4747416" y="4360020"/>
            <a:ext cx="1944216" cy="298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Containers</a:t>
            </a:r>
          </a:p>
        </p:txBody>
      </p:sp>
      <p:sp>
        <p:nvSpPr>
          <p:cNvPr id="11" name="Rectangle 10">
            <a:extLst>
              <a:ext uri="{FF2B5EF4-FFF2-40B4-BE49-F238E27FC236}">
                <a16:creationId xmlns:a16="http://schemas.microsoft.com/office/drawing/2014/main" id="{11174D19-D8BA-437B-95FC-20418B73F7D6}"/>
              </a:ext>
            </a:extLst>
          </p:cNvPr>
          <p:cNvSpPr/>
          <p:nvPr/>
        </p:nvSpPr>
        <p:spPr>
          <a:xfrm>
            <a:off x="539552" y="3678342"/>
            <a:ext cx="3888431" cy="24975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Host Operating System</a:t>
            </a:r>
          </a:p>
        </p:txBody>
      </p:sp>
      <p:sp>
        <p:nvSpPr>
          <p:cNvPr id="13" name="Rectangle 12">
            <a:extLst>
              <a:ext uri="{FF2B5EF4-FFF2-40B4-BE49-F238E27FC236}">
                <a16:creationId xmlns:a16="http://schemas.microsoft.com/office/drawing/2014/main" id="{32A4CABB-872D-46B7-93AF-1109F5328EEC}"/>
              </a:ext>
            </a:extLst>
          </p:cNvPr>
          <p:cNvSpPr/>
          <p:nvPr/>
        </p:nvSpPr>
        <p:spPr>
          <a:xfrm>
            <a:off x="539552" y="3284984"/>
            <a:ext cx="3888432" cy="34161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Hypervisor</a:t>
            </a:r>
          </a:p>
        </p:txBody>
      </p:sp>
      <p:sp>
        <p:nvSpPr>
          <p:cNvPr id="14" name="Rectangle 13">
            <a:extLst>
              <a:ext uri="{FF2B5EF4-FFF2-40B4-BE49-F238E27FC236}">
                <a16:creationId xmlns:a16="http://schemas.microsoft.com/office/drawing/2014/main" id="{F1CD0B60-3EEA-4BCF-BF97-5FAE930BB4AF}"/>
              </a:ext>
            </a:extLst>
          </p:cNvPr>
          <p:cNvSpPr/>
          <p:nvPr/>
        </p:nvSpPr>
        <p:spPr>
          <a:xfrm>
            <a:off x="539552" y="2527962"/>
            <a:ext cx="1224135" cy="72545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Guest OS</a:t>
            </a:r>
          </a:p>
        </p:txBody>
      </p:sp>
      <p:sp>
        <p:nvSpPr>
          <p:cNvPr id="15" name="Rectangle 14">
            <a:extLst>
              <a:ext uri="{FF2B5EF4-FFF2-40B4-BE49-F238E27FC236}">
                <a16:creationId xmlns:a16="http://schemas.microsoft.com/office/drawing/2014/main" id="{B3B30A52-EAFD-4CF4-B7A8-987B052C63AA}"/>
              </a:ext>
            </a:extLst>
          </p:cNvPr>
          <p:cNvSpPr/>
          <p:nvPr/>
        </p:nvSpPr>
        <p:spPr>
          <a:xfrm>
            <a:off x="539552" y="2151286"/>
            <a:ext cx="1224136" cy="34161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Bons/Libs</a:t>
            </a:r>
          </a:p>
        </p:txBody>
      </p:sp>
      <p:sp>
        <p:nvSpPr>
          <p:cNvPr id="16" name="Rectangle 15">
            <a:extLst>
              <a:ext uri="{FF2B5EF4-FFF2-40B4-BE49-F238E27FC236}">
                <a16:creationId xmlns:a16="http://schemas.microsoft.com/office/drawing/2014/main" id="{FEA8DFB2-8930-44CE-9B97-4B90A799DDFE}"/>
              </a:ext>
            </a:extLst>
          </p:cNvPr>
          <p:cNvSpPr/>
          <p:nvPr/>
        </p:nvSpPr>
        <p:spPr>
          <a:xfrm>
            <a:off x="539552" y="1791246"/>
            <a:ext cx="1224136" cy="34161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 1</a:t>
            </a:r>
          </a:p>
        </p:txBody>
      </p:sp>
      <p:sp>
        <p:nvSpPr>
          <p:cNvPr id="17" name="Rectangle 16">
            <a:extLst>
              <a:ext uri="{FF2B5EF4-FFF2-40B4-BE49-F238E27FC236}">
                <a16:creationId xmlns:a16="http://schemas.microsoft.com/office/drawing/2014/main" id="{6DC6FAF4-03D2-4AFE-97EF-0DC00C9CA90A}"/>
              </a:ext>
            </a:extLst>
          </p:cNvPr>
          <p:cNvSpPr/>
          <p:nvPr/>
        </p:nvSpPr>
        <p:spPr>
          <a:xfrm>
            <a:off x="1871701" y="2525257"/>
            <a:ext cx="1224135" cy="7212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Guest OS</a:t>
            </a:r>
          </a:p>
        </p:txBody>
      </p:sp>
      <p:sp>
        <p:nvSpPr>
          <p:cNvPr id="18" name="Rectangle 17">
            <a:extLst>
              <a:ext uri="{FF2B5EF4-FFF2-40B4-BE49-F238E27FC236}">
                <a16:creationId xmlns:a16="http://schemas.microsoft.com/office/drawing/2014/main" id="{53D16B41-A29A-46C0-BF67-7095ACB915E2}"/>
              </a:ext>
            </a:extLst>
          </p:cNvPr>
          <p:cNvSpPr/>
          <p:nvPr/>
        </p:nvSpPr>
        <p:spPr>
          <a:xfrm>
            <a:off x="1871701" y="2148580"/>
            <a:ext cx="1224136" cy="3416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Bons/Libs</a:t>
            </a:r>
          </a:p>
        </p:txBody>
      </p:sp>
      <p:sp>
        <p:nvSpPr>
          <p:cNvPr id="19" name="Rectangle 18">
            <a:extLst>
              <a:ext uri="{FF2B5EF4-FFF2-40B4-BE49-F238E27FC236}">
                <a16:creationId xmlns:a16="http://schemas.microsoft.com/office/drawing/2014/main" id="{3B00DF16-C42A-4702-B065-9B20B800DA23}"/>
              </a:ext>
            </a:extLst>
          </p:cNvPr>
          <p:cNvSpPr/>
          <p:nvPr/>
        </p:nvSpPr>
        <p:spPr>
          <a:xfrm>
            <a:off x="1871701" y="1788540"/>
            <a:ext cx="1224136" cy="3416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 2</a:t>
            </a:r>
          </a:p>
        </p:txBody>
      </p:sp>
      <p:sp>
        <p:nvSpPr>
          <p:cNvPr id="20" name="Rectangle 19">
            <a:extLst>
              <a:ext uri="{FF2B5EF4-FFF2-40B4-BE49-F238E27FC236}">
                <a16:creationId xmlns:a16="http://schemas.microsoft.com/office/drawing/2014/main" id="{0CB15B92-C086-4890-AFE3-AEE24E37178F}"/>
              </a:ext>
            </a:extLst>
          </p:cNvPr>
          <p:cNvSpPr/>
          <p:nvPr/>
        </p:nvSpPr>
        <p:spPr>
          <a:xfrm>
            <a:off x="3203849" y="2492896"/>
            <a:ext cx="1224135" cy="75357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Guest OS</a:t>
            </a:r>
          </a:p>
        </p:txBody>
      </p:sp>
      <p:sp>
        <p:nvSpPr>
          <p:cNvPr id="21" name="Rectangle 20">
            <a:extLst>
              <a:ext uri="{FF2B5EF4-FFF2-40B4-BE49-F238E27FC236}">
                <a16:creationId xmlns:a16="http://schemas.microsoft.com/office/drawing/2014/main" id="{145C43FD-763D-497D-9B5A-50514D370801}"/>
              </a:ext>
            </a:extLst>
          </p:cNvPr>
          <p:cNvSpPr/>
          <p:nvPr/>
        </p:nvSpPr>
        <p:spPr>
          <a:xfrm>
            <a:off x="3203849" y="2134937"/>
            <a:ext cx="1224136" cy="34161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Bons/Libs</a:t>
            </a:r>
          </a:p>
        </p:txBody>
      </p:sp>
      <p:sp>
        <p:nvSpPr>
          <p:cNvPr id="22" name="Rectangle 21">
            <a:extLst>
              <a:ext uri="{FF2B5EF4-FFF2-40B4-BE49-F238E27FC236}">
                <a16:creationId xmlns:a16="http://schemas.microsoft.com/office/drawing/2014/main" id="{023E8DD9-AB1D-457E-9442-56BCD6B1F9F2}"/>
              </a:ext>
            </a:extLst>
          </p:cNvPr>
          <p:cNvSpPr/>
          <p:nvPr/>
        </p:nvSpPr>
        <p:spPr>
          <a:xfrm>
            <a:off x="3203849" y="1774897"/>
            <a:ext cx="1224136" cy="34161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 3</a:t>
            </a:r>
          </a:p>
        </p:txBody>
      </p:sp>
      <p:sp>
        <p:nvSpPr>
          <p:cNvPr id="23" name="Rectangle 22">
            <a:extLst>
              <a:ext uri="{FF2B5EF4-FFF2-40B4-BE49-F238E27FC236}">
                <a16:creationId xmlns:a16="http://schemas.microsoft.com/office/drawing/2014/main" id="{12031F0C-8D33-47CC-9618-7C7EA580CD4C}"/>
              </a:ext>
            </a:extLst>
          </p:cNvPr>
          <p:cNvSpPr/>
          <p:nvPr/>
        </p:nvSpPr>
        <p:spPr>
          <a:xfrm>
            <a:off x="4789773" y="4005064"/>
            <a:ext cx="3888431" cy="283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Hardware, Infrastructure, cloud</a:t>
            </a:r>
          </a:p>
        </p:txBody>
      </p:sp>
      <p:sp>
        <p:nvSpPr>
          <p:cNvPr id="24" name="Rectangle 23">
            <a:extLst>
              <a:ext uri="{FF2B5EF4-FFF2-40B4-BE49-F238E27FC236}">
                <a16:creationId xmlns:a16="http://schemas.microsoft.com/office/drawing/2014/main" id="{5148E1B8-24FB-43DC-9A10-2E866C3A4019}"/>
              </a:ext>
            </a:extLst>
          </p:cNvPr>
          <p:cNvSpPr/>
          <p:nvPr/>
        </p:nvSpPr>
        <p:spPr>
          <a:xfrm>
            <a:off x="4789773" y="3683305"/>
            <a:ext cx="3888431" cy="24975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Operating System</a:t>
            </a:r>
          </a:p>
        </p:txBody>
      </p:sp>
      <p:sp>
        <p:nvSpPr>
          <p:cNvPr id="25" name="Rectangle 24">
            <a:extLst>
              <a:ext uri="{FF2B5EF4-FFF2-40B4-BE49-F238E27FC236}">
                <a16:creationId xmlns:a16="http://schemas.microsoft.com/office/drawing/2014/main" id="{E2E650C5-86B1-4D1D-9D70-AA0D30FA467A}"/>
              </a:ext>
            </a:extLst>
          </p:cNvPr>
          <p:cNvSpPr/>
          <p:nvPr/>
        </p:nvSpPr>
        <p:spPr>
          <a:xfrm>
            <a:off x="4789773" y="3303414"/>
            <a:ext cx="3888432" cy="34161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Docker Engine</a:t>
            </a:r>
          </a:p>
        </p:txBody>
      </p:sp>
      <p:sp>
        <p:nvSpPr>
          <p:cNvPr id="27" name="Rectangle 26">
            <a:extLst>
              <a:ext uri="{FF2B5EF4-FFF2-40B4-BE49-F238E27FC236}">
                <a16:creationId xmlns:a16="http://schemas.microsoft.com/office/drawing/2014/main" id="{ADE1171C-F5B7-4E70-B8A0-8DDC695C8F25}"/>
              </a:ext>
            </a:extLst>
          </p:cNvPr>
          <p:cNvSpPr/>
          <p:nvPr/>
        </p:nvSpPr>
        <p:spPr>
          <a:xfrm>
            <a:off x="4789773" y="2943374"/>
            <a:ext cx="1224136" cy="34161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Bons/Libs</a:t>
            </a:r>
          </a:p>
        </p:txBody>
      </p:sp>
      <p:sp>
        <p:nvSpPr>
          <p:cNvPr id="28" name="Rectangle 27">
            <a:extLst>
              <a:ext uri="{FF2B5EF4-FFF2-40B4-BE49-F238E27FC236}">
                <a16:creationId xmlns:a16="http://schemas.microsoft.com/office/drawing/2014/main" id="{BDD0FE82-56C3-4CA3-940F-9D3DD95575D0}"/>
              </a:ext>
            </a:extLst>
          </p:cNvPr>
          <p:cNvSpPr/>
          <p:nvPr/>
        </p:nvSpPr>
        <p:spPr>
          <a:xfrm>
            <a:off x="4789773" y="2583334"/>
            <a:ext cx="1224136" cy="34161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 1</a:t>
            </a:r>
          </a:p>
        </p:txBody>
      </p:sp>
      <p:sp>
        <p:nvSpPr>
          <p:cNvPr id="30" name="Rectangle 29">
            <a:extLst>
              <a:ext uri="{FF2B5EF4-FFF2-40B4-BE49-F238E27FC236}">
                <a16:creationId xmlns:a16="http://schemas.microsoft.com/office/drawing/2014/main" id="{F8A2D25A-481A-403F-BAA4-2A855F3EFA11}"/>
              </a:ext>
            </a:extLst>
          </p:cNvPr>
          <p:cNvSpPr/>
          <p:nvPr/>
        </p:nvSpPr>
        <p:spPr>
          <a:xfrm>
            <a:off x="6121922" y="2940668"/>
            <a:ext cx="1224136" cy="3416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Bons/Libs</a:t>
            </a:r>
          </a:p>
        </p:txBody>
      </p:sp>
      <p:sp>
        <p:nvSpPr>
          <p:cNvPr id="31" name="Rectangle 30">
            <a:extLst>
              <a:ext uri="{FF2B5EF4-FFF2-40B4-BE49-F238E27FC236}">
                <a16:creationId xmlns:a16="http://schemas.microsoft.com/office/drawing/2014/main" id="{4D8C9671-267F-41ED-AFDE-098D3524CC4F}"/>
              </a:ext>
            </a:extLst>
          </p:cNvPr>
          <p:cNvSpPr/>
          <p:nvPr/>
        </p:nvSpPr>
        <p:spPr>
          <a:xfrm>
            <a:off x="6121922" y="2580628"/>
            <a:ext cx="1224136" cy="3416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 2</a:t>
            </a:r>
          </a:p>
        </p:txBody>
      </p:sp>
      <p:sp>
        <p:nvSpPr>
          <p:cNvPr id="33" name="Rectangle 32">
            <a:extLst>
              <a:ext uri="{FF2B5EF4-FFF2-40B4-BE49-F238E27FC236}">
                <a16:creationId xmlns:a16="http://schemas.microsoft.com/office/drawing/2014/main" id="{DAE64E95-F23F-4B70-BC53-906DAFCE50F6}"/>
              </a:ext>
            </a:extLst>
          </p:cNvPr>
          <p:cNvSpPr/>
          <p:nvPr/>
        </p:nvSpPr>
        <p:spPr>
          <a:xfrm>
            <a:off x="7454070" y="2927025"/>
            <a:ext cx="1224136" cy="34161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Bons/Libs</a:t>
            </a:r>
          </a:p>
        </p:txBody>
      </p:sp>
      <p:sp>
        <p:nvSpPr>
          <p:cNvPr id="34" name="Rectangle 33">
            <a:extLst>
              <a:ext uri="{FF2B5EF4-FFF2-40B4-BE49-F238E27FC236}">
                <a16:creationId xmlns:a16="http://schemas.microsoft.com/office/drawing/2014/main" id="{C422B4AF-700B-4B95-888F-1F4C4B597E67}"/>
              </a:ext>
            </a:extLst>
          </p:cNvPr>
          <p:cNvSpPr/>
          <p:nvPr/>
        </p:nvSpPr>
        <p:spPr>
          <a:xfrm>
            <a:off x="7454070" y="2566985"/>
            <a:ext cx="1224136" cy="34161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 3</a:t>
            </a:r>
          </a:p>
        </p:txBody>
      </p:sp>
      <p:sp>
        <p:nvSpPr>
          <p:cNvPr id="32" name="副標題 2">
            <a:extLst>
              <a:ext uri="{FF2B5EF4-FFF2-40B4-BE49-F238E27FC236}">
                <a16:creationId xmlns:a16="http://schemas.microsoft.com/office/drawing/2014/main" id="{5C6CB2BE-BB5F-401D-A920-A00503391C8E}"/>
              </a:ext>
            </a:extLst>
          </p:cNvPr>
          <p:cNvSpPr txBox="1">
            <a:spLocks/>
          </p:cNvSpPr>
          <p:nvPr/>
        </p:nvSpPr>
        <p:spPr>
          <a:xfrm>
            <a:off x="496066" y="4739453"/>
            <a:ext cx="3944257" cy="95039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400" b="1" dirty="0">
                <a:solidFill>
                  <a:schemeClr val="tx1"/>
                </a:solidFill>
              </a:rPr>
              <a:t>Virtual machine include the application, the necessary binaries and libraries, and an entire guest operating system, all of which can be tens of GBs</a:t>
            </a:r>
          </a:p>
        </p:txBody>
      </p:sp>
      <p:sp>
        <p:nvSpPr>
          <p:cNvPr id="36" name="副標題 2">
            <a:extLst>
              <a:ext uri="{FF2B5EF4-FFF2-40B4-BE49-F238E27FC236}">
                <a16:creationId xmlns:a16="http://schemas.microsoft.com/office/drawing/2014/main" id="{3BCA0051-FA9C-45F9-A518-4D854D7CA8BE}"/>
              </a:ext>
            </a:extLst>
          </p:cNvPr>
          <p:cNvSpPr txBox="1">
            <a:spLocks/>
          </p:cNvSpPr>
          <p:nvPr/>
        </p:nvSpPr>
        <p:spPr>
          <a:xfrm>
            <a:off x="4732163" y="4697672"/>
            <a:ext cx="4189276" cy="160480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400" b="1" dirty="0">
                <a:solidFill>
                  <a:schemeClr val="tx1"/>
                </a:solidFill>
              </a:rPr>
              <a:t>Containers include the application, all of its dependencies, the share the kernel with other containers, running as isolated processes in user space on the host operating system. </a:t>
            </a:r>
          </a:p>
          <a:p>
            <a:pPr marL="342900" indent="-342900" algn="l">
              <a:buClr>
                <a:srgbClr val="0070C0"/>
              </a:buClr>
              <a:buSzPct val="80000"/>
              <a:buFont typeface="Wingdings" pitchFamily="2" charset="2"/>
              <a:buChar char="u"/>
            </a:pPr>
            <a:r>
              <a:rPr lang="en-US" altLang="zh-TW" sz="1400" b="1" dirty="0">
                <a:solidFill>
                  <a:schemeClr val="tx1"/>
                </a:solidFill>
              </a:rPr>
              <a:t>Docker containers are not tied to any infrastructures. They run on any processors, computers, or any clouds.</a:t>
            </a:r>
          </a:p>
        </p:txBody>
      </p:sp>
    </p:spTree>
    <p:extLst>
      <p:ext uri="{BB962C8B-B14F-4D97-AF65-F5344CB8AC3E}">
        <p14:creationId xmlns:p14="http://schemas.microsoft.com/office/powerpoint/2010/main" val="3142977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Introduction to Docker</a:t>
            </a:r>
            <a:endParaRPr lang="zh-TW" altLang="en-US" b="1" dirty="0">
              <a:solidFill>
                <a:srgbClr val="FFFF00"/>
              </a:solidFill>
            </a:endParaRPr>
          </a:p>
        </p:txBody>
      </p:sp>
      <p:sp>
        <p:nvSpPr>
          <p:cNvPr id="3" name="副標題 2"/>
          <p:cNvSpPr>
            <a:spLocks noGrp="1"/>
          </p:cNvSpPr>
          <p:nvPr>
            <p:ph type="subTitle" idx="1"/>
          </p:nvPr>
        </p:nvSpPr>
        <p:spPr>
          <a:xfrm>
            <a:off x="467544" y="1268762"/>
            <a:ext cx="8352928" cy="36724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Windows Server 2016 Containers</a:t>
            </a:r>
          </a:p>
          <a:p>
            <a:pPr marL="342900" indent="-342900" algn="l">
              <a:buClr>
                <a:srgbClr val="0070C0"/>
              </a:buClr>
              <a:buSzPct val="80000"/>
              <a:buFont typeface="Wingdings" pitchFamily="2" charset="2"/>
              <a:buChar char="u"/>
            </a:pPr>
            <a:r>
              <a:rPr lang="en-US" sz="1800" dirty="0">
                <a:solidFill>
                  <a:srgbClr val="C00000"/>
                </a:solidFill>
              </a:rPr>
              <a:t>A Windows Server container shares a </a:t>
            </a:r>
            <a:r>
              <a:rPr lang="en-US" sz="1800" b="1" dirty="0">
                <a:solidFill>
                  <a:srgbClr val="C00000"/>
                </a:solidFill>
              </a:rPr>
              <a:t>kernel </a:t>
            </a:r>
            <a:r>
              <a:rPr lang="en-US" sz="1800" dirty="0">
                <a:solidFill>
                  <a:srgbClr val="C00000"/>
                </a:solidFill>
              </a:rPr>
              <a:t>with the </a:t>
            </a:r>
            <a:r>
              <a:rPr lang="en-US" sz="1800" b="1" dirty="0">
                <a:solidFill>
                  <a:srgbClr val="C00000"/>
                </a:solidFill>
              </a:rPr>
              <a:t>container host </a:t>
            </a:r>
            <a:r>
              <a:rPr lang="en-US" sz="1800" dirty="0">
                <a:solidFill>
                  <a:srgbClr val="C00000"/>
                </a:solidFill>
              </a:rPr>
              <a:t>and all containers running on the host.</a:t>
            </a:r>
          </a:p>
          <a:p>
            <a:pPr marL="342900" indent="-342900" algn="l">
              <a:buClr>
                <a:srgbClr val="0070C0"/>
              </a:buClr>
              <a:buSzPct val="80000"/>
              <a:buFont typeface="Wingdings" pitchFamily="2" charset="2"/>
              <a:buChar char="u"/>
            </a:pPr>
            <a:r>
              <a:rPr lang="en-US" sz="1800" dirty="0">
                <a:solidFill>
                  <a:schemeClr val="tx1"/>
                </a:solidFill>
              </a:rPr>
              <a:t>A Windows Server container shares a </a:t>
            </a:r>
            <a:r>
              <a:rPr lang="en-US" sz="1800" b="1" dirty="0">
                <a:solidFill>
                  <a:schemeClr val="tx1"/>
                </a:solidFill>
              </a:rPr>
              <a:t>kernel</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So the kernels of the operating system which are running the windows server 2016 is being shared by the containers host in all the containers running on the host.</a:t>
            </a:r>
          </a:p>
          <a:p>
            <a:pPr marL="342900" indent="-342900" algn="l">
              <a:buClr>
                <a:srgbClr val="0070C0"/>
              </a:buClr>
              <a:buSzPct val="80000"/>
              <a:buFont typeface="Wingdings" pitchFamily="2" charset="2"/>
              <a:buChar char="u"/>
            </a:pPr>
            <a:r>
              <a:rPr lang="en-US" sz="1800" dirty="0">
                <a:solidFill>
                  <a:schemeClr val="tx1"/>
                </a:solidFill>
              </a:rPr>
              <a:t>If you have like 10 or 15 containers running on your docker, then those containers are going to share the same kernel as of the host operating system which is the Windows Server 2016.</a:t>
            </a:r>
          </a:p>
          <a:p>
            <a:pPr marL="342900" indent="-342900" algn="l">
              <a:buClr>
                <a:srgbClr val="0070C0"/>
              </a:buClr>
              <a:buSzPct val="80000"/>
              <a:buFont typeface="Wingdings" pitchFamily="2" charset="2"/>
              <a:buChar char="u"/>
            </a:pPr>
            <a:r>
              <a:rPr lang="en-US" sz="1800" dirty="0">
                <a:solidFill>
                  <a:srgbClr val="C00000"/>
                </a:solidFill>
              </a:rPr>
              <a:t>The Docker Daemon for Windows Server does not run Linux images! No virtualization is involved. The Windows Server Containers reuse the host kernel and create a sandbox environment for the process, exactly like it does not Linux.</a:t>
            </a:r>
            <a:endParaRPr lang="en-US" sz="1800" dirty="0">
              <a:solidFill>
                <a:schemeClr val="tx1"/>
              </a:solidFill>
            </a:endParaRPr>
          </a:p>
          <a:p>
            <a:pPr marL="342900" indent="-342900" algn="l">
              <a:buClr>
                <a:srgbClr val="0070C0"/>
              </a:buClr>
              <a:buSzPct val="80000"/>
              <a:buFont typeface="Wingdings" pitchFamily="2" charset="2"/>
              <a:buChar char="u"/>
            </a:pPr>
            <a:endParaRPr lang="en-US" altLang="zh-TW" sz="1800" b="1" dirty="0">
              <a:solidFill>
                <a:schemeClr val="tx1"/>
              </a:solidFill>
            </a:endParaRPr>
          </a:p>
          <a:p>
            <a:pPr marL="342900" indent="-342900" algn="l">
              <a:buClr>
                <a:srgbClr val="0070C0"/>
              </a:buClr>
              <a:buSzPct val="80000"/>
              <a:buFont typeface="Wingdings" pitchFamily="2" charset="2"/>
              <a:buChar char="u"/>
            </a:pPr>
            <a:endParaRPr lang="en-US" altLang="zh-TW"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https://www.youtube.com/watch?v=7ra_tB2q0O0&amp;list=PL6tu16kXT9PrTeP07thlsrF8Sf9zHXmh5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779232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TotalTime>
  <Words>459</Words>
  <Application>Microsoft Office PowerPoint</Application>
  <PresentationFormat>On-screen Show (4:3)</PresentationFormat>
  <Paragraphs>62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佈景主題</vt:lpstr>
      <vt:lpstr>1 Introduction to Docker</vt:lpstr>
      <vt:lpstr>1 Introduction to Docker</vt:lpstr>
      <vt:lpstr>1 Introduction to Docker</vt:lpstr>
      <vt:lpstr>1 Introduction to Docker</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235</cp:revision>
  <dcterms:created xsi:type="dcterms:W3CDTF">2018-09-28T16:40:41Z</dcterms:created>
  <dcterms:modified xsi:type="dcterms:W3CDTF">2020-04-21T21:13:36Z</dcterms:modified>
</cp:coreProperties>
</file>