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82" r:id="rId3"/>
    <p:sldId id="265" r:id="rId4"/>
    <p:sldId id="302" r:id="rId5"/>
    <p:sldId id="286" r:id="rId6"/>
    <p:sldId id="287" r:id="rId7"/>
    <p:sldId id="290" r:id="rId8"/>
    <p:sldId id="289" r:id="rId9"/>
    <p:sldId id="288" r:id="rId10"/>
    <p:sldId id="291" r:id="rId11"/>
    <p:sldId id="285" r:id="rId12"/>
    <p:sldId id="292" r:id="rId13"/>
    <p:sldId id="293" r:id="rId14"/>
    <p:sldId id="294" r:id="rId15"/>
    <p:sldId id="295" r:id="rId16"/>
    <p:sldId id="296" r:id="rId17"/>
    <p:sldId id="297" r:id="rId18"/>
    <p:sldId id="298" r:id="rId19"/>
    <p:sldId id="299" r:id="rId20"/>
    <p:sldId id="300" r:id="rId21"/>
    <p:sldId id="301" r:id="rId22"/>
    <p:sldId id="303" r:id="rId23"/>
    <p:sldId id="305" r:id="rId24"/>
    <p:sldId id="304" r:id="rId25"/>
    <p:sldId id="306" r:id="rId26"/>
    <p:sldId id="259" r:id="rId2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44" autoAdjust="0"/>
    <p:restoredTop sz="99626" autoAdjust="0"/>
  </p:normalViewPr>
  <p:slideViewPr>
    <p:cSldViewPr>
      <p:cViewPr>
        <p:scale>
          <a:sx n="148" d="100"/>
          <a:sy n="148" d="100"/>
        </p:scale>
        <p:origin x="-552" y="-203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2020/6/28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2020/6/28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2020/6/28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2020/6/28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2020/6/28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l8V59zIdBXU&amp;list=PLC3y8-rFHvwgg3vaYJgHGnModB54rxOk3&amp;index=35" TargetMode="Externa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l8V59zIdBXU&amp;list=PLC3y8-rFHvwgg3vaYJgHGnModB54rxOk3&amp;index=35" TargetMode="External"/><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l8V59zIdBXU&amp;list=PLC3y8-rFHvwgg3vaYJgHGnModB54rxOk3&amp;index=35" TargetMode="External"/><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l8V59zIdBXU&amp;list=PLC3y8-rFHvwgg3vaYJgHGnModB54rxOk3&amp;index=35" TargetMode="External"/><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l8V59zIdBXU&amp;list=PLC3y8-rFHvwgg3vaYJgHGnModB54rxOk3&amp;index=35" TargetMode="External"/><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l8V59zIdBXU&amp;list=PLC3y8-rFHvwgg3vaYJgHGnModB54rxOk3&amp;index=35" TargetMode="External"/><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youtube.com/watch?v=l8V59zIdBXU&amp;list=PLC3y8-rFHvwgg3vaYJgHGnModB54rxOk3&amp;index=35"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l8V59zIdBXU&amp;list=PLC3y8-rFHvwgg3vaYJgHGnModB54rxOk3&amp;index=35"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outube.com/watch?v=l8V59zIdBXU&amp;list=PLC3y8-rFHvwgg3vaYJgHGnModB54rxOk3&amp;index=35" TargetMode="Externa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hyperlink" Target="https://stackoverflow.com/questions/50795655/material-ui-how-to-style-an-hoc-using-withstyles" TargetMode="External"/><Relationship Id="rId2" Type="http://schemas.openxmlformats.org/officeDocument/2006/relationships/hyperlink" Target="https://reactjs.org/docs/higher-order-components.html" TargetMode="External"/><Relationship Id="rId1" Type="http://schemas.openxmlformats.org/officeDocument/2006/relationships/slideLayout" Target="../slideLayouts/slideLayout1.xml"/><Relationship Id="rId4" Type="http://schemas.openxmlformats.org/officeDocument/2006/relationships/hyperlink" Target="https://www.youtube.com/watch?v=l8V59zIdBXU&amp;list=PLC3y8-rFHvwgg3vaYJgHGnModB54rxOk3&amp;index=35"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www.youtube.com/watch?v=l8V59zIdBXU&amp;list=PLC3y8-rFHvwgg3vaYJgHGnModB54rxOk3&amp;index=35"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outube.com/watch?v=l8V59zIdBXU&amp;list=PLC3y8-rFHvwgg3vaYJgHGnModB54rxOk3&amp;index=35" TargetMode="Externa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l8V59zIdBXU&amp;list=PLC3y8-rFHvwgg3vaYJgHGnModB54rxOk3&amp;index=35"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l8V59zIdBXU&amp;list=PLC3y8-rFHvwgg3vaYJgHGnModB54rxOk3&amp;index=35"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l8V59zIdBXU&amp;list=PLC3y8-rFHvwgg3vaYJgHGnModB54rxOk3&amp;index=35"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l8V59zIdBXU&amp;list=PLC3y8-rFHvwgg3vaYJgHGnModB54rxOk3&amp;index=35"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l8V59zIdBXU&amp;list=PLC3y8-rFHvwgg3vaYJgHGnModB54rxOk3&amp;index=35"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l8V59zIdBXU&amp;list=PLC3y8-rFHvwgg3vaYJgHGnModB54rxOk3&amp;index=35" TargetMode="External"/><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35 Higher Order Components 3</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200" b="1" dirty="0">
                <a:solidFill>
                  <a:srgbClr val="FFFF00"/>
                </a:solidFill>
              </a:rPr>
              <a:t>35.2 Pass from App Component to Hover Counter</a:t>
            </a:r>
            <a:endParaRPr lang="zh-TW" altLang="en-US" sz="32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1370008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C98DE6-6AA0-405E-881C-BD513D2DD59C}"/>
              </a:ext>
            </a:extLst>
          </p:cNvPr>
          <p:cNvPicPr>
            <a:picLocks noChangeAspect="1"/>
          </p:cNvPicPr>
          <p:nvPr/>
        </p:nvPicPr>
        <p:blipFill>
          <a:blip r:embed="rId2"/>
          <a:stretch>
            <a:fillRect/>
          </a:stretch>
        </p:blipFill>
        <p:spPr>
          <a:xfrm>
            <a:off x="2038350" y="1884563"/>
            <a:ext cx="4514850" cy="389572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35.2 Pass from App Component to Hover Counter</a:t>
            </a:r>
            <a:endParaRPr lang="zh-TW" altLang="en-US" sz="3200" b="1" dirty="0">
              <a:solidFill>
                <a:srgbClr val="FFFF00"/>
              </a:solidFill>
            </a:endParaRPr>
          </a:p>
        </p:txBody>
      </p:sp>
      <p:sp>
        <p:nvSpPr>
          <p:cNvPr id="3" name="副標題 2"/>
          <p:cNvSpPr>
            <a:spLocks noGrp="1"/>
          </p:cNvSpPr>
          <p:nvPr>
            <p:ph type="subTitle" idx="1"/>
          </p:nvPr>
        </p:nvSpPr>
        <p:spPr>
          <a:xfrm>
            <a:off x="467544" y="1340766"/>
            <a:ext cx="8352928"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We pass the name from App Component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sp>
        <p:nvSpPr>
          <p:cNvPr id="12" name="Rectangle 11">
            <a:extLst>
              <a:ext uri="{FF2B5EF4-FFF2-40B4-BE49-F238E27FC236}">
                <a16:creationId xmlns:a16="http://schemas.microsoft.com/office/drawing/2014/main" id="{C0D59622-8B54-470E-895E-22BA7A9A114A}"/>
              </a:ext>
            </a:extLst>
          </p:cNvPr>
          <p:cNvSpPr/>
          <p:nvPr/>
        </p:nvSpPr>
        <p:spPr>
          <a:xfrm>
            <a:off x="3231786" y="4230764"/>
            <a:ext cx="2239144"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4242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B812A8B-9BCB-4631-84B6-3D71F8C7E52F}"/>
              </a:ext>
            </a:extLst>
          </p:cNvPr>
          <p:cNvPicPr>
            <a:picLocks noChangeAspect="1"/>
          </p:cNvPicPr>
          <p:nvPr/>
        </p:nvPicPr>
        <p:blipFill>
          <a:blip r:embed="rId2"/>
          <a:stretch>
            <a:fillRect/>
          </a:stretch>
        </p:blipFill>
        <p:spPr>
          <a:xfrm>
            <a:off x="4788024" y="1224597"/>
            <a:ext cx="4141068" cy="5333876"/>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35.2 Pass from App Component to Hover Counter</a:t>
            </a:r>
            <a:endParaRPr lang="zh-TW" altLang="en-US" sz="3200" b="1" dirty="0">
              <a:solidFill>
                <a:srgbClr val="FFFF00"/>
              </a:solidFill>
            </a:endParaRPr>
          </a:p>
        </p:txBody>
      </p:sp>
      <p:sp>
        <p:nvSpPr>
          <p:cNvPr id="3" name="副標題 2"/>
          <p:cNvSpPr>
            <a:spLocks noGrp="1"/>
          </p:cNvSpPr>
          <p:nvPr>
            <p:ph type="subTitle" idx="1"/>
          </p:nvPr>
        </p:nvSpPr>
        <p:spPr>
          <a:xfrm>
            <a:off x="467544" y="1340765"/>
            <a:ext cx="4104456" cy="15121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HOC Pattern Component: </a:t>
            </a:r>
            <a:r>
              <a:rPr lang="en-US" altLang="zh-TW" sz="1800" dirty="0" err="1">
                <a:solidFill>
                  <a:schemeClr val="tx1"/>
                </a:solidFill>
                <a:latin typeface="+mj-lt"/>
              </a:rPr>
              <a:t>withCounter</a:t>
            </a:r>
            <a:endParaRPr lang="en-US" altLang="zh-TW" sz="1800" dirty="0">
              <a:solidFill>
                <a:schemeClr val="tx1"/>
              </a:solidFill>
              <a:latin typeface="+mj-lt"/>
            </a:endParaRPr>
          </a:p>
          <a:p>
            <a:pPr marL="342900" indent="-342900" algn="l">
              <a:buClr>
                <a:srgbClr val="0070C0"/>
              </a:buClr>
              <a:buSzPct val="80000"/>
              <a:buFont typeface="Wingdings" pitchFamily="2" charset="2"/>
              <a:buChar char="u"/>
            </a:pPr>
            <a:r>
              <a:rPr lang="en-US" altLang="zh-TW" sz="1800" dirty="0">
                <a:solidFill>
                  <a:schemeClr val="tx1"/>
                </a:solidFill>
                <a:latin typeface="+mj-lt"/>
              </a:rPr>
              <a:t>Input original component: </a:t>
            </a:r>
            <a:r>
              <a:rPr lang="en-US" altLang="zh-TW" sz="1800" dirty="0" err="1">
                <a:solidFill>
                  <a:schemeClr val="tx1"/>
                </a:solidFill>
                <a:latin typeface="+mj-lt"/>
              </a:rPr>
              <a:t>WrappedComponet</a:t>
            </a:r>
            <a:r>
              <a:rPr lang="en-US" altLang="zh-TW" sz="1800" dirty="0">
                <a:solidFill>
                  <a:schemeClr val="tx1"/>
                </a:solidFill>
                <a:latin typeface="+mj-lt"/>
              </a:rPr>
              <a:t> </a:t>
            </a:r>
          </a:p>
          <a:p>
            <a:pPr marL="342900" indent="-342900" algn="l">
              <a:buClr>
                <a:srgbClr val="0070C0"/>
              </a:buClr>
              <a:buSzPct val="80000"/>
              <a:buFont typeface="Wingdings" pitchFamily="2" charset="2"/>
              <a:buChar char="u"/>
            </a:pPr>
            <a:r>
              <a:rPr lang="en-US" altLang="zh-TW" sz="1800" dirty="0">
                <a:solidFill>
                  <a:schemeClr val="tx1"/>
                </a:solidFill>
                <a:latin typeface="+mj-lt"/>
              </a:rPr>
              <a:t>Output new/updated component:  </a:t>
            </a:r>
            <a:r>
              <a:rPr lang="en-US" altLang="zh-TW" sz="1800" dirty="0" err="1">
                <a:solidFill>
                  <a:schemeClr val="tx1"/>
                </a:solidFill>
                <a:latin typeface="+mj-lt"/>
              </a:rPr>
              <a:t>withCounter</a:t>
            </a:r>
            <a:r>
              <a:rPr lang="en-US" altLang="zh-TW" sz="1800" dirty="0">
                <a:solidFill>
                  <a:schemeClr val="tx1"/>
                </a:solidFill>
                <a:latin typeface="+mj-lt"/>
              </a:rPr>
              <a:t>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12</a:t>
            </a:fld>
            <a:endParaRPr lang="zh-TW" altLang="en-US"/>
          </a:p>
        </p:txBody>
      </p:sp>
      <p:sp>
        <p:nvSpPr>
          <p:cNvPr id="12" name="Rectangle 11">
            <a:extLst>
              <a:ext uri="{FF2B5EF4-FFF2-40B4-BE49-F238E27FC236}">
                <a16:creationId xmlns:a16="http://schemas.microsoft.com/office/drawing/2014/main" id="{C0D59622-8B54-470E-895E-22BA7A9A114A}"/>
              </a:ext>
            </a:extLst>
          </p:cNvPr>
          <p:cNvSpPr/>
          <p:nvPr/>
        </p:nvSpPr>
        <p:spPr>
          <a:xfrm>
            <a:off x="5940152" y="4653135"/>
            <a:ext cx="2239144" cy="98026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2722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C23C9B8-BF06-4CE8-A6E7-BF2F52DC3061}"/>
              </a:ext>
            </a:extLst>
          </p:cNvPr>
          <p:cNvPicPr>
            <a:picLocks noChangeAspect="1"/>
          </p:cNvPicPr>
          <p:nvPr/>
        </p:nvPicPr>
        <p:blipFill>
          <a:blip r:embed="rId2"/>
          <a:stretch>
            <a:fillRect/>
          </a:stretch>
        </p:blipFill>
        <p:spPr>
          <a:xfrm>
            <a:off x="1619672" y="2417560"/>
            <a:ext cx="4705350" cy="359092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35.2 Pass from App Component to Hover Counter</a:t>
            </a:r>
            <a:endParaRPr lang="zh-TW" altLang="en-US" sz="3200" b="1" dirty="0">
              <a:solidFill>
                <a:srgbClr val="FFFF00"/>
              </a:solidFill>
            </a:endParaRPr>
          </a:p>
        </p:txBody>
      </p:sp>
      <p:sp>
        <p:nvSpPr>
          <p:cNvPr id="3" name="副標題 2"/>
          <p:cNvSpPr>
            <a:spLocks noGrp="1"/>
          </p:cNvSpPr>
          <p:nvPr>
            <p:ph type="subTitle" idx="1"/>
          </p:nvPr>
        </p:nvSpPr>
        <p:spPr>
          <a:xfrm>
            <a:off x="467544" y="1340765"/>
            <a:ext cx="8280920" cy="10081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Hovered Counter: </a:t>
            </a:r>
          </a:p>
          <a:p>
            <a:pPr marL="342900" indent="-342900" algn="l">
              <a:buClr>
                <a:srgbClr val="0070C0"/>
              </a:buClr>
              <a:buSzPct val="80000"/>
              <a:buFont typeface="Wingdings" pitchFamily="2" charset="2"/>
              <a:buChar char="u"/>
            </a:pPr>
            <a:r>
              <a:rPr lang="en-US" altLang="zh-TW" sz="1800" dirty="0">
                <a:solidFill>
                  <a:schemeClr val="tx1"/>
                </a:solidFill>
                <a:latin typeface="+mj-lt"/>
              </a:rPr>
              <a:t>Destruct the props</a:t>
            </a:r>
          </a:p>
          <a:p>
            <a:pPr marL="342900" indent="-342900" algn="l">
              <a:buClr>
                <a:srgbClr val="0070C0"/>
              </a:buClr>
              <a:buSzPct val="80000"/>
              <a:buFont typeface="Wingdings" pitchFamily="2" charset="2"/>
              <a:buChar char="u"/>
            </a:pPr>
            <a:r>
              <a:rPr lang="en-US" altLang="zh-TW" sz="1800" dirty="0">
                <a:solidFill>
                  <a:schemeClr val="tx1"/>
                </a:solidFill>
                <a:latin typeface="+mj-lt"/>
              </a:rPr>
              <a:t>Render the display.</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a:p>
        </p:txBody>
      </p:sp>
      <p:sp>
        <p:nvSpPr>
          <p:cNvPr id="12" name="Rectangle 11">
            <a:extLst>
              <a:ext uri="{FF2B5EF4-FFF2-40B4-BE49-F238E27FC236}">
                <a16:creationId xmlns:a16="http://schemas.microsoft.com/office/drawing/2014/main" id="{C0D59622-8B54-470E-895E-22BA7A9A114A}"/>
              </a:ext>
            </a:extLst>
          </p:cNvPr>
          <p:cNvSpPr/>
          <p:nvPr/>
        </p:nvSpPr>
        <p:spPr>
          <a:xfrm>
            <a:off x="3275856" y="4160801"/>
            <a:ext cx="2880320" cy="63635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F8D80B-5EA3-4DE8-9472-50265FD925DB}"/>
              </a:ext>
            </a:extLst>
          </p:cNvPr>
          <p:cNvSpPr/>
          <p:nvPr/>
        </p:nvSpPr>
        <p:spPr>
          <a:xfrm>
            <a:off x="2771800" y="3645025"/>
            <a:ext cx="3384376"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6035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200" b="1" dirty="0">
                <a:solidFill>
                  <a:srgbClr val="FFFF00"/>
                </a:solidFill>
              </a:rPr>
              <a:t>35.3 Pass Parameter from HOC Function</a:t>
            </a:r>
            <a:endParaRPr lang="zh-TW" altLang="en-US" sz="32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3619062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0574E69-6479-4052-9606-3F2DD58751B4}"/>
              </a:ext>
            </a:extLst>
          </p:cNvPr>
          <p:cNvPicPr>
            <a:picLocks noChangeAspect="1"/>
          </p:cNvPicPr>
          <p:nvPr/>
        </p:nvPicPr>
        <p:blipFill>
          <a:blip r:embed="rId2"/>
          <a:stretch>
            <a:fillRect/>
          </a:stretch>
        </p:blipFill>
        <p:spPr>
          <a:xfrm>
            <a:off x="4703081" y="1340763"/>
            <a:ext cx="4264437" cy="5182931"/>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35.3 Pass Parameter from HOC Function</a:t>
            </a:r>
            <a:endParaRPr lang="zh-TW" altLang="en-US" sz="3200" b="1" dirty="0">
              <a:solidFill>
                <a:srgbClr val="FFFF00"/>
              </a:solidFill>
            </a:endParaRPr>
          </a:p>
        </p:txBody>
      </p:sp>
      <p:sp>
        <p:nvSpPr>
          <p:cNvPr id="3" name="副標題 2"/>
          <p:cNvSpPr>
            <a:spLocks noGrp="1"/>
          </p:cNvSpPr>
          <p:nvPr>
            <p:ph type="subTitle" idx="1"/>
          </p:nvPr>
        </p:nvSpPr>
        <p:spPr>
          <a:xfrm>
            <a:off x="467544" y="1340764"/>
            <a:ext cx="3973376" cy="36724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The second thing we discussed is passing parameters to the HOC function.</a:t>
            </a:r>
          </a:p>
          <a:p>
            <a:pPr marL="342900" indent="-342900" algn="l">
              <a:buClr>
                <a:srgbClr val="0070C0"/>
              </a:buClr>
              <a:buSzPct val="80000"/>
              <a:buFont typeface="Wingdings" pitchFamily="2" charset="2"/>
              <a:buChar char="u"/>
            </a:pPr>
            <a:r>
              <a:rPr lang="en-US" altLang="zh-TW" sz="1800" dirty="0">
                <a:solidFill>
                  <a:schemeClr val="tx1"/>
                </a:solidFill>
                <a:latin typeface="+mj-lt"/>
              </a:rPr>
              <a:t>Let’s say, instead of incrementing value by one, we want to pass number in different numbers.</a:t>
            </a:r>
          </a:p>
          <a:p>
            <a:pPr marL="342900" indent="-342900" algn="l">
              <a:buClr>
                <a:srgbClr val="0070C0"/>
              </a:buClr>
              <a:buSzPct val="80000"/>
              <a:buFont typeface="Wingdings" pitchFamily="2" charset="2"/>
              <a:buChar char="u"/>
            </a:pPr>
            <a:r>
              <a:rPr lang="en-US" altLang="zh-TW" sz="1800" dirty="0">
                <a:solidFill>
                  <a:schemeClr val="tx1"/>
                </a:solidFill>
                <a:latin typeface="+mj-lt"/>
              </a:rPr>
              <a:t>We can do that in passing a parameter to the HOC function.</a:t>
            </a:r>
          </a:p>
          <a:p>
            <a:pPr marL="342900" indent="-342900" algn="l">
              <a:buClr>
                <a:srgbClr val="0070C0"/>
              </a:buClr>
              <a:buSzPct val="80000"/>
              <a:buFont typeface="Wingdings" pitchFamily="2" charset="2"/>
              <a:buChar char="u"/>
            </a:pPr>
            <a:r>
              <a:rPr lang="en-US" altLang="zh-TW" sz="1800" dirty="0">
                <a:solidFill>
                  <a:schemeClr val="tx1"/>
                </a:solidFill>
                <a:latin typeface="+mj-lt"/>
              </a:rPr>
              <a:t>The arrow function now have two parameters.</a:t>
            </a:r>
          </a:p>
          <a:p>
            <a:pPr marL="342900" indent="-342900" algn="l">
              <a:buClr>
                <a:srgbClr val="0070C0"/>
              </a:buClr>
              <a:buSzPct val="80000"/>
              <a:buFont typeface="Wingdings" pitchFamily="2" charset="2"/>
              <a:buChar char="u"/>
            </a:pPr>
            <a:r>
              <a:rPr lang="en-US" altLang="zh-TW" sz="1800" dirty="0">
                <a:solidFill>
                  <a:schemeClr val="tx1"/>
                </a:solidFill>
                <a:latin typeface="+mj-lt"/>
              </a:rPr>
              <a:t>The first is wrapper component, and the second one is increment number.</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15</a:t>
            </a:fld>
            <a:endParaRPr lang="zh-TW" altLang="en-US"/>
          </a:p>
        </p:txBody>
      </p:sp>
      <p:sp>
        <p:nvSpPr>
          <p:cNvPr id="8" name="Rectangle 7">
            <a:extLst>
              <a:ext uri="{FF2B5EF4-FFF2-40B4-BE49-F238E27FC236}">
                <a16:creationId xmlns:a16="http://schemas.microsoft.com/office/drawing/2014/main" id="{7697BADD-E8DA-450F-B95A-8B33FE9090FF}"/>
              </a:ext>
            </a:extLst>
          </p:cNvPr>
          <p:cNvSpPr/>
          <p:nvPr/>
        </p:nvSpPr>
        <p:spPr>
          <a:xfrm>
            <a:off x="7308304" y="2060848"/>
            <a:ext cx="1048525"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0E0142C-2E2D-4F3D-9A2C-D61A946FED53}"/>
              </a:ext>
            </a:extLst>
          </p:cNvPr>
          <p:cNvSpPr/>
          <p:nvPr/>
        </p:nvSpPr>
        <p:spPr>
          <a:xfrm>
            <a:off x="8028384" y="3824216"/>
            <a:ext cx="939134"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9361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0D93C3B-EEF9-4651-BD71-A823476B9887}"/>
              </a:ext>
            </a:extLst>
          </p:cNvPr>
          <p:cNvPicPr>
            <a:picLocks noChangeAspect="1"/>
          </p:cNvPicPr>
          <p:nvPr/>
        </p:nvPicPr>
        <p:blipFill>
          <a:blip r:embed="rId2"/>
          <a:stretch>
            <a:fillRect/>
          </a:stretch>
        </p:blipFill>
        <p:spPr>
          <a:xfrm>
            <a:off x="1763688" y="2016760"/>
            <a:ext cx="5124450" cy="348615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35.3 Pass Parameter from HOC Function</a:t>
            </a:r>
            <a:endParaRPr lang="zh-TW" altLang="en-US" sz="3200" b="1" dirty="0">
              <a:solidFill>
                <a:srgbClr val="FFFF00"/>
              </a:solidFill>
            </a:endParaRPr>
          </a:p>
        </p:txBody>
      </p:sp>
      <p:sp>
        <p:nvSpPr>
          <p:cNvPr id="3" name="副標題 2"/>
          <p:cNvSpPr>
            <a:spLocks noGrp="1"/>
          </p:cNvSpPr>
          <p:nvPr>
            <p:ph type="subTitle" idx="1"/>
          </p:nvPr>
        </p:nvSpPr>
        <p:spPr>
          <a:xfrm>
            <a:off x="467544" y="1340764"/>
            <a:ext cx="821925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Pass HOC pattern with click component and number = 5.</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16</a:t>
            </a:fld>
            <a:endParaRPr lang="zh-TW" altLang="en-US"/>
          </a:p>
        </p:txBody>
      </p:sp>
      <p:sp>
        <p:nvSpPr>
          <p:cNvPr id="8" name="Rectangle 7">
            <a:extLst>
              <a:ext uri="{FF2B5EF4-FFF2-40B4-BE49-F238E27FC236}">
                <a16:creationId xmlns:a16="http://schemas.microsoft.com/office/drawing/2014/main" id="{7697BADD-E8DA-450F-B95A-8B33FE9090FF}"/>
              </a:ext>
            </a:extLst>
          </p:cNvPr>
          <p:cNvSpPr/>
          <p:nvPr/>
        </p:nvSpPr>
        <p:spPr>
          <a:xfrm>
            <a:off x="5388723" y="5289068"/>
            <a:ext cx="348341" cy="21384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4510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D9181C9-9C40-4BF0-9CB9-EBDEBB402930}"/>
              </a:ext>
            </a:extLst>
          </p:cNvPr>
          <p:cNvPicPr>
            <a:picLocks noChangeAspect="1"/>
          </p:cNvPicPr>
          <p:nvPr/>
        </p:nvPicPr>
        <p:blipFill>
          <a:blip r:embed="rId2"/>
          <a:stretch>
            <a:fillRect/>
          </a:stretch>
        </p:blipFill>
        <p:spPr>
          <a:xfrm>
            <a:off x="1491361" y="2276872"/>
            <a:ext cx="5353050" cy="349567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35.3 Pass Parameter from HOC Function</a:t>
            </a:r>
            <a:endParaRPr lang="zh-TW" altLang="en-US" sz="3200" b="1" dirty="0">
              <a:solidFill>
                <a:srgbClr val="FFFF00"/>
              </a:solidFill>
            </a:endParaRPr>
          </a:p>
        </p:txBody>
      </p:sp>
      <p:sp>
        <p:nvSpPr>
          <p:cNvPr id="3" name="副標題 2"/>
          <p:cNvSpPr>
            <a:spLocks noGrp="1"/>
          </p:cNvSpPr>
          <p:nvPr>
            <p:ph type="subTitle" idx="1"/>
          </p:nvPr>
        </p:nvSpPr>
        <p:spPr>
          <a:xfrm>
            <a:off x="467544" y="1340764"/>
            <a:ext cx="821925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Pass HOC pattern with hover component and number = 10.</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17</a:t>
            </a:fld>
            <a:endParaRPr lang="zh-TW" altLang="en-US"/>
          </a:p>
        </p:txBody>
      </p:sp>
      <p:sp>
        <p:nvSpPr>
          <p:cNvPr id="8" name="Rectangle 7">
            <a:extLst>
              <a:ext uri="{FF2B5EF4-FFF2-40B4-BE49-F238E27FC236}">
                <a16:creationId xmlns:a16="http://schemas.microsoft.com/office/drawing/2014/main" id="{7697BADD-E8DA-450F-B95A-8B33FE9090FF}"/>
              </a:ext>
            </a:extLst>
          </p:cNvPr>
          <p:cNvSpPr/>
          <p:nvPr/>
        </p:nvSpPr>
        <p:spPr>
          <a:xfrm>
            <a:off x="5076056" y="5517232"/>
            <a:ext cx="348341" cy="21384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4522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200" b="1" dirty="0">
                <a:solidFill>
                  <a:srgbClr val="FFFF00"/>
                </a:solidFill>
              </a:rPr>
              <a:t>35.4 Verify Pass Parameter from HOC Function</a:t>
            </a:r>
            <a:endParaRPr lang="zh-TW" altLang="en-US" sz="32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1149099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35.4 Verify Pass Parameter from HOC Function</a:t>
            </a:r>
            <a:endParaRPr lang="zh-TW" altLang="en-US" sz="3200" b="1" dirty="0">
              <a:solidFill>
                <a:srgbClr val="FFFF00"/>
              </a:solidFill>
            </a:endParaRPr>
          </a:p>
        </p:txBody>
      </p:sp>
      <p:sp>
        <p:nvSpPr>
          <p:cNvPr id="3" name="副標題 2"/>
          <p:cNvSpPr>
            <a:spLocks noGrp="1"/>
          </p:cNvSpPr>
          <p:nvPr>
            <p:ph type="subTitle" idx="1"/>
          </p:nvPr>
        </p:nvSpPr>
        <p:spPr>
          <a:xfrm>
            <a:off x="467544" y="1340764"/>
            <a:ext cx="8219256" cy="7200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Pass HOC pattern with hover component and click Counter number = 5 or hovered Counter number = 10, respectively.</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19</a:t>
            </a:fld>
            <a:endParaRPr lang="zh-TW" altLang="en-US"/>
          </a:p>
        </p:txBody>
      </p:sp>
      <p:pic>
        <p:nvPicPr>
          <p:cNvPr id="9" name="Picture 8">
            <a:extLst>
              <a:ext uri="{FF2B5EF4-FFF2-40B4-BE49-F238E27FC236}">
                <a16:creationId xmlns:a16="http://schemas.microsoft.com/office/drawing/2014/main" id="{8D14F399-3DF8-4D65-BB8C-A3E01E0F8637}"/>
              </a:ext>
            </a:extLst>
          </p:cNvPr>
          <p:cNvPicPr>
            <a:picLocks noChangeAspect="1"/>
          </p:cNvPicPr>
          <p:nvPr/>
        </p:nvPicPr>
        <p:blipFill>
          <a:blip r:embed="rId3"/>
          <a:stretch>
            <a:fillRect/>
          </a:stretch>
        </p:blipFill>
        <p:spPr>
          <a:xfrm>
            <a:off x="2123728" y="2160208"/>
            <a:ext cx="3876675" cy="1771650"/>
          </a:xfrm>
          <a:prstGeom prst="rect">
            <a:avLst/>
          </a:prstGeom>
          <a:ln>
            <a:solidFill>
              <a:srgbClr val="C00000"/>
            </a:solidFill>
          </a:ln>
        </p:spPr>
      </p:pic>
    </p:spTree>
    <p:extLst>
      <p:ext uri="{BB962C8B-B14F-4D97-AF65-F5344CB8AC3E}">
        <p14:creationId xmlns:p14="http://schemas.microsoft.com/office/powerpoint/2010/main" val="3038203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35 Higher Order Components 3</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10081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We discuss two things in this discussion</a:t>
            </a:r>
          </a:p>
          <a:p>
            <a:pPr marL="342900" indent="-342900" algn="l">
              <a:buClr>
                <a:srgbClr val="0070C0"/>
              </a:buClr>
              <a:buSzPct val="80000"/>
              <a:buFont typeface="Wingdings" pitchFamily="2" charset="2"/>
              <a:buChar char="u"/>
            </a:pPr>
            <a:r>
              <a:rPr lang="en-US" altLang="zh-TW" sz="1800" dirty="0">
                <a:solidFill>
                  <a:schemeClr val="tx1"/>
                </a:solidFill>
                <a:latin typeface="+mj-lt"/>
              </a:rPr>
              <a:t>First, we pass down the props in App Component to Click/Hover Counters.</a:t>
            </a:r>
          </a:p>
          <a:p>
            <a:pPr marL="342900" indent="-342900" algn="l">
              <a:buClr>
                <a:srgbClr val="0070C0"/>
              </a:buClr>
              <a:buSzPct val="80000"/>
              <a:buFont typeface="Wingdings" pitchFamily="2" charset="2"/>
              <a:buChar char="u"/>
            </a:pPr>
            <a:r>
              <a:rPr lang="en-US" altLang="zh-TW" sz="1800" dirty="0">
                <a:solidFill>
                  <a:schemeClr val="tx1"/>
                </a:solidFill>
                <a:latin typeface="+mj-lt"/>
              </a:rPr>
              <a:t>Second, we specify the parameter from HOC argument to </a:t>
            </a:r>
            <a:r>
              <a:rPr lang="en-US" altLang="zh-TW" sz="1800" dirty="0">
                <a:solidFill>
                  <a:schemeClr val="tx1"/>
                </a:solidFill>
              </a:rPr>
              <a:t>Click/Hover Counters</a:t>
            </a:r>
            <a:r>
              <a:rPr lang="en-US" altLang="zh-TW" sz="1800" dirty="0">
                <a:solidFill>
                  <a:schemeClr val="tx1"/>
                </a:solidFill>
                <a:latin typeface="+mj-lt"/>
              </a:rPr>
              <a:t>.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4044971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200" b="1" dirty="0">
                <a:solidFill>
                  <a:srgbClr val="FFFF00"/>
                </a:solidFill>
              </a:rPr>
              <a:t>35.5 Summary of Passing Parameters in HOC</a:t>
            </a:r>
            <a:endParaRPr lang="zh-TW" altLang="en-US" sz="32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4195733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35.5 Summary of Passing Parameters in HOC</a:t>
            </a:r>
            <a:endParaRPr lang="zh-TW" altLang="en-US" sz="3200" b="1" dirty="0">
              <a:solidFill>
                <a:srgbClr val="FFFF00"/>
              </a:solidFill>
            </a:endParaRPr>
          </a:p>
        </p:txBody>
      </p:sp>
      <p:sp>
        <p:nvSpPr>
          <p:cNvPr id="3" name="副標題 2"/>
          <p:cNvSpPr>
            <a:spLocks noGrp="1"/>
          </p:cNvSpPr>
          <p:nvPr>
            <p:ph type="subTitle" idx="1"/>
          </p:nvPr>
        </p:nvSpPr>
        <p:spPr>
          <a:xfrm>
            <a:off x="467544" y="1340764"/>
            <a:ext cx="8219256" cy="136815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Summary of Passing Parameters in HOC</a:t>
            </a:r>
          </a:p>
          <a:p>
            <a:pPr marL="342900" indent="-342900" algn="l">
              <a:buClr>
                <a:srgbClr val="0070C0"/>
              </a:buClr>
              <a:buSzPct val="80000"/>
              <a:buFont typeface="Wingdings" pitchFamily="2" charset="2"/>
              <a:buChar char="u"/>
            </a:pPr>
            <a:r>
              <a:rPr lang="en-US" altLang="zh-TW" sz="1800" dirty="0">
                <a:solidFill>
                  <a:schemeClr val="tx1"/>
                </a:solidFill>
                <a:latin typeface="+mj-lt"/>
              </a:rPr>
              <a:t>In this discussion, we</a:t>
            </a:r>
          </a:p>
          <a:p>
            <a:pPr marL="342900" indent="-342900" algn="l">
              <a:buClr>
                <a:srgbClr val="0070C0"/>
              </a:buClr>
              <a:buSzPct val="80000"/>
              <a:buFont typeface="+mj-lt"/>
              <a:buAutoNum type="arabicPeriod"/>
            </a:pPr>
            <a:r>
              <a:rPr lang="en-US" altLang="zh-TW" sz="1800" dirty="0">
                <a:solidFill>
                  <a:schemeClr val="tx1"/>
                </a:solidFill>
                <a:latin typeface="+mj-lt"/>
              </a:rPr>
              <a:t>pass in HOC parameter from top App Component to click and hover counter.</a:t>
            </a:r>
          </a:p>
          <a:p>
            <a:pPr marL="342900" indent="-342900" algn="l">
              <a:buClr>
                <a:srgbClr val="0070C0"/>
              </a:buClr>
              <a:buSzPct val="80000"/>
              <a:buFont typeface="+mj-lt"/>
              <a:buAutoNum type="arabicPeriod"/>
            </a:pPr>
            <a:r>
              <a:rPr lang="en-US" altLang="zh-TW" sz="1800" dirty="0">
                <a:solidFill>
                  <a:schemeClr val="tx1"/>
                </a:solidFill>
                <a:latin typeface="+mj-lt"/>
              </a:rPr>
              <a:t>Specify parameter from HOC argument to click and hover counter</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21</a:t>
            </a:fld>
            <a:endParaRPr lang="zh-TW" altLang="en-US"/>
          </a:p>
        </p:txBody>
      </p:sp>
      <p:pic>
        <p:nvPicPr>
          <p:cNvPr id="7" name="Picture 6">
            <a:extLst>
              <a:ext uri="{FF2B5EF4-FFF2-40B4-BE49-F238E27FC236}">
                <a16:creationId xmlns:a16="http://schemas.microsoft.com/office/drawing/2014/main" id="{3A1641F0-6CB0-49B4-AC1E-449D9064DB4A}"/>
              </a:ext>
            </a:extLst>
          </p:cNvPr>
          <p:cNvPicPr>
            <a:picLocks noChangeAspect="1"/>
          </p:cNvPicPr>
          <p:nvPr/>
        </p:nvPicPr>
        <p:blipFill>
          <a:blip r:embed="rId3"/>
          <a:stretch>
            <a:fillRect/>
          </a:stretch>
        </p:blipFill>
        <p:spPr>
          <a:xfrm>
            <a:off x="467544" y="2886364"/>
            <a:ext cx="2687630" cy="2144563"/>
          </a:xfrm>
          <a:prstGeom prst="rect">
            <a:avLst/>
          </a:prstGeom>
          <a:ln>
            <a:solidFill>
              <a:srgbClr val="C00000"/>
            </a:solidFill>
          </a:ln>
        </p:spPr>
      </p:pic>
      <p:sp>
        <p:nvSpPr>
          <p:cNvPr id="8" name="Rectangle 7">
            <a:extLst>
              <a:ext uri="{FF2B5EF4-FFF2-40B4-BE49-F238E27FC236}">
                <a16:creationId xmlns:a16="http://schemas.microsoft.com/office/drawing/2014/main" id="{37A95B6D-B527-478D-A869-712F1AEAEE4C}"/>
              </a:ext>
            </a:extLst>
          </p:cNvPr>
          <p:cNvSpPr/>
          <p:nvPr/>
        </p:nvSpPr>
        <p:spPr>
          <a:xfrm>
            <a:off x="1115616" y="4128389"/>
            <a:ext cx="1475184" cy="28374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2B19931-4773-4601-9DD3-19F0A346AB6D}"/>
              </a:ext>
            </a:extLst>
          </p:cNvPr>
          <p:cNvPicPr>
            <a:picLocks noChangeAspect="1"/>
          </p:cNvPicPr>
          <p:nvPr/>
        </p:nvPicPr>
        <p:blipFill>
          <a:blip r:embed="rId4"/>
          <a:stretch>
            <a:fillRect/>
          </a:stretch>
        </p:blipFill>
        <p:spPr>
          <a:xfrm>
            <a:off x="3423816" y="2815591"/>
            <a:ext cx="2198938" cy="1717043"/>
          </a:xfrm>
          <a:prstGeom prst="rect">
            <a:avLst/>
          </a:prstGeom>
          <a:ln>
            <a:solidFill>
              <a:srgbClr val="C00000"/>
            </a:solidFill>
          </a:ln>
        </p:spPr>
      </p:pic>
      <p:pic>
        <p:nvPicPr>
          <p:cNvPr id="10" name="Picture 9">
            <a:extLst>
              <a:ext uri="{FF2B5EF4-FFF2-40B4-BE49-F238E27FC236}">
                <a16:creationId xmlns:a16="http://schemas.microsoft.com/office/drawing/2014/main" id="{578DF3B2-AAA3-4F9C-91C6-9A36A9A87577}"/>
              </a:ext>
            </a:extLst>
          </p:cNvPr>
          <p:cNvPicPr>
            <a:picLocks noChangeAspect="1"/>
          </p:cNvPicPr>
          <p:nvPr/>
        </p:nvPicPr>
        <p:blipFill>
          <a:blip r:embed="rId5"/>
          <a:stretch>
            <a:fillRect/>
          </a:stretch>
        </p:blipFill>
        <p:spPr>
          <a:xfrm>
            <a:off x="3347864" y="4797152"/>
            <a:ext cx="2274890" cy="1729669"/>
          </a:xfrm>
          <a:prstGeom prst="rect">
            <a:avLst/>
          </a:prstGeom>
          <a:ln>
            <a:solidFill>
              <a:srgbClr val="C00000"/>
            </a:solidFill>
          </a:ln>
        </p:spPr>
      </p:pic>
      <p:cxnSp>
        <p:nvCxnSpPr>
          <p:cNvPr id="12" name="Straight Arrow Connector 11">
            <a:extLst>
              <a:ext uri="{FF2B5EF4-FFF2-40B4-BE49-F238E27FC236}">
                <a16:creationId xmlns:a16="http://schemas.microsoft.com/office/drawing/2014/main" id="{2CE7337A-B1E9-4AA9-B30B-2B96CB866110}"/>
              </a:ext>
            </a:extLst>
          </p:cNvPr>
          <p:cNvCxnSpPr>
            <a:stCxn id="8" idx="3"/>
            <a:endCxn id="9" idx="1"/>
          </p:cNvCxnSpPr>
          <p:nvPr/>
        </p:nvCxnSpPr>
        <p:spPr>
          <a:xfrm flipV="1">
            <a:off x="2590800" y="3674113"/>
            <a:ext cx="833016" cy="59614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E9B1640-919C-48FD-BD8B-DC52F276C326}"/>
              </a:ext>
            </a:extLst>
          </p:cNvPr>
          <p:cNvCxnSpPr>
            <a:cxnSpLocks/>
            <a:endCxn id="10" idx="1"/>
          </p:cNvCxnSpPr>
          <p:nvPr/>
        </p:nvCxnSpPr>
        <p:spPr>
          <a:xfrm>
            <a:off x="2590800" y="4270262"/>
            <a:ext cx="757064" cy="139172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D2A26D9C-A56B-48AE-80C4-FB5A773894D6}"/>
              </a:ext>
            </a:extLst>
          </p:cNvPr>
          <p:cNvPicPr>
            <a:picLocks noChangeAspect="1"/>
          </p:cNvPicPr>
          <p:nvPr/>
        </p:nvPicPr>
        <p:blipFill>
          <a:blip r:embed="rId6"/>
          <a:stretch>
            <a:fillRect/>
          </a:stretch>
        </p:blipFill>
        <p:spPr>
          <a:xfrm>
            <a:off x="5932557" y="2815591"/>
            <a:ext cx="2549337" cy="3131538"/>
          </a:xfrm>
          <a:prstGeom prst="rect">
            <a:avLst/>
          </a:prstGeom>
          <a:ln>
            <a:solidFill>
              <a:srgbClr val="C00000"/>
            </a:solidFill>
          </a:ln>
        </p:spPr>
      </p:pic>
      <p:sp>
        <p:nvSpPr>
          <p:cNvPr id="17" name="Rectangle 16">
            <a:extLst>
              <a:ext uri="{FF2B5EF4-FFF2-40B4-BE49-F238E27FC236}">
                <a16:creationId xmlns:a16="http://schemas.microsoft.com/office/drawing/2014/main" id="{78982F34-D7BF-4296-95E6-E45CEE767DB2}"/>
              </a:ext>
            </a:extLst>
          </p:cNvPr>
          <p:cNvSpPr/>
          <p:nvPr/>
        </p:nvSpPr>
        <p:spPr>
          <a:xfrm>
            <a:off x="4179961" y="4412135"/>
            <a:ext cx="1098469" cy="12049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FA08932-C306-4714-B404-FF3A3A54503B}"/>
              </a:ext>
            </a:extLst>
          </p:cNvPr>
          <p:cNvSpPr/>
          <p:nvPr/>
        </p:nvSpPr>
        <p:spPr>
          <a:xfrm>
            <a:off x="4179960" y="6406322"/>
            <a:ext cx="1098469" cy="12049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0B4C1378-61C0-4EF0-9860-9AC0C2825C1F}"/>
              </a:ext>
            </a:extLst>
          </p:cNvPr>
          <p:cNvCxnSpPr>
            <a:cxnSpLocks/>
            <a:stCxn id="17" idx="3"/>
            <a:endCxn id="29" idx="1"/>
          </p:cNvCxnSpPr>
          <p:nvPr/>
        </p:nvCxnSpPr>
        <p:spPr>
          <a:xfrm flipV="1">
            <a:off x="5278430" y="3441737"/>
            <a:ext cx="837752" cy="103064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35F3293-DB3C-47F3-985B-C1F4A8D7060C}"/>
              </a:ext>
            </a:extLst>
          </p:cNvPr>
          <p:cNvCxnSpPr>
            <a:cxnSpLocks/>
            <a:stCxn id="18" idx="3"/>
            <a:endCxn id="29" idx="1"/>
          </p:cNvCxnSpPr>
          <p:nvPr/>
        </p:nvCxnSpPr>
        <p:spPr>
          <a:xfrm flipV="1">
            <a:off x="5278429" y="3441737"/>
            <a:ext cx="837753" cy="302483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C1F1B225-E181-45E1-963F-3333DDC27F1D}"/>
              </a:ext>
            </a:extLst>
          </p:cNvPr>
          <p:cNvSpPr/>
          <p:nvPr/>
        </p:nvSpPr>
        <p:spPr>
          <a:xfrm>
            <a:off x="6116182" y="3209361"/>
            <a:ext cx="2135652" cy="46475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0273167-079F-4391-B9D4-46EA9410C5BA}"/>
              </a:ext>
            </a:extLst>
          </p:cNvPr>
          <p:cNvSpPr/>
          <p:nvPr/>
        </p:nvSpPr>
        <p:spPr>
          <a:xfrm>
            <a:off x="6201198" y="5153801"/>
            <a:ext cx="2590499" cy="1016369"/>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const arrow function {</a:t>
            </a:r>
          </a:p>
          <a:p>
            <a:r>
              <a:rPr lang="en-US" sz="1000" dirty="0">
                <a:solidFill>
                  <a:schemeClr val="tx1"/>
                </a:solidFill>
              </a:rPr>
              <a:t>  class component extend </a:t>
            </a:r>
            <a:r>
              <a:rPr lang="en-US" sz="1000" dirty="0" err="1">
                <a:solidFill>
                  <a:schemeClr val="tx1"/>
                </a:solidFill>
              </a:rPr>
              <a:t>React.Component</a:t>
            </a:r>
            <a:r>
              <a:rPr lang="en-US" sz="1000" dirty="0">
                <a:solidFill>
                  <a:schemeClr val="tx1"/>
                </a:solidFill>
              </a:rPr>
              <a:t>{</a:t>
            </a:r>
          </a:p>
          <a:p>
            <a:r>
              <a:rPr lang="en-US" sz="1000" dirty="0">
                <a:solidFill>
                  <a:schemeClr val="tx1"/>
                </a:solidFill>
              </a:rPr>
              <a:t>        ….</a:t>
            </a:r>
          </a:p>
          <a:p>
            <a:r>
              <a:rPr lang="en-US" sz="1000" dirty="0">
                <a:solidFill>
                  <a:schemeClr val="tx1"/>
                </a:solidFill>
              </a:rPr>
              <a:t>  }</a:t>
            </a:r>
          </a:p>
          <a:p>
            <a:r>
              <a:rPr lang="en-US" sz="1000" dirty="0">
                <a:solidFill>
                  <a:schemeClr val="tx1"/>
                </a:solidFill>
              </a:rPr>
              <a:t>}</a:t>
            </a:r>
          </a:p>
        </p:txBody>
      </p:sp>
    </p:spTree>
    <p:extLst>
      <p:ext uri="{BB962C8B-B14F-4D97-AF65-F5344CB8AC3E}">
        <p14:creationId xmlns:p14="http://schemas.microsoft.com/office/powerpoint/2010/main" val="586303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35.5 Summary of Passing Parameters in HOC</a:t>
            </a:r>
            <a:endParaRPr lang="zh-TW" altLang="en-US" sz="3200" b="1" dirty="0">
              <a:solidFill>
                <a:srgbClr val="FFFF00"/>
              </a:solidFill>
            </a:endParaRPr>
          </a:p>
        </p:txBody>
      </p:sp>
      <p:sp>
        <p:nvSpPr>
          <p:cNvPr id="3" name="副標題 2"/>
          <p:cNvSpPr>
            <a:spLocks noGrp="1"/>
          </p:cNvSpPr>
          <p:nvPr>
            <p:ph type="subTitle" idx="1"/>
          </p:nvPr>
        </p:nvSpPr>
        <p:spPr>
          <a:xfrm>
            <a:off x="467544" y="1340764"/>
            <a:ext cx="8219256" cy="41764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Summary of Passing Parameters in HOC</a:t>
            </a:r>
          </a:p>
          <a:p>
            <a:pPr marL="342900" indent="-342900" algn="l">
              <a:buClr>
                <a:srgbClr val="0070C0"/>
              </a:buClr>
              <a:buSzPct val="80000"/>
              <a:buFont typeface="Wingdings" pitchFamily="2" charset="2"/>
              <a:buChar char="u"/>
            </a:pPr>
            <a:r>
              <a:rPr lang="en-US" altLang="zh-TW" sz="1800" dirty="0">
                <a:solidFill>
                  <a:schemeClr val="tx1"/>
                </a:solidFill>
              </a:rPr>
              <a:t>You may encounter HOC Pattern in some popular React Libraries, for example, connect HOC in Redux, Authorized routes with HOC with router in React Router, connect HOC with Styles in Material-UI, and etc.</a:t>
            </a:r>
          </a:p>
          <a:p>
            <a:pPr marL="800100" lvl="1" indent="-342900" algn="l">
              <a:buClr>
                <a:srgbClr val="0070C0"/>
              </a:buClr>
              <a:buSzPct val="80000"/>
              <a:buFont typeface="+mj-lt"/>
              <a:buAutoNum type="arabicPeriod"/>
            </a:pPr>
            <a:r>
              <a:rPr lang="en-US" altLang="zh-TW" sz="1800" dirty="0">
                <a:solidFill>
                  <a:schemeClr val="tx1"/>
                </a:solidFill>
              </a:rPr>
              <a:t>HOC connect React and Redux: </a:t>
            </a:r>
            <a:r>
              <a:rPr lang="en-US" sz="1800" dirty="0">
                <a:hlinkClick r:id="rId2"/>
              </a:rPr>
              <a:t>https://reactjs.org/docs/higher-order-components.html</a:t>
            </a:r>
            <a:endParaRPr lang="en-US" sz="1800" dirty="0"/>
          </a:p>
          <a:p>
            <a:pPr marL="800100" lvl="1" indent="-342900" algn="l">
              <a:buClr>
                <a:srgbClr val="0070C0"/>
              </a:buClr>
              <a:buSzPct val="80000"/>
              <a:buFont typeface="+mj-lt"/>
              <a:buAutoNum type="arabicPeriod"/>
            </a:pPr>
            <a:r>
              <a:rPr lang="en-US" altLang="zh-TW" sz="1800" dirty="0">
                <a:solidFill>
                  <a:schemeClr val="tx1"/>
                </a:solidFill>
              </a:rPr>
              <a:t>Authorized routes with HOC with router in React Router: </a:t>
            </a:r>
            <a:r>
              <a:rPr lang="en-US" sz="1800" dirty="0">
                <a:hlinkClick r:id="rId3"/>
              </a:rPr>
              <a:t>https://stackoverflow.com/questions/50795655/material-ui-how-to-style-an-hoc-using-withstyles</a:t>
            </a:r>
            <a:endParaRPr lang="en-US" altLang="zh-TW" sz="1800" dirty="0">
              <a:solidFill>
                <a:schemeClr val="tx1"/>
              </a:solidFill>
            </a:endParaRPr>
          </a:p>
          <a:p>
            <a:pPr marL="800100" lvl="1" indent="-342900" algn="l">
              <a:buClr>
                <a:srgbClr val="0070C0"/>
              </a:buClr>
              <a:buSzPct val="80000"/>
              <a:buFont typeface="+mj-lt"/>
              <a:buAutoNum type="arabicPeriod"/>
            </a:pPr>
            <a:r>
              <a:rPr lang="en-US" altLang="zh-TW" sz="1800" dirty="0">
                <a:solidFill>
                  <a:schemeClr val="tx1"/>
                </a:solidFill>
              </a:rPr>
              <a:t>HOC connect Styles in Material-UI: </a:t>
            </a:r>
            <a:r>
              <a:rPr lang="en-US" sz="1800" dirty="0">
                <a:hlinkClick r:id="rId3"/>
              </a:rPr>
              <a:t>https://stackoverflow.com/questions/50795655/material-ui-how-to-style-an-hoc-using-withstyles</a:t>
            </a:r>
            <a:endParaRPr lang="en-US" altLang="zh-TW" sz="1800" dirty="0">
              <a:solidFill>
                <a:schemeClr val="tx1"/>
              </a:solidFill>
            </a:endParaRPr>
          </a:p>
          <a:p>
            <a:pPr marL="342900" indent="-342900" algn="l">
              <a:buClr>
                <a:srgbClr val="0070C0"/>
              </a:buClr>
              <a:buSzPct val="80000"/>
              <a:buFont typeface="Wingdings" pitchFamily="2" charset="2"/>
              <a:buChar char="u"/>
            </a:pPr>
            <a:r>
              <a:rPr lang="en-US" altLang="zh-TW" sz="1800" dirty="0">
                <a:solidFill>
                  <a:schemeClr val="tx1"/>
                </a:solidFill>
              </a:rPr>
              <a:t>They are nice HOC pattern that can be used to share common functionality between React Components. </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4"/>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22</a:t>
            </a:fld>
            <a:endParaRPr lang="zh-TW" altLang="en-US"/>
          </a:p>
        </p:txBody>
      </p:sp>
    </p:spTree>
    <p:extLst>
      <p:ext uri="{BB962C8B-B14F-4D97-AF65-F5344CB8AC3E}">
        <p14:creationId xmlns:p14="http://schemas.microsoft.com/office/powerpoint/2010/main" val="361927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b="1" dirty="0">
                <a:solidFill>
                  <a:srgbClr val="FFFF00"/>
                </a:solidFill>
              </a:rPr>
              <a:t>35.6 Quiz</a:t>
            </a:r>
            <a:endParaRPr lang="zh-TW" altLang="en-US"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1148082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35.6 Quiz</a:t>
            </a:r>
            <a:endParaRPr lang="zh-TW" altLang="en-US" b="1" dirty="0">
              <a:solidFill>
                <a:srgbClr val="FFFF00"/>
              </a:solidFill>
            </a:endParaRPr>
          </a:p>
        </p:txBody>
      </p:sp>
      <p:sp>
        <p:nvSpPr>
          <p:cNvPr id="3" name="副標題 2"/>
          <p:cNvSpPr>
            <a:spLocks noGrp="1"/>
          </p:cNvSpPr>
          <p:nvPr>
            <p:ph type="subTitle" idx="1"/>
          </p:nvPr>
        </p:nvSpPr>
        <p:spPr>
          <a:xfrm>
            <a:off x="467544" y="1340764"/>
            <a:ext cx="8219256" cy="17281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Quiz</a:t>
            </a:r>
          </a:p>
          <a:p>
            <a:pPr marL="342900" indent="-342900" algn="l">
              <a:buClr>
                <a:srgbClr val="0070C0"/>
              </a:buClr>
              <a:buSzPct val="80000"/>
              <a:buFont typeface="Wingdings" pitchFamily="2" charset="2"/>
              <a:buChar char="u"/>
            </a:pPr>
            <a:r>
              <a:rPr lang="en-US" altLang="zh-TW" sz="1800" dirty="0">
                <a:solidFill>
                  <a:schemeClr val="tx1"/>
                </a:solidFill>
              </a:rPr>
              <a:t>1. What are two steps for HOC of Click and Hover Counter?</a:t>
            </a:r>
          </a:p>
          <a:p>
            <a:pPr marL="342900" indent="-342900" algn="l">
              <a:buClr>
                <a:srgbClr val="0070C0"/>
              </a:buClr>
              <a:buSzPct val="80000"/>
              <a:buFont typeface="Wingdings" pitchFamily="2" charset="2"/>
              <a:buChar char="u"/>
            </a:pPr>
            <a:r>
              <a:rPr lang="en-US" altLang="zh-TW" sz="1800" dirty="0">
                <a:solidFill>
                  <a:schemeClr val="tx1"/>
                </a:solidFill>
              </a:rPr>
              <a:t>Ans:</a:t>
            </a:r>
          </a:p>
          <a:p>
            <a:pPr marL="342900" indent="-342900" algn="l">
              <a:buClr>
                <a:srgbClr val="0070C0"/>
              </a:buClr>
              <a:buSzPct val="80000"/>
              <a:buFont typeface="Wingdings" pitchFamily="2" charset="2"/>
              <a:buChar char="u"/>
            </a:pPr>
            <a:r>
              <a:rPr lang="en-US" altLang="zh-TW" sz="1800" dirty="0">
                <a:solidFill>
                  <a:schemeClr val="tx1"/>
                </a:solidFill>
                <a:latin typeface="+mj-lt"/>
              </a:rPr>
              <a:t>a) First, </a:t>
            </a:r>
            <a:r>
              <a:rPr lang="en-US" altLang="zh-TW" sz="1800" b="1" dirty="0">
                <a:solidFill>
                  <a:schemeClr val="tx1"/>
                </a:solidFill>
                <a:latin typeface="+mj-lt"/>
              </a:rPr>
              <a:t>we pass down the props </a:t>
            </a:r>
            <a:r>
              <a:rPr lang="en-US" altLang="zh-TW" sz="1800" dirty="0">
                <a:solidFill>
                  <a:schemeClr val="tx1"/>
                </a:solidFill>
                <a:latin typeface="+mj-lt"/>
              </a:rPr>
              <a:t>in App Component to Click/Hover Counters.</a:t>
            </a:r>
          </a:p>
          <a:p>
            <a:pPr marL="342900" indent="-342900" algn="l">
              <a:buClr>
                <a:srgbClr val="0070C0"/>
              </a:buClr>
              <a:buSzPct val="80000"/>
              <a:buFont typeface="Wingdings" pitchFamily="2" charset="2"/>
              <a:buChar char="u"/>
            </a:pPr>
            <a:r>
              <a:rPr lang="en-US" altLang="zh-TW" sz="1800" dirty="0">
                <a:solidFill>
                  <a:schemeClr val="tx1"/>
                </a:solidFill>
                <a:latin typeface="+mj-lt"/>
              </a:rPr>
              <a:t>b) Second, we </a:t>
            </a:r>
            <a:r>
              <a:rPr lang="en-US" altLang="zh-TW" sz="1800" b="1" dirty="0">
                <a:solidFill>
                  <a:schemeClr val="tx1"/>
                </a:solidFill>
                <a:latin typeface="+mj-lt"/>
              </a:rPr>
              <a:t>specify the parameter from HOC argument </a:t>
            </a:r>
            <a:r>
              <a:rPr lang="en-US" altLang="zh-TW" sz="1800" dirty="0">
                <a:solidFill>
                  <a:schemeClr val="tx1"/>
                </a:solidFill>
                <a:latin typeface="+mj-lt"/>
              </a:rPr>
              <a:t>to </a:t>
            </a:r>
            <a:r>
              <a:rPr lang="en-US" altLang="zh-TW" sz="1800" dirty="0">
                <a:solidFill>
                  <a:schemeClr val="tx1"/>
                </a:solidFill>
              </a:rPr>
              <a:t>Click/Hover Counters</a:t>
            </a:r>
            <a:r>
              <a:rPr lang="en-US" altLang="zh-TW" sz="1800" dirty="0">
                <a:solidFill>
                  <a:schemeClr val="tx1"/>
                </a:solidFill>
                <a:latin typeface="+mj-lt"/>
              </a:rPr>
              <a:t>.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24</a:t>
            </a:fld>
            <a:endParaRPr lang="zh-TW" altLang="en-US"/>
          </a:p>
        </p:txBody>
      </p:sp>
    </p:spTree>
    <p:extLst>
      <p:ext uri="{BB962C8B-B14F-4D97-AF65-F5344CB8AC3E}">
        <p14:creationId xmlns:p14="http://schemas.microsoft.com/office/powerpoint/2010/main" val="599209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35.6 Quiz</a:t>
            </a:r>
            <a:endParaRPr lang="zh-TW" altLang="en-US" b="1" dirty="0">
              <a:solidFill>
                <a:srgbClr val="FFFF00"/>
              </a:solidFill>
            </a:endParaRPr>
          </a:p>
        </p:txBody>
      </p:sp>
      <p:sp>
        <p:nvSpPr>
          <p:cNvPr id="3" name="副標題 2"/>
          <p:cNvSpPr>
            <a:spLocks noGrp="1"/>
          </p:cNvSpPr>
          <p:nvPr>
            <p:ph type="subTitle" idx="1"/>
          </p:nvPr>
        </p:nvSpPr>
        <p:spPr>
          <a:xfrm>
            <a:off x="467544" y="1340763"/>
            <a:ext cx="8219256" cy="12361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Quiz</a:t>
            </a:r>
          </a:p>
          <a:p>
            <a:pPr marL="342900" indent="-342900" algn="l">
              <a:buClr>
                <a:srgbClr val="0070C0"/>
              </a:buClr>
              <a:buSzPct val="80000"/>
              <a:buFont typeface="Wingdings" pitchFamily="2" charset="2"/>
              <a:buChar char="u"/>
            </a:pPr>
            <a:r>
              <a:rPr lang="en-US" altLang="zh-TW" sz="1800" dirty="0">
                <a:solidFill>
                  <a:schemeClr val="tx1"/>
                </a:solidFill>
              </a:rPr>
              <a:t>2. Give an example of HOC.</a:t>
            </a:r>
          </a:p>
          <a:p>
            <a:pPr marL="342900" indent="-342900" algn="l">
              <a:buClr>
                <a:srgbClr val="0070C0"/>
              </a:buClr>
              <a:buSzPct val="80000"/>
              <a:buFont typeface="Wingdings" pitchFamily="2" charset="2"/>
              <a:buChar char="u"/>
            </a:pPr>
            <a:r>
              <a:rPr lang="en-US" altLang="zh-TW" sz="1800" dirty="0">
                <a:solidFill>
                  <a:schemeClr val="tx1"/>
                </a:solidFill>
              </a:rPr>
              <a:t>Ans: 1) Pass parameters from top to bottom. 2) Pass up the handler from bottom to top.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25</a:t>
            </a:fld>
            <a:endParaRPr lang="zh-TW" altLang="en-US"/>
          </a:p>
        </p:txBody>
      </p:sp>
      <p:pic>
        <p:nvPicPr>
          <p:cNvPr id="7" name="Picture 6">
            <a:extLst>
              <a:ext uri="{FF2B5EF4-FFF2-40B4-BE49-F238E27FC236}">
                <a16:creationId xmlns:a16="http://schemas.microsoft.com/office/drawing/2014/main" id="{8F2520B3-A43F-45CB-9373-39B723D61511}"/>
              </a:ext>
            </a:extLst>
          </p:cNvPr>
          <p:cNvPicPr>
            <a:picLocks noChangeAspect="1"/>
          </p:cNvPicPr>
          <p:nvPr/>
        </p:nvPicPr>
        <p:blipFill>
          <a:blip r:embed="rId3"/>
          <a:stretch>
            <a:fillRect/>
          </a:stretch>
        </p:blipFill>
        <p:spPr>
          <a:xfrm>
            <a:off x="467544" y="2886364"/>
            <a:ext cx="2687630" cy="2144563"/>
          </a:xfrm>
          <a:prstGeom prst="rect">
            <a:avLst/>
          </a:prstGeom>
          <a:ln>
            <a:solidFill>
              <a:srgbClr val="C00000"/>
            </a:solidFill>
          </a:ln>
        </p:spPr>
      </p:pic>
      <p:sp>
        <p:nvSpPr>
          <p:cNvPr id="8" name="Rectangle 7">
            <a:extLst>
              <a:ext uri="{FF2B5EF4-FFF2-40B4-BE49-F238E27FC236}">
                <a16:creationId xmlns:a16="http://schemas.microsoft.com/office/drawing/2014/main" id="{D519301B-FCD8-4878-B500-87CEED9DDFE1}"/>
              </a:ext>
            </a:extLst>
          </p:cNvPr>
          <p:cNvSpPr/>
          <p:nvPr/>
        </p:nvSpPr>
        <p:spPr>
          <a:xfrm>
            <a:off x="1115616" y="4128389"/>
            <a:ext cx="1475184" cy="28374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81AA6C0-2E91-4D17-84D2-A64EB8BCA026}"/>
              </a:ext>
            </a:extLst>
          </p:cNvPr>
          <p:cNvPicPr>
            <a:picLocks noChangeAspect="1"/>
          </p:cNvPicPr>
          <p:nvPr/>
        </p:nvPicPr>
        <p:blipFill>
          <a:blip r:embed="rId4"/>
          <a:stretch>
            <a:fillRect/>
          </a:stretch>
        </p:blipFill>
        <p:spPr>
          <a:xfrm>
            <a:off x="3423816" y="2815591"/>
            <a:ext cx="2198938" cy="1717043"/>
          </a:xfrm>
          <a:prstGeom prst="rect">
            <a:avLst/>
          </a:prstGeom>
          <a:ln>
            <a:solidFill>
              <a:srgbClr val="C00000"/>
            </a:solidFill>
          </a:ln>
        </p:spPr>
      </p:pic>
      <p:pic>
        <p:nvPicPr>
          <p:cNvPr id="10" name="Picture 9">
            <a:extLst>
              <a:ext uri="{FF2B5EF4-FFF2-40B4-BE49-F238E27FC236}">
                <a16:creationId xmlns:a16="http://schemas.microsoft.com/office/drawing/2014/main" id="{6F4BF524-6BC4-4CDE-A020-AAD95651FE2F}"/>
              </a:ext>
            </a:extLst>
          </p:cNvPr>
          <p:cNvPicPr>
            <a:picLocks noChangeAspect="1"/>
          </p:cNvPicPr>
          <p:nvPr/>
        </p:nvPicPr>
        <p:blipFill>
          <a:blip r:embed="rId5"/>
          <a:stretch>
            <a:fillRect/>
          </a:stretch>
        </p:blipFill>
        <p:spPr>
          <a:xfrm>
            <a:off x="3347864" y="4797152"/>
            <a:ext cx="2274890" cy="1729669"/>
          </a:xfrm>
          <a:prstGeom prst="rect">
            <a:avLst/>
          </a:prstGeom>
          <a:ln>
            <a:solidFill>
              <a:srgbClr val="C00000"/>
            </a:solidFill>
          </a:ln>
        </p:spPr>
      </p:pic>
      <p:cxnSp>
        <p:nvCxnSpPr>
          <p:cNvPr id="11" name="Straight Arrow Connector 10">
            <a:extLst>
              <a:ext uri="{FF2B5EF4-FFF2-40B4-BE49-F238E27FC236}">
                <a16:creationId xmlns:a16="http://schemas.microsoft.com/office/drawing/2014/main" id="{F9FF5FF5-DE0A-4003-B96D-91303AB4F83E}"/>
              </a:ext>
            </a:extLst>
          </p:cNvPr>
          <p:cNvCxnSpPr>
            <a:stCxn id="8" idx="3"/>
            <a:endCxn id="9" idx="1"/>
          </p:cNvCxnSpPr>
          <p:nvPr/>
        </p:nvCxnSpPr>
        <p:spPr>
          <a:xfrm flipV="1">
            <a:off x="2590800" y="3674113"/>
            <a:ext cx="833016" cy="59614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A68288A-8348-4625-A162-8473DACBE246}"/>
              </a:ext>
            </a:extLst>
          </p:cNvPr>
          <p:cNvCxnSpPr>
            <a:cxnSpLocks/>
            <a:endCxn id="10" idx="1"/>
          </p:cNvCxnSpPr>
          <p:nvPr/>
        </p:nvCxnSpPr>
        <p:spPr>
          <a:xfrm>
            <a:off x="2590800" y="4270262"/>
            <a:ext cx="757064" cy="139172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19655866-62FD-47EA-9CEF-9E0A09458B32}"/>
              </a:ext>
            </a:extLst>
          </p:cNvPr>
          <p:cNvPicPr>
            <a:picLocks noChangeAspect="1"/>
          </p:cNvPicPr>
          <p:nvPr/>
        </p:nvPicPr>
        <p:blipFill>
          <a:blip r:embed="rId6"/>
          <a:stretch>
            <a:fillRect/>
          </a:stretch>
        </p:blipFill>
        <p:spPr>
          <a:xfrm>
            <a:off x="5932557" y="2815591"/>
            <a:ext cx="2549337" cy="3131538"/>
          </a:xfrm>
          <a:prstGeom prst="rect">
            <a:avLst/>
          </a:prstGeom>
          <a:ln>
            <a:solidFill>
              <a:srgbClr val="C00000"/>
            </a:solidFill>
          </a:ln>
        </p:spPr>
      </p:pic>
      <p:sp>
        <p:nvSpPr>
          <p:cNvPr id="14" name="Rectangle 13">
            <a:extLst>
              <a:ext uri="{FF2B5EF4-FFF2-40B4-BE49-F238E27FC236}">
                <a16:creationId xmlns:a16="http://schemas.microsoft.com/office/drawing/2014/main" id="{7A2A37DD-E336-4A32-B5B7-1BCE210363D3}"/>
              </a:ext>
            </a:extLst>
          </p:cNvPr>
          <p:cNvSpPr/>
          <p:nvPr/>
        </p:nvSpPr>
        <p:spPr>
          <a:xfrm>
            <a:off x="4179961" y="4412135"/>
            <a:ext cx="1098469" cy="12049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BC5DD8A-A16B-41CA-98B3-74F3AC1E0EC2}"/>
              </a:ext>
            </a:extLst>
          </p:cNvPr>
          <p:cNvSpPr/>
          <p:nvPr/>
        </p:nvSpPr>
        <p:spPr>
          <a:xfrm>
            <a:off x="4179960" y="6406322"/>
            <a:ext cx="1098469" cy="12049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6B3D6E4E-71CC-4147-82B4-5A3688A961CE}"/>
              </a:ext>
            </a:extLst>
          </p:cNvPr>
          <p:cNvCxnSpPr>
            <a:cxnSpLocks/>
            <a:stCxn id="14" idx="3"/>
            <a:endCxn id="18" idx="1"/>
          </p:cNvCxnSpPr>
          <p:nvPr/>
        </p:nvCxnSpPr>
        <p:spPr>
          <a:xfrm flipV="1">
            <a:off x="5278430" y="3441737"/>
            <a:ext cx="837752" cy="103064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9E226C6-03C5-426E-9985-05FCB743F033}"/>
              </a:ext>
            </a:extLst>
          </p:cNvPr>
          <p:cNvCxnSpPr>
            <a:cxnSpLocks/>
            <a:stCxn id="15" idx="3"/>
            <a:endCxn id="18" idx="1"/>
          </p:cNvCxnSpPr>
          <p:nvPr/>
        </p:nvCxnSpPr>
        <p:spPr>
          <a:xfrm flipV="1">
            <a:off x="5278429" y="3441737"/>
            <a:ext cx="837753" cy="302483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2B33F1C-A434-466C-81F1-91EB990F233A}"/>
              </a:ext>
            </a:extLst>
          </p:cNvPr>
          <p:cNvSpPr/>
          <p:nvPr/>
        </p:nvSpPr>
        <p:spPr>
          <a:xfrm>
            <a:off x="6116182" y="3209361"/>
            <a:ext cx="2135652" cy="46475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17FC69A-DF3F-4536-B754-7E9B17853FE1}"/>
              </a:ext>
            </a:extLst>
          </p:cNvPr>
          <p:cNvSpPr/>
          <p:nvPr/>
        </p:nvSpPr>
        <p:spPr>
          <a:xfrm>
            <a:off x="6201198" y="5153801"/>
            <a:ext cx="2590499" cy="1016369"/>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const arrow function {</a:t>
            </a:r>
          </a:p>
          <a:p>
            <a:r>
              <a:rPr lang="en-US" sz="1000" dirty="0">
                <a:solidFill>
                  <a:schemeClr val="tx1"/>
                </a:solidFill>
              </a:rPr>
              <a:t>  class component extend </a:t>
            </a:r>
            <a:r>
              <a:rPr lang="en-US" sz="1000" dirty="0" err="1">
                <a:solidFill>
                  <a:schemeClr val="tx1"/>
                </a:solidFill>
              </a:rPr>
              <a:t>React.Component</a:t>
            </a:r>
            <a:r>
              <a:rPr lang="en-US" sz="1000" dirty="0">
                <a:solidFill>
                  <a:schemeClr val="tx1"/>
                </a:solidFill>
              </a:rPr>
              <a:t>{</a:t>
            </a:r>
          </a:p>
          <a:p>
            <a:r>
              <a:rPr lang="en-US" sz="1000" dirty="0">
                <a:solidFill>
                  <a:schemeClr val="tx1"/>
                </a:solidFill>
              </a:rPr>
              <a:t>        ….</a:t>
            </a:r>
          </a:p>
          <a:p>
            <a:r>
              <a:rPr lang="en-US" sz="1000" dirty="0">
                <a:solidFill>
                  <a:schemeClr val="tx1"/>
                </a:solidFill>
              </a:rPr>
              <a:t>  }</a:t>
            </a:r>
          </a:p>
          <a:p>
            <a:r>
              <a:rPr lang="en-US" sz="1000" dirty="0">
                <a:solidFill>
                  <a:schemeClr val="tx1"/>
                </a:solidFill>
              </a:rPr>
              <a:t>}</a:t>
            </a:r>
          </a:p>
        </p:txBody>
      </p:sp>
      <p:sp>
        <p:nvSpPr>
          <p:cNvPr id="20" name="Oval 19">
            <a:extLst>
              <a:ext uri="{FF2B5EF4-FFF2-40B4-BE49-F238E27FC236}">
                <a16:creationId xmlns:a16="http://schemas.microsoft.com/office/drawing/2014/main" id="{2E6215AA-A274-4DC9-8BA2-6F2E155265FF}"/>
              </a:ext>
            </a:extLst>
          </p:cNvPr>
          <p:cNvSpPr/>
          <p:nvPr/>
        </p:nvSpPr>
        <p:spPr>
          <a:xfrm>
            <a:off x="2771800" y="3789040"/>
            <a:ext cx="214998" cy="216024"/>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1" name="Oval 20">
            <a:extLst>
              <a:ext uri="{FF2B5EF4-FFF2-40B4-BE49-F238E27FC236}">
                <a16:creationId xmlns:a16="http://schemas.microsoft.com/office/drawing/2014/main" id="{67AA7B3F-4B36-4EC0-A9CD-0E72D848EFA8}"/>
              </a:ext>
            </a:extLst>
          </p:cNvPr>
          <p:cNvSpPr/>
          <p:nvPr/>
        </p:nvSpPr>
        <p:spPr>
          <a:xfrm>
            <a:off x="2775565" y="4661141"/>
            <a:ext cx="214998" cy="216024"/>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2" name="Oval 21">
            <a:extLst>
              <a:ext uri="{FF2B5EF4-FFF2-40B4-BE49-F238E27FC236}">
                <a16:creationId xmlns:a16="http://schemas.microsoft.com/office/drawing/2014/main" id="{C07342F0-95A9-4E6E-A306-EB6BDF205AF4}"/>
              </a:ext>
            </a:extLst>
          </p:cNvPr>
          <p:cNvSpPr/>
          <p:nvPr/>
        </p:nvSpPr>
        <p:spPr>
          <a:xfrm>
            <a:off x="5332074" y="3972187"/>
            <a:ext cx="214998" cy="216024"/>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3" name="Oval 22">
            <a:extLst>
              <a:ext uri="{FF2B5EF4-FFF2-40B4-BE49-F238E27FC236}">
                <a16:creationId xmlns:a16="http://schemas.microsoft.com/office/drawing/2014/main" id="{03658922-A03A-4A85-B285-65C72C37CD21}"/>
              </a:ext>
            </a:extLst>
          </p:cNvPr>
          <p:cNvSpPr/>
          <p:nvPr/>
        </p:nvSpPr>
        <p:spPr>
          <a:xfrm>
            <a:off x="5418452" y="5027998"/>
            <a:ext cx="214998" cy="216024"/>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Tree>
    <p:extLst>
      <p:ext uri="{BB962C8B-B14F-4D97-AF65-F5344CB8AC3E}">
        <p14:creationId xmlns:p14="http://schemas.microsoft.com/office/powerpoint/2010/main" val="2721304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200" b="1" dirty="0">
                <a:solidFill>
                  <a:srgbClr val="FFFF00"/>
                </a:solidFill>
              </a:rPr>
              <a:t>35.1 Pass from App Component to Click Counter</a:t>
            </a:r>
            <a:endParaRPr lang="zh-TW" altLang="en-US" sz="32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3248808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35.1 Pass from App Component to Click Counter</a:t>
            </a:r>
            <a:endParaRPr lang="zh-TW" altLang="en-US" sz="3200" b="1" dirty="0">
              <a:solidFill>
                <a:srgbClr val="FFFF00"/>
              </a:solidFill>
            </a:endParaRPr>
          </a:p>
        </p:txBody>
      </p:sp>
      <p:sp>
        <p:nvSpPr>
          <p:cNvPr id="3" name="副標題 2"/>
          <p:cNvSpPr>
            <a:spLocks noGrp="1"/>
          </p:cNvSpPr>
          <p:nvPr>
            <p:ph type="subTitle" idx="1"/>
          </p:nvPr>
        </p:nvSpPr>
        <p:spPr>
          <a:xfrm>
            <a:off x="467544" y="1340767"/>
            <a:ext cx="8352928" cy="13681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First, we pass a name props on the click counter component.</a:t>
            </a:r>
          </a:p>
          <a:p>
            <a:pPr marL="342900" indent="-342900" algn="l">
              <a:buClr>
                <a:srgbClr val="0070C0"/>
              </a:buClr>
              <a:buSzPct val="80000"/>
              <a:buFont typeface="Wingdings" pitchFamily="2" charset="2"/>
              <a:buChar char="u"/>
            </a:pPr>
            <a:r>
              <a:rPr lang="en-US" altLang="zh-TW" sz="1800" dirty="0">
                <a:solidFill>
                  <a:schemeClr val="tx1"/>
                </a:solidFill>
                <a:latin typeface="+mj-lt"/>
              </a:rPr>
              <a:t>&lt;</a:t>
            </a:r>
            <a:r>
              <a:rPr lang="en-US" altLang="zh-TW" sz="1800" dirty="0" err="1">
                <a:solidFill>
                  <a:schemeClr val="tx1"/>
                </a:solidFill>
                <a:latin typeface="+mj-lt"/>
              </a:rPr>
              <a:t>ClickCounter</a:t>
            </a:r>
            <a:r>
              <a:rPr lang="en-US" altLang="zh-TW" sz="1800" dirty="0">
                <a:solidFill>
                  <a:schemeClr val="tx1"/>
                </a:solidFill>
                <a:latin typeface="+mj-lt"/>
              </a:rPr>
              <a:t> name=“Peter”&gt;</a:t>
            </a:r>
          </a:p>
          <a:p>
            <a:pPr marL="342900" indent="-342900" algn="l">
              <a:buClr>
                <a:srgbClr val="0070C0"/>
              </a:buClr>
              <a:buSzPct val="80000"/>
              <a:buFont typeface="Wingdings" pitchFamily="2" charset="2"/>
              <a:buChar char="u"/>
            </a:pPr>
            <a:r>
              <a:rPr lang="en-US" altLang="zh-TW" sz="1800" dirty="0">
                <a:solidFill>
                  <a:schemeClr val="tx1"/>
                </a:solidFill>
                <a:latin typeface="+mj-lt"/>
              </a:rPr>
              <a:t>In the ClickCounter.js, we render the name props { this.props.name }</a:t>
            </a:r>
          </a:p>
          <a:p>
            <a:pPr marL="342900" indent="-342900" algn="l">
              <a:buClr>
                <a:srgbClr val="0070C0"/>
              </a:buClr>
              <a:buSzPct val="80000"/>
              <a:buFont typeface="Wingdings" pitchFamily="2" charset="2"/>
              <a:buChar char="u"/>
            </a:pPr>
            <a:r>
              <a:rPr lang="en-US" altLang="zh-TW" sz="1800" dirty="0">
                <a:solidFill>
                  <a:schemeClr val="tx1"/>
                </a:solidFill>
              </a:rPr>
              <a:t>We cannot see the passing parameter.</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pic>
        <p:nvPicPr>
          <p:cNvPr id="8" name="Picture 7">
            <a:extLst>
              <a:ext uri="{FF2B5EF4-FFF2-40B4-BE49-F238E27FC236}">
                <a16:creationId xmlns:a16="http://schemas.microsoft.com/office/drawing/2014/main" id="{4A5BC257-6F55-484C-A91C-F476CE6F7C95}"/>
              </a:ext>
            </a:extLst>
          </p:cNvPr>
          <p:cNvPicPr>
            <a:picLocks noChangeAspect="1"/>
          </p:cNvPicPr>
          <p:nvPr/>
        </p:nvPicPr>
        <p:blipFill>
          <a:blip r:embed="rId3"/>
          <a:stretch>
            <a:fillRect/>
          </a:stretch>
        </p:blipFill>
        <p:spPr>
          <a:xfrm>
            <a:off x="5608049" y="2869857"/>
            <a:ext cx="3096344" cy="1575333"/>
          </a:xfrm>
          <a:prstGeom prst="rect">
            <a:avLst/>
          </a:prstGeom>
          <a:ln>
            <a:solidFill>
              <a:srgbClr val="C00000"/>
            </a:solidFill>
          </a:ln>
        </p:spPr>
      </p:pic>
      <p:pic>
        <p:nvPicPr>
          <p:cNvPr id="9" name="Picture 8">
            <a:extLst>
              <a:ext uri="{FF2B5EF4-FFF2-40B4-BE49-F238E27FC236}">
                <a16:creationId xmlns:a16="http://schemas.microsoft.com/office/drawing/2014/main" id="{5952C9DD-1026-4336-9287-734471F35A23}"/>
              </a:ext>
            </a:extLst>
          </p:cNvPr>
          <p:cNvPicPr>
            <a:picLocks noChangeAspect="1"/>
          </p:cNvPicPr>
          <p:nvPr/>
        </p:nvPicPr>
        <p:blipFill>
          <a:blip r:embed="rId4"/>
          <a:stretch>
            <a:fillRect/>
          </a:stretch>
        </p:blipFill>
        <p:spPr>
          <a:xfrm>
            <a:off x="755575" y="3009156"/>
            <a:ext cx="4788839" cy="1815795"/>
          </a:xfrm>
          <a:prstGeom prst="rect">
            <a:avLst/>
          </a:prstGeom>
          <a:ln>
            <a:solidFill>
              <a:srgbClr val="C00000"/>
            </a:solidFill>
          </a:ln>
        </p:spPr>
      </p:pic>
    </p:spTree>
    <p:extLst>
      <p:ext uri="{BB962C8B-B14F-4D97-AF65-F5344CB8AC3E}">
        <p14:creationId xmlns:p14="http://schemas.microsoft.com/office/powerpoint/2010/main" val="3663026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35.1 Pass from App Component to Click Counter</a:t>
            </a:r>
            <a:endParaRPr lang="zh-TW" altLang="en-US" sz="3200" b="1" dirty="0">
              <a:solidFill>
                <a:srgbClr val="FFFF00"/>
              </a:solidFill>
            </a:endParaRPr>
          </a:p>
        </p:txBody>
      </p:sp>
      <p:sp>
        <p:nvSpPr>
          <p:cNvPr id="3" name="副標題 2"/>
          <p:cNvSpPr>
            <a:spLocks noGrp="1"/>
          </p:cNvSpPr>
          <p:nvPr>
            <p:ph type="subTitle" idx="1"/>
          </p:nvPr>
        </p:nvSpPr>
        <p:spPr>
          <a:xfrm>
            <a:off x="467544" y="1340768"/>
            <a:ext cx="8352928"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In the withCounter.js, we console.log (this.props.name) does not find the name.</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90CED550-EBF5-45F1-9C02-DA645953BA5B}"/>
              </a:ext>
            </a:extLst>
          </p:cNvPr>
          <p:cNvPicPr>
            <a:picLocks noChangeAspect="1"/>
          </p:cNvPicPr>
          <p:nvPr/>
        </p:nvPicPr>
        <p:blipFill>
          <a:blip r:embed="rId3"/>
          <a:stretch>
            <a:fillRect/>
          </a:stretch>
        </p:blipFill>
        <p:spPr>
          <a:xfrm>
            <a:off x="4644008" y="1989479"/>
            <a:ext cx="3505444" cy="2691245"/>
          </a:xfrm>
          <a:prstGeom prst="rect">
            <a:avLst/>
          </a:prstGeom>
          <a:ln>
            <a:solidFill>
              <a:srgbClr val="C00000"/>
            </a:solidFill>
          </a:ln>
        </p:spPr>
      </p:pic>
      <p:pic>
        <p:nvPicPr>
          <p:cNvPr id="8" name="Picture 7">
            <a:extLst>
              <a:ext uri="{FF2B5EF4-FFF2-40B4-BE49-F238E27FC236}">
                <a16:creationId xmlns:a16="http://schemas.microsoft.com/office/drawing/2014/main" id="{369565F7-3BE4-4C1C-BDDD-A11428CF06D7}"/>
              </a:ext>
            </a:extLst>
          </p:cNvPr>
          <p:cNvPicPr>
            <a:picLocks noChangeAspect="1"/>
          </p:cNvPicPr>
          <p:nvPr/>
        </p:nvPicPr>
        <p:blipFill>
          <a:blip r:embed="rId4"/>
          <a:stretch>
            <a:fillRect/>
          </a:stretch>
        </p:blipFill>
        <p:spPr>
          <a:xfrm>
            <a:off x="755575" y="1989479"/>
            <a:ext cx="3350829" cy="3527753"/>
          </a:xfrm>
          <a:prstGeom prst="rect">
            <a:avLst/>
          </a:prstGeom>
          <a:ln>
            <a:solidFill>
              <a:srgbClr val="C00000"/>
            </a:solidFill>
          </a:ln>
        </p:spPr>
      </p:pic>
    </p:spTree>
    <p:extLst>
      <p:ext uri="{BB962C8B-B14F-4D97-AF65-F5344CB8AC3E}">
        <p14:creationId xmlns:p14="http://schemas.microsoft.com/office/powerpoint/2010/main" val="2545800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F50BA44-A388-45B2-BD1D-B1B155370F0B}"/>
              </a:ext>
            </a:extLst>
          </p:cNvPr>
          <p:cNvPicPr>
            <a:picLocks noChangeAspect="1"/>
          </p:cNvPicPr>
          <p:nvPr/>
        </p:nvPicPr>
        <p:blipFill>
          <a:blip r:embed="rId2"/>
          <a:stretch>
            <a:fillRect/>
          </a:stretch>
        </p:blipFill>
        <p:spPr>
          <a:xfrm>
            <a:off x="4471008" y="1257247"/>
            <a:ext cx="4386102" cy="368504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35.1 Pass from App Component to Click Counter</a:t>
            </a:r>
            <a:endParaRPr lang="zh-TW" altLang="en-US" sz="3200" b="1" dirty="0">
              <a:solidFill>
                <a:srgbClr val="FFFF00"/>
              </a:solidFill>
            </a:endParaRPr>
          </a:p>
        </p:txBody>
      </p:sp>
      <p:sp>
        <p:nvSpPr>
          <p:cNvPr id="3" name="副標題 2"/>
          <p:cNvSpPr>
            <a:spLocks noGrp="1"/>
          </p:cNvSpPr>
          <p:nvPr>
            <p:ph type="subTitle" idx="1"/>
          </p:nvPr>
        </p:nvSpPr>
        <p:spPr>
          <a:xfrm>
            <a:off x="395536" y="1239553"/>
            <a:ext cx="4016064" cy="9653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In App.js, passed in </a:t>
            </a:r>
            <a:r>
              <a:rPr lang="en-US" altLang="zh-TW" sz="1800" dirty="0" err="1">
                <a:solidFill>
                  <a:schemeClr val="tx1"/>
                </a:solidFill>
                <a:latin typeface="+mj-lt"/>
              </a:rPr>
              <a:t>ClickCounter</a:t>
            </a:r>
            <a:r>
              <a:rPr lang="en-US" altLang="zh-TW" sz="1800" dirty="0">
                <a:solidFill>
                  <a:schemeClr val="tx1"/>
                </a:solidFill>
                <a:latin typeface="+mj-lt"/>
              </a:rPr>
              <a:t> component with parameter name=‘Peter’</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
        <p:nvSpPr>
          <p:cNvPr id="10" name="Rectangle 9">
            <a:extLst>
              <a:ext uri="{FF2B5EF4-FFF2-40B4-BE49-F238E27FC236}">
                <a16:creationId xmlns:a16="http://schemas.microsoft.com/office/drawing/2014/main" id="{8D2CD5A5-D707-458E-8302-ECD94BFAABDE}"/>
              </a:ext>
            </a:extLst>
          </p:cNvPr>
          <p:cNvSpPr/>
          <p:nvPr/>
        </p:nvSpPr>
        <p:spPr>
          <a:xfrm>
            <a:off x="5508104" y="3275977"/>
            <a:ext cx="2304256" cy="225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5211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E4DD674-A7DC-4090-8CD6-B39045FED272}"/>
              </a:ext>
            </a:extLst>
          </p:cNvPr>
          <p:cNvPicPr>
            <a:picLocks noChangeAspect="1"/>
          </p:cNvPicPr>
          <p:nvPr/>
        </p:nvPicPr>
        <p:blipFill>
          <a:blip r:embed="rId2"/>
          <a:stretch>
            <a:fillRect/>
          </a:stretch>
        </p:blipFill>
        <p:spPr>
          <a:xfrm>
            <a:off x="827584" y="1993065"/>
            <a:ext cx="7077075" cy="357187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35.1 Pass from App Component to Click Counter</a:t>
            </a:r>
            <a:endParaRPr lang="zh-TW" altLang="en-US" sz="3200" b="1" dirty="0">
              <a:solidFill>
                <a:srgbClr val="FFFF00"/>
              </a:solidFill>
            </a:endParaRPr>
          </a:p>
        </p:txBody>
      </p:sp>
      <p:sp>
        <p:nvSpPr>
          <p:cNvPr id="3" name="副標題 2"/>
          <p:cNvSpPr>
            <a:spLocks noGrp="1"/>
          </p:cNvSpPr>
          <p:nvPr>
            <p:ph type="subTitle" idx="1"/>
          </p:nvPr>
        </p:nvSpPr>
        <p:spPr>
          <a:xfrm>
            <a:off x="395536" y="1239553"/>
            <a:ext cx="8352928" cy="6772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In </a:t>
            </a:r>
            <a:r>
              <a:rPr lang="en-US" altLang="zh-TW" sz="1800" dirty="0" err="1">
                <a:solidFill>
                  <a:schemeClr val="tx1"/>
                </a:solidFill>
                <a:latin typeface="+mj-lt"/>
              </a:rPr>
              <a:t>clickCounter,js</a:t>
            </a:r>
            <a:r>
              <a:rPr lang="en-US" altLang="zh-TW" sz="1800" dirty="0">
                <a:solidFill>
                  <a:schemeClr val="tx1"/>
                </a:solidFill>
                <a:latin typeface="+mj-lt"/>
              </a:rPr>
              <a:t>, we destruct the props from App.js and then render parameters.</a:t>
            </a:r>
          </a:p>
          <a:p>
            <a:pPr marL="342900" indent="-342900" algn="l">
              <a:buClr>
                <a:srgbClr val="0070C0"/>
              </a:buClr>
              <a:buSzPct val="80000"/>
              <a:buFont typeface="Wingdings" pitchFamily="2" charset="2"/>
              <a:buChar char="u"/>
            </a:pPr>
            <a:r>
              <a:rPr lang="en-US" altLang="zh-TW" sz="1800" dirty="0">
                <a:solidFill>
                  <a:schemeClr val="tx1"/>
                </a:solidFill>
                <a:latin typeface="+mj-lt"/>
              </a:rPr>
              <a:t>Component </a:t>
            </a:r>
            <a:r>
              <a:rPr lang="en-US" altLang="zh-TW" sz="1800" dirty="0" err="1">
                <a:solidFill>
                  <a:schemeClr val="tx1"/>
                </a:solidFill>
                <a:latin typeface="+mj-lt"/>
              </a:rPr>
              <a:t>clickCounter</a:t>
            </a:r>
            <a:r>
              <a:rPr lang="en-US" altLang="zh-TW" sz="1800" dirty="0">
                <a:solidFill>
                  <a:schemeClr val="tx1"/>
                </a:solidFill>
                <a:latin typeface="+mj-lt"/>
              </a:rPr>
              <a:t> is passed to HOC </a:t>
            </a:r>
            <a:r>
              <a:rPr lang="en-US" altLang="zh-TW" sz="1800" dirty="0" err="1">
                <a:solidFill>
                  <a:schemeClr val="tx1"/>
                </a:solidFill>
                <a:latin typeface="+mj-lt"/>
              </a:rPr>
              <a:t>withCouter</a:t>
            </a:r>
            <a:r>
              <a:rPr lang="en-US" altLang="zh-TW" sz="1800" dirty="0">
                <a:solidFill>
                  <a:schemeClr val="tx1"/>
                </a:solidFill>
                <a:latin typeface="+mj-lt"/>
              </a:rPr>
              <a:t> (</a:t>
            </a:r>
            <a:r>
              <a:rPr lang="en-US" altLang="zh-TW" sz="1800" dirty="0" err="1">
                <a:solidFill>
                  <a:schemeClr val="tx1"/>
                </a:solidFill>
                <a:latin typeface="+mj-lt"/>
              </a:rPr>
              <a:t>clickCounter</a:t>
            </a:r>
            <a:r>
              <a:rPr lang="en-US" altLang="zh-TW" sz="1800" dirty="0">
                <a:solidFill>
                  <a:schemeClr val="tx1"/>
                </a:solidFill>
                <a:latin typeface="+mj-lt"/>
              </a:rPr>
              <a:t>),</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
        <p:nvSpPr>
          <p:cNvPr id="10" name="Rectangle 9">
            <a:extLst>
              <a:ext uri="{FF2B5EF4-FFF2-40B4-BE49-F238E27FC236}">
                <a16:creationId xmlns:a16="http://schemas.microsoft.com/office/drawing/2014/main" id="{8D2CD5A5-D707-458E-8302-ECD94BFAABDE}"/>
              </a:ext>
            </a:extLst>
          </p:cNvPr>
          <p:cNvSpPr/>
          <p:nvPr/>
        </p:nvSpPr>
        <p:spPr>
          <a:xfrm>
            <a:off x="3419872" y="5229200"/>
            <a:ext cx="1080120" cy="225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A8DF35-F069-4337-B92E-6FA9E4A65E11}"/>
              </a:ext>
            </a:extLst>
          </p:cNvPr>
          <p:cNvSpPr/>
          <p:nvPr/>
        </p:nvSpPr>
        <p:spPr>
          <a:xfrm>
            <a:off x="2311706" y="3911558"/>
            <a:ext cx="2044270" cy="3095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5946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35.1 Pass from App Component to Click Counter</a:t>
            </a:r>
            <a:endParaRPr lang="zh-TW" altLang="en-US" sz="3200" b="1" dirty="0">
              <a:solidFill>
                <a:srgbClr val="FFFF00"/>
              </a:solidFill>
            </a:endParaRPr>
          </a:p>
        </p:txBody>
      </p:sp>
      <p:sp>
        <p:nvSpPr>
          <p:cNvPr id="3" name="副標題 2"/>
          <p:cNvSpPr>
            <a:spLocks noGrp="1"/>
          </p:cNvSpPr>
          <p:nvPr>
            <p:ph type="subTitle" idx="1"/>
          </p:nvPr>
        </p:nvSpPr>
        <p:spPr>
          <a:xfrm>
            <a:off x="395536" y="1239553"/>
            <a:ext cx="4016064" cy="39896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We pass the props to HOC but not to component that is wrapped.</a:t>
            </a:r>
          </a:p>
          <a:p>
            <a:pPr marL="342900" indent="-342900" algn="l">
              <a:buClr>
                <a:srgbClr val="0070C0"/>
              </a:buClr>
              <a:buSzPct val="80000"/>
              <a:buFont typeface="Wingdings" pitchFamily="2" charset="2"/>
              <a:buChar char="u"/>
            </a:pPr>
            <a:r>
              <a:rPr lang="en-US" altLang="zh-TW" sz="1800" dirty="0">
                <a:solidFill>
                  <a:schemeClr val="tx1"/>
                </a:solidFill>
                <a:latin typeface="+mj-lt"/>
              </a:rPr>
              <a:t>To fix this issue, we need to pass down the remaining props to the wrap component </a:t>
            </a:r>
            <a:r>
              <a:rPr lang="en-US" altLang="zh-TW" sz="1800" b="1" dirty="0">
                <a:solidFill>
                  <a:srgbClr val="C00000"/>
                </a:solidFill>
                <a:latin typeface="+mj-lt"/>
              </a:rPr>
              <a:t>using the spread operator.</a:t>
            </a:r>
          </a:p>
          <a:p>
            <a:pPr marL="342900" indent="-342900" algn="l">
              <a:buClr>
                <a:srgbClr val="0070C0"/>
              </a:buClr>
              <a:buSzPct val="80000"/>
              <a:buFont typeface="Wingdings" pitchFamily="2" charset="2"/>
              <a:buChar char="u"/>
            </a:pPr>
            <a:r>
              <a:rPr lang="en-US" altLang="zh-TW" sz="1800" dirty="0">
                <a:solidFill>
                  <a:schemeClr val="tx1"/>
                </a:solidFill>
                <a:latin typeface="+mj-lt"/>
              </a:rPr>
              <a:t>So, what is happening here is that the HOC adds two props to the Wrapped component, and then simply pass down whatever remaining props have been specified.</a:t>
            </a:r>
          </a:p>
          <a:p>
            <a:pPr marL="342900" indent="-342900" algn="l">
              <a:buClr>
                <a:srgbClr val="0070C0"/>
              </a:buClr>
              <a:buSzPct val="80000"/>
              <a:buFont typeface="Wingdings" pitchFamily="2" charset="2"/>
              <a:buChar char="u"/>
            </a:pPr>
            <a:r>
              <a:rPr lang="en-US" altLang="zh-TW" sz="1800" dirty="0">
                <a:solidFill>
                  <a:schemeClr val="tx1"/>
                </a:solidFill>
                <a:latin typeface="+mj-lt"/>
              </a:rPr>
              <a:t>In our case, it passes down the name props.</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pic>
        <p:nvPicPr>
          <p:cNvPr id="9" name="Picture 8">
            <a:extLst>
              <a:ext uri="{FF2B5EF4-FFF2-40B4-BE49-F238E27FC236}">
                <a16:creationId xmlns:a16="http://schemas.microsoft.com/office/drawing/2014/main" id="{E572F64D-EDF8-480F-BE7A-492D4A96B8B8}"/>
              </a:ext>
            </a:extLst>
          </p:cNvPr>
          <p:cNvPicPr>
            <a:picLocks noChangeAspect="1"/>
          </p:cNvPicPr>
          <p:nvPr/>
        </p:nvPicPr>
        <p:blipFill>
          <a:blip r:embed="rId3"/>
          <a:stretch>
            <a:fillRect/>
          </a:stretch>
        </p:blipFill>
        <p:spPr>
          <a:xfrm>
            <a:off x="4605055" y="1163320"/>
            <a:ext cx="4016064" cy="5373216"/>
          </a:xfrm>
          <a:prstGeom prst="rect">
            <a:avLst/>
          </a:prstGeom>
          <a:ln>
            <a:solidFill>
              <a:srgbClr val="C00000"/>
            </a:solidFill>
          </a:ln>
        </p:spPr>
      </p:pic>
      <p:sp>
        <p:nvSpPr>
          <p:cNvPr id="10" name="Rectangle 9">
            <a:extLst>
              <a:ext uri="{FF2B5EF4-FFF2-40B4-BE49-F238E27FC236}">
                <a16:creationId xmlns:a16="http://schemas.microsoft.com/office/drawing/2014/main" id="{8D2CD5A5-D707-458E-8302-ECD94BFAABDE}"/>
              </a:ext>
            </a:extLst>
          </p:cNvPr>
          <p:cNvSpPr/>
          <p:nvPr/>
        </p:nvSpPr>
        <p:spPr>
          <a:xfrm>
            <a:off x="6084168" y="1682793"/>
            <a:ext cx="936104" cy="30604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C7F335F-B7E9-4822-A67C-7DDA5A9F7C60}"/>
              </a:ext>
            </a:extLst>
          </p:cNvPr>
          <p:cNvSpPr/>
          <p:nvPr/>
        </p:nvSpPr>
        <p:spPr>
          <a:xfrm>
            <a:off x="6084168" y="4826169"/>
            <a:ext cx="1152128" cy="1870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187ADA4-6185-4D5F-A2B7-612E160DAEDD}"/>
              </a:ext>
            </a:extLst>
          </p:cNvPr>
          <p:cNvSpPr/>
          <p:nvPr/>
        </p:nvSpPr>
        <p:spPr>
          <a:xfrm>
            <a:off x="5796136" y="4365104"/>
            <a:ext cx="1296144" cy="1993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173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FD183CA-8641-4B6C-868D-B668C3F045BB}"/>
              </a:ext>
            </a:extLst>
          </p:cNvPr>
          <p:cNvPicPr>
            <a:picLocks noChangeAspect="1"/>
          </p:cNvPicPr>
          <p:nvPr/>
        </p:nvPicPr>
        <p:blipFill>
          <a:blip r:embed="rId2"/>
          <a:stretch>
            <a:fillRect/>
          </a:stretch>
        </p:blipFill>
        <p:spPr>
          <a:xfrm>
            <a:off x="611560" y="1916832"/>
            <a:ext cx="7140475" cy="2729082"/>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35.1 Pass from App Component to Click Counter</a:t>
            </a:r>
            <a:endParaRPr lang="zh-TW" altLang="en-US" sz="3200" b="1" dirty="0">
              <a:solidFill>
                <a:srgbClr val="FFFF00"/>
              </a:solidFill>
            </a:endParaRPr>
          </a:p>
        </p:txBody>
      </p:sp>
      <p:sp>
        <p:nvSpPr>
          <p:cNvPr id="3" name="副標題 2"/>
          <p:cNvSpPr>
            <a:spLocks noGrp="1"/>
          </p:cNvSpPr>
          <p:nvPr>
            <p:ph type="subTitle" idx="1"/>
          </p:nvPr>
        </p:nvSpPr>
        <p:spPr>
          <a:xfrm>
            <a:off x="395536" y="1239553"/>
            <a:ext cx="8496944" cy="4042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Now, go back to the browser. You can see the button has the ‘Peter’ Name appeared.</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sp>
        <p:nvSpPr>
          <p:cNvPr id="10" name="Rectangle 9">
            <a:extLst>
              <a:ext uri="{FF2B5EF4-FFF2-40B4-BE49-F238E27FC236}">
                <a16:creationId xmlns:a16="http://schemas.microsoft.com/office/drawing/2014/main" id="{8D2CD5A5-D707-458E-8302-ECD94BFAABDE}"/>
              </a:ext>
            </a:extLst>
          </p:cNvPr>
          <p:cNvSpPr/>
          <p:nvPr/>
        </p:nvSpPr>
        <p:spPr>
          <a:xfrm>
            <a:off x="1541358" y="2683996"/>
            <a:ext cx="437456" cy="30604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91509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3822</TotalTime>
  <Words>1263</Words>
  <Application>Microsoft Office PowerPoint</Application>
  <PresentationFormat>On-screen Show (4:3)</PresentationFormat>
  <Paragraphs>160</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Wingdings</vt:lpstr>
      <vt:lpstr>Office 佈景主題</vt:lpstr>
      <vt:lpstr>35 Higher Order Components 3</vt:lpstr>
      <vt:lpstr>35 Higher Order Components 3</vt:lpstr>
      <vt:lpstr>35.1 Pass from App Component to Click Counter</vt:lpstr>
      <vt:lpstr>35.1 Pass from App Component to Click Counter</vt:lpstr>
      <vt:lpstr>35.1 Pass from App Component to Click Counter</vt:lpstr>
      <vt:lpstr>35.1 Pass from App Component to Click Counter</vt:lpstr>
      <vt:lpstr>35.1 Pass from App Component to Click Counter</vt:lpstr>
      <vt:lpstr>35.1 Pass from App Component to Click Counter</vt:lpstr>
      <vt:lpstr>35.1 Pass from App Component to Click Counter</vt:lpstr>
      <vt:lpstr>35.2 Pass from App Component to Hover Counter</vt:lpstr>
      <vt:lpstr>35.2 Pass from App Component to Hover Counter</vt:lpstr>
      <vt:lpstr>35.2 Pass from App Component to Hover Counter</vt:lpstr>
      <vt:lpstr>35.2 Pass from App Component to Hover Counter</vt:lpstr>
      <vt:lpstr>35.3 Pass Parameter from HOC Function</vt:lpstr>
      <vt:lpstr>35.3 Pass Parameter from HOC Function</vt:lpstr>
      <vt:lpstr>35.3 Pass Parameter from HOC Function</vt:lpstr>
      <vt:lpstr>35.3 Pass Parameter from HOC Function</vt:lpstr>
      <vt:lpstr>35.4 Verify Pass Parameter from HOC Function</vt:lpstr>
      <vt:lpstr>35.4 Verify Pass Parameter from HOC Function</vt:lpstr>
      <vt:lpstr>35.5 Summary of Passing Parameters in HOC</vt:lpstr>
      <vt:lpstr>35.5 Summary of Passing Parameters in HOC</vt:lpstr>
      <vt:lpstr>35.5 Summary of Passing Parameters in HOC</vt:lpstr>
      <vt:lpstr>35.6 Quiz</vt:lpstr>
      <vt:lpstr>35.6 Quiz</vt:lpstr>
      <vt:lpstr>35.6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1279</cp:revision>
  <dcterms:created xsi:type="dcterms:W3CDTF">2018-09-28T16:40:41Z</dcterms:created>
  <dcterms:modified xsi:type="dcterms:W3CDTF">2020-06-29T04:30:08Z</dcterms:modified>
</cp:coreProperties>
</file>