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5" r:id="rId5"/>
    <p:sldId id="267" r:id="rId6"/>
    <p:sldId id="266" r:id="rId7"/>
    <p:sldId id="268" r:id="rId8"/>
    <p:sldId id="269"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102" d="100"/>
          <a:sy n="102" d="100"/>
        </p:scale>
        <p:origin x="25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737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an Open Source Library for building User Interface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not a framework</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Focus on UI, not Route, not HTTP, and etc.</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has rich ecosystem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Why Learn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Created and maintained by Facebook</a:t>
            </a:r>
          </a:p>
          <a:p>
            <a:pPr marL="342900" indent="-342900" algn="l">
              <a:buClr>
                <a:srgbClr val="0070C0"/>
              </a:buClr>
              <a:buSzPct val="80000"/>
              <a:buFont typeface="Wingdings" pitchFamily="2" charset="2"/>
              <a:buChar char="u"/>
            </a:pPr>
            <a:r>
              <a:rPr lang="en-US" altLang="zh-TW" sz="1600" b="1" dirty="0">
                <a:solidFill>
                  <a:schemeClr val="tx1"/>
                </a:solidFill>
                <a:latin typeface="+mj-lt"/>
              </a:rPr>
              <a:t>More than 100K start in GitHub</a:t>
            </a:r>
          </a:p>
          <a:p>
            <a:pPr marL="342900" indent="-342900" algn="l">
              <a:buClr>
                <a:srgbClr val="0070C0"/>
              </a:buClr>
              <a:buSzPct val="80000"/>
              <a:buFont typeface="Wingdings" pitchFamily="2" charset="2"/>
              <a:buChar char="u"/>
            </a:pPr>
            <a:r>
              <a:rPr lang="en-US" altLang="zh-TW" sz="1600" b="1" dirty="0">
                <a:solidFill>
                  <a:schemeClr val="tx1"/>
                </a:solidFill>
                <a:latin typeface="+mj-lt"/>
              </a:rPr>
              <a:t>Huge Community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demand skillset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4134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991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Based Architecture</a:t>
            </a:r>
          </a:p>
          <a:p>
            <a:pPr marL="342900" indent="-342900" algn="l">
              <a:buClr>
                <a:srgbClr val="0070C0"/>
              </a:buClr>
              <a:buSzPct val="80000"/>
              <a:buFont typeface="Wingdings" pitchFamily="2" charset="2"/>
              <a:buChar char="u"/>
            </a:pPr>
            <a:r>
              <a:rPr lang="en-US" altLang="zh-TW" sz="1600" b="1" dirty="0">
                <a:solidFill>
                  <a:schemeClr val="tx1"/>
                </a:solidFill>
                <a:latin typeface="+mj-lt"/>
              </a:rPr>
              <a:t>Break down your application into small encapsulated parts which can be composed to make more complex UI</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the traditional web site can be broken down into header, side nav, main content and footer.</a:t>
            </a:r>
          </a:p>
          <a:p>
            <a:pPr marL="342900" indent="-342900" algn="l">
              <a:buClr>
                <a:srgbClr val="0070C0"/>
              </a:buClr>
              <a:buSzPct val="80000"/>
              <a:buFont typeface="Wingdings" pitchFamily="2" charset="2"/>
              <a:buChar char="u"/>
            </a:pPr>
            <a:r>
              <a:rPr lang="en-US" altLang="zh-TW" sz="1600" b="1" dirty="0">
                <a:solidFill>
                  <a:schemeClr val="tx1"/>
                </a:solidFill>
              </a:rPr>
              <a:t>Each section represent a component which composed in the right way make up the entire website.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D831E3D3-A466-44A0-92B3-73A508C89655}"/>
              </a:ext>
            </a:extLst>
          </p:cNvPr>
          <p:cNvSpPr/>
          <p:nvPr/>
        </p:nvSpPr>
        <p:spPr>
          <a:xfrm>
            <a:off x="1475656" y="3525986"/>
            <a:ext cx="5616624" cy="30713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02F6C0-EB0D-4F24-9ED8-D29FE5488CE6}"/>
              </a:ext>
            </a:extLst>
          </p:cNvPr>
          <p:cNvSpPr/>
          <p:nvPr/>
        </p:nvSpPr>
        <p:spPr>
          <a:xfrm>
            <a:off x="1609436" y="3645024"/>
            <a:ext cx="5328592" cy="38501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a:t>
            </a:r>
          </a:p>
        </p:txBody>
      </p:sp>
      <p:sp>
        <p:nvSpPr>
          <p:cNvPr id="9" name="Rectangle 8">
            <a:extLst>
              <a:ext uri="{FF2B5EF4-FFF2-40B4-BE49-F238E27FC236}">
                <a16:creationId xmlns:a16="http://schemas.microsoft.com/office/drawing/2014/main" id="{4B3BE937-A7D5-4A49-8A23-020216827E93}"/>
              </a:ext>
            </a:extLst>
          </p:cNvPr>
          <p:cNvSpPr/>
          <p:nvPr/>
        </p:nvSpPr>
        <p:spPr>
          <a:xfrm>
            <a:off x="1619672" y="4146256"/>
            <a:ext cx="79208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 Nav</a:t>
            </a:r>
          </a:p>
        </p:txBody>
      </p:sp>
      <p:sp>
        <p:nvSpPr>
          <p:cNvPr id="10" name="Rectangle 9">
            <a:extLst>
              <a:ext uri="{FF2B5EF4-FFF2-40B4-BE49-F238E27FC236}">
                <a16:creationId xmlns:a16="http://schemas.microsoft.com/office/drawing/2014/main" id="{AD34C166-800B-47FB-9D58-36FB402DAB7F}"/>
              </a:ext>
            </a:extLst>
          </p:cNvPr>
          <p:cNvSpPr/>
          <p:nvPr/>
        </p:nvSpPr>
        <p:spPr>
          <a:xfrm>
            <a:off x="2590800" y="4140624"/>
            <a:ext cx="434722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Content</a:t>
            </a:r>
          </a:p>
        </p:txBody>
      </p:sp>
      <p:sp>
        <p:nvSpPr>
          <p:cNvPr id="11" name="Rectangle 10">
            <a:extLst>
              <a:ext uri="{FF2B5EF4-FFF2-40B4-BE49-F238E27FC236}">
                <a16:creationId xmlns:a16="http://schemas.microsoft.com/office/drawing/2014/main" id="{A80CF2B4-55CA-46E2-A329-E742E960626E}"/>
              </a:ext>
            </a:extLst>
          </p:cNvPr>
          <p:cNvSpPr/>
          <p:nvPr/>
        </p:nvSpPr>
        <p:spPr>
          <a:xfrm>
            <a:off x="1619672" y="6068318"/>
            <a:ext cx="5328592" cy="38501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Tree>
    <p:extLst>
      <p:ext uri="{BB962C8B-B14F-4D97-AF65-F5344CB8AC3E}">
        <p14:creationId xmlns:p14="http://schemas.microsoft.com/office/powerpoint/2010/main" val="21004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Reuse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Components also make it possible to write reusable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you can have the component for an article on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same component can be reused for articles on Agular or Vue by simply passing the right data into the article component.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enterprise application, the ability of reuse code is a huge plus point.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12" name="Rectangle 11">
            <a:extLst>
              <a:ext uri="{FF2B5EF4-FFF2-40B4-BE49-F238E27FC236}">
                <a16:creationId xmlns:a16="http://schemas.microsoft.com/office/drawing/2014/main" id="{1130D529-B730-4C73-B73E-AAE1F558AA1E}"/>
              </a:ext>
            </a:extLst>
          </p:cNvPr>
          <p:cNvSpPr/>
          <p:nvPr/>
        </p:nvSpPr>
        <p:spPr>
          <a:xfrm>
            <a:off x="1520806" y="4160913"/>
            <a:ext cx="1440160" cy="18722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3" name="Rectangle 12">
            <a:extLst>
              <a:ext uri="{FF2B5EF4-FFF2-40B4-BE49-F238E27FC236}">
                <a16:creationId xmlns:a16="http://schemas.microsoft.com/office/drawing/2014/main" id="{9DE62E8F-171F-47E1-9525-6733414398DF}"/>
              </a:ext>
            </a:extLst>
          </p:cNvPr>
          <p:cNvSpPr/>
          <p:nvPr/>
        </p:nvSpPr>
        <p:spPr>
          <a:xfrm>
            <a:off x="1827330" y="3527123"/>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a:t>
            </a:r>
          </a:p>
        </p:txBody>
      </p:sp>
      <p:cxnSp>
        <p:nvCxnSpPr>
          <p:cNvPr id="15" name="Straight Arrow Connector 14">
            <a:extLst>
              <a:ext uri="{FF2B5EF4-FFF2-40B4-BE49-F238E27FC236}">
                <a16:creationId xmlns:a16="http://schemas.microsoft.com/office/drawing/2014/main" id="{E55CEAA9-9C86-4449-8588-036A85271C29}"/>
              </a:ext>
            </a:extLst>
          </p:cNvPr>
          <p:cNvCxnSpPr>
            <a:stCxn id="13" idx="2"/>
            <a:endCxn id="12" idx="0"/>
          </p:cNvCxnSpPr>
          <p:nvPr/>
        </p:nvCxnSpPr>
        <p:spPr>
          <a:xfrm>
            <a:off x="2240886" y="3815155"/>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B6A9249-1B86-42FD-BE4C-FEA1D6750BD5}"/>
              </a:ext>
            </a:extLst>
          </p:cNvPr>
          <p:cNvSpPr/>
          <p:nvPr/>
        </p:nvSpPr>
        <p:spPr>
          <a:xfrm>
            <a:off x="3622467" y="4160913"/>
            <a:ext cx="1440160" cy="187220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8" name="Rectangle 17">
            <a:extLst>
              <a:ext uri="{FF2B5EF4-FFF2-40B4-BE49-F238E27FC236}">
                <a16:creationId xmlns:a16="http://schemas.microsoft.com/office/drawing/2014/main" id="{7DDF8412-3781-4A7B-829F-35554455099D}"/>
              </a:ext>
            </a:extLst>
          </p:cNvPr>
          <p:cNvSpPr/>
          <p:nvPr/>
        </p:nvSpPr>
        <p:spPr>
          <a:xfrm>
            <a:off x="3851934" y="3527123"/>
            <a:ext cx="100809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Angular</a:t>
            </a:r>
          </a:p>
        </p:txBody>
      </p:sp>
      <p:cxnSp>
        <p:nvCxnSpPr>
          <p:cNvPr id="19" name="Straight Arrow Connector 18">
            <a:extLst>
              <a:ext uri="{FF2B5EF4-FFF2-40B4-BE49-F238E27FC236}">
                <a16:creationId xmlns:a16="http://schemas.microsoft.com/office/drawing/2014/main" id="{76E4A0EC-2996-4882-B031-ED3B37038966}"/>
              </a:ext>
            </a:extLst>
          </p:cNvPr>
          <p:cNvCxnSpPr>
            <a:cxnSpLocks/>
            <a:stCxn id="18" idx="2"/>
            <a:endCxn id="17" idx="0"/>
          </p:cNvCxnSpPr>
          <p:nvPr/>
        </p:nvCxnSpPr>
        <p:spPr>
          <a:xfrm flipH="1">
            <a:off x="4342547" y="3815155"/>
            <a:ext cx="13436"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B5D929C-C9EC-4B7F-9198-85BA9E2C5231}"/>
              </a:ext>
            </a:extLst>
          </p:cNvPr>
          <p:cNvSpPr/>
          <p:nvPr/>
        </p:nvSpPr>
        <p:spPr>
          <a:xfrm>
            <a:off x="5724128" y="4151640"/>
            <a:ext cx="1440160" cy="18722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21" name="Rectangle 20">
            <a:extLst>
              <a:ext uri="{FF2B5EF4-FFF2-40B4-BE49-F238E27FC236}">
                <a16:creationId xmlns:a16="http://schemas.microsoft.com/office/drawing/2014/main" id="{5F0CBCEB-7B84-4D0A-AF41-2DE2D6448B33}"/>
              </a:ext>
            </a:extLst>
          </p:cNvPr>
          <p:cNvSpPr/>
          <p:nvPr/>
        </p:nvSpPr>
        <p:spPr>
          <a:xfrm>
            <a:off x="6030652" y="3517850"/>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Vue</a:t>
            </a:r>
          </a:p>
        </p:txBody>
      </p:sp>
      <p:cxnSp>
        <p:nvCxnSpPr>
          <p:cNvPr id="22" name="Straight Arrow Connector 21">
            <a:extLst>
              <a:ext uri="{FF2B5EF4-FFF2-40B4-BE49-F238E27FC236}">
                <a16:creationId xmlns:a16="http://schemas.microsoft.com/office/drawing/2014/main" id="{96575B42-950E-40A5-9A29-E942A292CCDB}"/>
              </a:ext>
            </a:extLst>
          </p:cNvPr>
          <p:cNvCxnSpPr>
            <a:stCxn id="21" idx="2"/>
            <a:endCxn id="20" idx="0"/>
          </p:cNvCxnSpPr>
          <p:nvPr/>
        </p:nvCxnSpPr>
        <p:spPr>
          <a:xfrm>
            <a:off x="6444208" y="3805882"/>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 is Declarative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Tell React what you want and React and React DOM library build the actual UI.</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the declarative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in contrast with the imperative paradigm which implement algorithm in explicit steps.</a:t>
            </a:r>
          </a:p>
          <a:p>
            <a:pPr marL="342900" indent="-342900" algn="l">
              <a:buClr>
                <a:srgbClr val="0070C0"/>
              </a:buClr>
              <a:buSzPct val="80000"/>
              <a:buFont typeface="Wingdings" pitchFamily="2" charset="2"/>
              <a:buChar char="u"/>
            </a:pPr>
            <a:r>
              <a:rPr lang="en-US" altLang="zh-TW" sz="1600" dirty="0">
                <a:solidFill>
                  <a:schemeClr val="tx1"/>
                </a:solidFill>
                <a:latin typeface="+mj-lt"/>
              </a:rPr>
              <a:t>For example, you go to a artist. You tell them to draw a landscape. You do not tell them how to draw it. It is up to them. This is declarative. You tell them what to be done and the artist will get it done for you.</a:t>
            </a:r>
          </a:p>
          <a:p>
            <a:pPr marL="342900" indent="-342900" algn="l">
              <a:buClr>
                <a:srgbClr val="0070C0"/>
              </a:buClr>
              <a:buSzPct val="80000"/>
              <a:buFont typeface="Wingdings" pitchFamily="2" charset="2"/>
              <a:buChar char="u"/>
            </a:pPr>
            <a:r>
              <a:rPr lang="en-US" altLang="zh-TW" sz="1600" dirty="0">
                <a:solidFill>
                  <a:schemeClr val="tx1"/>
                </a:solidFill>
                <a:latin typeface="+mj-lt"/>
              </a:rPr>
              <a:t>For five years old kid, you tell them what to draw for moon, river, and etc. step by step explicitly. You control the landscape. This is imperative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Because React is declarative, you have to tell React what is the UI should look like and React will create the actual UI. </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will create complex UI by abstracting away the difficult parts for you.</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will handle efficiently updating and rendering of the components</a:t>
            </a:r>
            <a:r>
              <a:rPr lang="en-US" altLang="zh-TW" sz="1600" dirty="0">
                <a:solidFill>
                  <a:schemeClr val="tx1"/>
                </a:solidFill>
                <a:latin typeface="+mj-lt"/>
              </a:rPr>
              <a:t> in your application when your data changed DOM updates.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DOM updates are handled gracefully in React.</a:t>
            </a:r>
          </a:p>
          <a:p>
            <a:pPr marL="342900" indent="-342900" algn="l">
              <a:buClr>
                <a:srgbClr val="0070C0"/>
              </a:buClr>
              <a:buSzPct val="80000"/>
              <a:buFont typeface="Wingdings" pitchFamily="2" charset="2"/>
              <a:buChar char="u"/>
            </a:pPr>
            <a:endParaRPr lang="en-US" altLang="zh-TW" sz="1600"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15344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More on Why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Seamlessly integrate React into any of your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Portion of your page or a composite page or even an entire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Native for mobile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On the bottom line is that React will be a great addition to your skill set now.</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are the prerequisites?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HTML, CSS, and JavaScript fundamentals </a:t>
            </a:r>
            <a:r>
              <a:rPr lang="en-US" altLang="zh-TW" sz="1600" dirty="0">
                <a:solidFill>
                  <a:schemeClr val="tx1"/>
                </a:solidFill>
                <a:latin typeface="+mj-lt"/>
              </a:rPr>
              <a:t>are absolutely necessary.</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a:t>
            </a:r>
            <a:r>
              <a:rPr lang="en-US" altLang="zh-TW" sz="1600" dirty="0">
                <a:solidFill>
                  <a:schemeClr val="tx1"/>
                </a:solidFill>
                <a:latin typeface="+mj-lt"/>
              </a:rPr>
              <a:t>There are features are much easier to write code.</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why we learning React with ES6.</a:t>
            </a:r>
          </a:p>
          <a:p>
            <a:pPr marL="342900" indent="-342900" algn="l">
              <a:buClr>
                <a:srgbClr val="0070C0"/>
              </a:buClr>
              <a:buSzPct val="80000"/>
              <a:buFont typeface="Wingdings" pitchFamily="2" charset="2"/>
              <a:buChar char="u"/>
            </a:pPr>
            <a:r>
              <a:rPr lang="en-US" altLang="zh-TW" sz="1600" b="1" dirty="0">
                <a:solidFill>
                  <a:schemeClr val="tx1"/>
                </a:solidFill>
                <a:latin typeface="+mj-lt"/>
              </a:rPr>
              <a:t>JavaScript: ‘this’ keyword, filter, map, and reduce </a:t>
            </a:r>
            <a:r>
              <a:rPr lang="en-US" altLang="zh-TW" sz="1600" dirty="0">
                <a:solidFill>
                  <a:schemeClr val="tx1"/>
                </a:solidFill>
                <a:latin typeface="+mj-lt"/>
              </a:rPr>
              <a:t>methods mainly the map method with ES6</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let, const, arrow functions, template literals, default parameters, object literals, </a:t>
            </a:r>
            <a:r>
              <a:rPr lang="en-US" altLang="zh-TW" sz="1600" b="1" dirty="0">
                <a:solidFill>
                  <a:srgbClr val="C00000"/>
                </a:solidFill>
                <a:latin typeface="+mj-lt"/>
              </a:rPr>
              <a:t>rest parameters,</a:t>
            </a:r>
            <a:r>
              <a:rPr lang="en-US" altLang="zh-TW" sz="1600" b="1" dirty="0">
                <a:solidFill>
                  <a:schemeClr val="tx1"/>
                </a:solidFill>
                <a:latin typeface="+mj-lt"/>
              </a:rPr>
              <a:t> and spread operators and restructuring assignment.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5987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DAA54EAF-3522-4937-AF4D-389554EE741C}"/>
              </a:ext>
            </a:extLst>
          </p:cNvPr>
          <p:cNvSpPr/>
          <p:nvPr/>
        </p:nvSpPr>
        <p:spPr>
          <a:xfrm>
            <a:off x="971600" y="2132856"/>
            <a:ext cx="1619200"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Fundamentals</a:t>
            </a:r>
          </a:p>
        </p:txBody>
      </p:sp>
      <p:sp>
        <p:nvSpPr>
          <p:cNvPr id="8" name="Rectangle 7">
            <a:extLst>
              <a:ext uri="{FF2B5EF4-FFF2-40B4-BE49-F238E27FC236}">
                <a16:creationId xmlns:a16="http://schemas.microsoft.com/office/drawing/2014/main" id="{5840A3DA-51F8-46AF-9A90-A75B95F9B1F1}"/>
              </a:ext>
            </a:extLst>
          </p:cNvPr>
          <p:cNvSpPr/>
          <p:nvPr/>
        </p:nvSpPr>
        <p:spPr>
          <a:xfrm>
            <a:off x="3203848" y="2120389"/>
            <a:ext cx="1619200" cy="7920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9" name="Rectangle 8">
            <a:extLst>
              <a:ext uri="{FF2B5EF4-FFF2-40B4-BE49-F238E27FC236}">
                <a16:creationId xmlns:a16="http://schemas.microsoft.com/office/drawing/2014/main" id="{197820E8-0C56-4ACE-AB54-2B4A33A36F39}"/>
              </a:ext>
            </a:extLst>
          </p:cNvPr>
          <p:cNvSpPr/>
          <p:nvPr/>
        </p:nvSpPr>
        <p:spPr>
          <a:xfrm>
            <a:off x="5412650" y="2111261"/>
            <a:ext cx="1619200" cy="7920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10" name="Rectangle 9">
            <a:extLst>
              <a:ext uri="{FF2B5EF4-FFF2-40B4-BE49-F238E27FC236}">
                <a16:creationId xmlns:a16="http://schemas.microsoft.com/office/drawing/2014/main" id="{D9AAA39A-A1BE-4BAF-89E0-7EE7FFAC43F7}"/>
              </a:ext>
            </a:extLst>
          </p:cNvPr>
          <p:cNvSpPr/>
          <p:nvPr/>
        </p:nvSpPr>
        <p:spPr>
          <a:xfrm>
            <a:off x="1907704" y="3389832"/>
            <a:ext cx="1619200"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Redux</a:t>
            </a:r>
          </a:p>
        </p:txBody>
      </p:sp>
      <p:sp>
        <p:nvSpPr>
          <p:cNvPr id="11" name="Rectangle 10">
            <a:extLst>
              <a:ext uri="{FF2B5EF4-FFF2-40B4-BE49-F238E27FC236}">
                <a16:creationId xmlns:a16="http://schemas.microsoft.com/office/drawing/2014/main" id="{47424C69-9117-4928-AC17-F35E7A03EAA6}"/>
              </a:ext>
            </a:extLst>
          </p:cNvPr>
          <p:cNvSpPr/>
          <p:nvPr/>
        </p:nvSpPr>
        <p:spPr>
          <a:xfrm>
            <a:off x="4067944" y="3406218"/>
            <a:ext cx="1619200" cy="7920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Utilities</a:t>
            </a:r>
          </a:p>
        </p:txBody>
      </p:sp>
    </p:spTree>
    <p:extLst>
      <p:ext uri="{BB962C8B-B14F-4D97-AF65-F5344CB8AC3E}">
        <p14:creationId xmlns:p14="http://schemas.microsoft.com/office/powerpoint/2010/main" val="14540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3202</TotalTime>
  <Words>722</Words>
  <Application>Microsoft Office PowerPoint</Application>
  <PresentationFormat>On-screen Show (4:3)</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1 Introduction</vt:lpstr>
      <vt:lpstr>1 Introduction</vt:lpstr>
      <vt:lpstr>1 Introduction</vt:lpstr>
      <vt:lpstr>1 Introduction</vt:lpstr>
      <vt:lpstr>1 Introduction</vt:lpstr>
      <vt:lpstr>1 Introduction</vt:lpstr>
      <vt:lpstr>1 Introduction</vt:lpstr>
      <vt:lpstr>1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1034</cp:revision>
  <dcterms:created xsi:type="dcterms:W3CDTF">2018-09-28T16:40:41Z</dcterms:created>
  <dcterms:modified xsi:type="dcterms:W3CDTF">2020-06-27T23:18:24Z</dcterms:modified>
</cp:coreProperties>
</file>