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63" r:id="rId4"/>
    <p:sldId id="265"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79" d="100"/>
          <a:sy n="79" d="100"/>
        </p:scale>
        <p:origin x="144" y="6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A9WlkhdLnn0&amp;list=PLC3y8-rFHvwgg3vaYJgHGnModB54rxOk3&amp;index=4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40 Context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40.2 Context Type Property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45460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Context Type Property</a:t>
            </a:r>
          </a:p>
          <a:p>
            <a:pPr marL="342900" indent="-342900" algn="l">
              <a:buClr>
                <a:srgbClr val="0070C0"/>
              </a:buClr>
              <a:buSzPct val="80000"/>
              <a:buFont typeface="Wingdings" pitchFamily="2" charset="2"/>
              <a:buChar char="u"/>
            </a:pPr>
            <a:r>
              <a:rPr lang="en-US" altLang="zh-TW" sz="1800" dirty="0">
                <a:solidFill>
                  <a:schemeClr val="tx1"/>
                </a:solidFill>
              </a:rPr>
              <a:t>In the last discussion, we use the consumer component to consume the context value.</a:t>
            </a:r>
          </a:p>
          <a:p>
            <a:pPr marL="342900" indent="-342900" algn="l">
              <a:buClr>
                <a:srgbClr val="0070C0"/>
              </a:buClr>
              <a:buSzPct val="80000"/>
              <a:buFont typeface="Wingdings" pitchFamily="2" charset="2"/>
              <a:buChar char="u"/>
            </a:pPr>
            <a:r>
              <a:rPr lang="en-US" altLang="zh-TW" sz="1800" dirty="0">
                <a:solidFill>
                  <a:schemeClr val="tx1"/>
                </a:solidFill>
              </a:rPr>
              <a:t>There is another way to do that. That is the context type property on a class.</a:t>
            </a:r>
          </a:p>
          <a:p>
            <a:pPr marL="342900" indent="-342900" algn="l">
              <a:buClr>
                <a:srgbClr val="0070C0"/>
              </a:buClr>
              <a:buSzPct val="80000"/>
              <a:buFont typeface="Wingdings" pitchFamily="2" charset="2"/>
              <a:buChar char="u"/>
            </a:pPr>
            <a:r>
              <a:rPr lang="en-US" altLang="zh-TW" sz="1800" dirty="0">
                <a:solidFill>
                  <a:schemeClr val="tx1"/>
                </a:solidFill>
              </a:rPr>
              <a:t>Let’s see how that work by consuming the user context value in component tree.</a:t>
            </a:r>
          </a:p>
          <a:p>
            <a:pPr marL="342900" indent="-342900" algn="l">
              <a:buClr>
                <a:srgbClr val="0070C0"/>
              </a:buClr>
              <a:buSzPct val="80000"/>
              <a:buFont typeface="Wingdings" pitchFamily="2" charset="2"/>
              <a:buChar char="u"/>
            </a:pPr>
            <a:r>
              <a:rPr lang="en-US" altLang="zh-TW" sz="1800" dirty="0">
                <a:solidFill>
                  <a:schemeClr val="tx1"/>
                </a:solidFill>
              </a:rPr>
              <a:t>The first step in userContext.js, we need to export the </a:t>
            </a:r>
            <a:r>
              <a:rPr lang="en-US" altLang="zh-TW" sz="1800" dirty="0" err="1">
                <a:solidFill>
                  <a:schemeClr val="tx1"/>
                </a:solidFill>
              </a:rPr>
              <a:t>userContext</a:t>
            </a:r>
            <a:r>
              <a:rPr lang="en-US" altLang="zh-TW" sz="1800" dirty="0">
                <a:solidFill>
                  <a:schemeClr val="tx1"/>
                </a:solidFill>
              </a:rPr>
              <a:t> itself, i.e., export default </a:t>
            </a:r>
            <a:r>
              <a:rPr lang="en-US" altLang="zh-TW" sz="1800" dirty="0" err="1">
                <a:solidFill>
                  <a:schemeClr val="tx1"/>
                </a:solidFill>
              </a:rPr>
              <a:t>UserContext</a:t>
            </a:r>
            <a:r>
              <a:rPr lang="en-US" altLang="zh-TW"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DB187955-CB59-443C-A2BD-D9B1D9A8B78E}"/>
              </a:ext>
            </a:extLst>
          </p:cNvPr>
          <p:cNvPicPr>
            <a:picLocks noChangeAspect="1"/>
          </p:cNvPicPr>
          <p:nvPr/>
        </p:nvPicPr>
        <p:blipFill>
          <a:blip r:embed="rId3"/>
          <a:stretch>
            <a:fillRect/>
          </a:stretch>
        </p:blipFill>
        <p:spPr>
          <a:xfrm>
            <a:off x="1524000" y="3750463"/>
            <a:ext cx="4819650" cy="2105025"/>
          </a:xfrm>
          <a:prstGeom prst="rect">
            <a:avLst/>
          </a:prstGeom>
          <a:ln>
            <a:solidFill>
              <a:srgbClr val="C00000"/>
            </a:solidFill>
          </a:ln>
        </p:spPr>
      </p:pic>
    </p:spTree>
    <p:extLst>
      <p:ext uri="{BB962C8B-B14F-4D97-AF65-F5344CB8AC3E}">
        <p14:creationId xmlns:p14="http://schemas.microsoft.com/office/powerpoint/2010/main" val="400472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Context Type Property</a:t>
            </a:r>
          </a:p>
          <a:p>
            <a:pPr marL="342900" indent="-342900" algn="l">
              <a:buClr>
                <a:srgbClr val="0070C0"/>
              </a:buClr>
              <a:buSzPct val="80000"/>
              <a:buFont typeface="Wingdings" pitchFamily="2" charset="2"/>
              <a:buChar char="u"/>
            </a:pPr>
            <a:r>
              <a:rPr lang="en-US" altLang="zh-TW" sz="1800" dirty="0">
                <a:solidFill>
                  <a:schemeClr val="tx1"/>
                </a:solidFill>
              </a:rPr>
              <a:t>Next step, assign this user context to the context type on the class.</a:t>
            </a:r>
          </a:p>
          <a:p>
            <a:pPr marL="342900" indent="-342900" algn="l">
              <a:buClr>
                <a:srgbClr val="0070C0"/>
              </a:buClr>
              <a:buSzPct val="80000"/>
              <a:buFont typeface="Wingdings" pitchFamily="2" charset="2"/>
              <a:buChar char="u"/>
            </a:pPr>
            <a:r>
              <a:rPr lang="en-US" altLang="zh-TW" sz="1800" dirty="0">
                <a:solidFill>
                  <a:schemeClr val="tx1"/>
                </a:solidFill>
              </a:rPr>
              <a:t>In componentE.js, outside the code of the class component, we are going to have </a:t>
            </a:r>
            <a:r>
              <a:rPr lang="en-US" altLang="zh-TW" sz="1800" dirty="0" err="1">
                <a:solidFill>
                  <a:schemeClr val="tx1"/>
                </a:solidFill>
              </a:rPr>
              <a:t>ComponentE.contextType</a:t>
            </a:r>
            <a:r>
              <a:rPr lang="en-US" altLang="zh-TW" sz="1800" dirty="0">
                <a:solidFill>
                  <a:schemeClr val="tx1"/>
                </a:solidFill>
              </a:rPr>
              <a:t> = </a:t>
            </a:r>
            <a:r>
              <a:rPr lang="en-US" altLang="zh-TW" sz="1800" dirty="0" err="1">
                <a:solidFill>
                  <a:schemeClr val="tx1"/>
                </a:solidFill>
              </a:rPr>
              <a:t>userContext</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And make sure import it at the top.</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7EC6A3D0-88E8-4CA3-A824-7AECB6F379D3}"/>
              </a:ext>
            </a:extLst>
          </p:cNvPr>
          <p:cNvPicPr>
            <a:picLocks noChangeAspect="1"/>
          </p:cNvPicPr>
          <p:nvPr/>
        </p:nvPicPr>
        <p:blipFill>
          <a:blip r:embed="rId3"/>
          <a:stretch>
            <a:fillRect/>
          </a:stretch>
        </p:blipFill>
        <p:spPr>
          <a:xfrm>
            <a:off x="2593713" y="2969646"/>
            <a:ext cx="3676650" cy="3790950"/>
          </a:xfrm>
          <a:prstGeom prst="rect">
            <a:avLst/>
          </a:prstGeom>
          <a:ln>
            <a:solidFill>
              <a:srgbClr val="C00000"/>
            </a:solidFill>
          </a:ln>
        </p:spPr>
      </p:pic>
    </p:spTree>
    <p:extLst>
      <p:ext uri="{BB962C8B-B14F-4D97-AF65-F5344CB8AC3E}">
        <p14:creationId xmlns:p14="http://schemas.microsoft.com/office/powerpoint/2010/main" val="325291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647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Context Type Property</a:t>
            </a:r>
          </a:p>
          <a:p>
            <a:pPr marL="342900" indent="-342900" algn="l">
              <a:buClr>
                <a:srgbClr val="0070C0"/>
              </a:buClr>
              <a:buSzPct val="80000"/>
              <a:buFont typeface="Wingdings" pitchFamily="2" charset="2"/>
              <a:buChar char="u"/>
            </a:pPr>
            <a:r>
              <a:rPr lang="en-US" altLang="zh-TW" sz="1800" dirty="0">
                <a:solidFill>
                  <a:schemeClr val="tx1"/>
                </a:solidFill>
              </a:rPr>
              <a:t>Now, in the render method, the </a:t>
            </a:r>
            <a:r>
              <a:rPr lang="en-US" altLang="zh-TW" sz="1800" dirty="0" err="1">
                <a:solidFill>
                  <a:schemeClr val="tx1"/>
                </a:solidFill>
              </a:rPr>
              <a:t>UserContext</a:t>
            </a:r>
            <a:r>
              <a:rPr lang="en-US" altLang="zh-TW" sz="1800" dirty="0">
                <a:solidFill>
                  <a:schemeClr val="tx1"/>
                </a:solidFill>
              </a:rPr>
              <a:t> value is available as </a:t>
            </a:r>
            <a:r>
              <a:rPr lang="en-US" altLang="zh-TW" sz="1800" dirty="0" err="1">
                <a:solidFill>
                  <a:schemeClr val="tx1"/>
                </a:solidFill>
              </a:rPr>
              <a:t>this.Context</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We will read the context from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4E9785F7-90B6-4983-9771-ED210D00CBBF}"/>
              </a:ext>
            </a:extLst>
          </p:cNvPr>
          <p:cNvPicPr>
            <a:picLocks noChangeAspect="1"/>
          </p:cNvPicPr>
          <p:nvPr/>
        </p:nvPicPr>
        <p:blipFill>
          <a:blip r:embed="rId3"/>
          <a:stretch>
            <a:fillRect/>
          </a:stretch>
        </p:blipFill>
        <p:spPr>
          <a:xfrm>
            <a:off x="3811857" y="2508250"/>
            <a:ext cx="4905375" cy="3848100"/>
          </a:xfrm>
          <a:prstGeom prst="rect">
            <a:avLst/>
          </a:prstGeom>
          <a:ln>
            <a:solidFill>
              <a:srgbClr val="C00000"/>
            </a:solidFill>
          </a:ln>
        </p:spPr>
      </p:pic>
      <p:sp>
        <p:nvSpPr>
          <p:cNvPr id="9" name="副標題 2">
            <a:extLst>
              <a:ext uri="{FF2B5EF4-FFF2-40B4-BE49-F238E27FC236}">
                <a16:creationId xmlns:a16="http://schemas.microsoft.com/office/drawing/2014/main" id="{F984F311-BB13-4FA9-9D0F-4B8BFFC3EC7C}"/>
              </a:ext>
            </a:extLst>
          </p:cNvPr>
          <p:cNvSpPr txBox="1">
            <a:spLocks/>
          </p:cNvSpPr>
          <p:nvPr/>
        </p:nvSpPr>
        <p:spPr>
          <a:xfrm>
            <a:off x="426768" y="2548700"/>
            <a:ext cx="3250704" cy="22243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dirty="0">
                <a:solidFill>
                  <a:schemeClr val="tx1"/>
                </a:solidFill>
              </a:rPr>
              <a:t>In the render method, in addition to render </a:t>
            </a:r>
            <a:r>
              <a:rPr lang="en-US" altLang="zh-TW" sz="1800" dirty="0" err="1">
                <a:solidFill>
                  <a:schemeClr val="tx1"/>
                </a:solidFill>
              </a:rPr>
              <a:t>componentF</a:t>
            </a:r>
            <a:r>
              <a:rPr lang="en-US" altLang="zh-TW" sz="1800" dirty="0">
                <a:solidFill>
                  <a:schemeClr val="tx1"/>
                </a:solidFill>
              </a:rPr>
              <a:t>, we will also include the Component E Context is going to be { </a:t>
            </a:r>
            <a:r>
              <a:rPr lang="en-US" altLang="zh-TW" sz="1800" dirty="0" err="1">
                <a:solidFill>
                  <a:schemeClr val="tx1"/>
                </a:solidFill>
              </a:rPr>
              <a:t>this.context</a:t>
            </a:r>
            <a:r>
              <a:rPr lang="en-US" altLang="zh-TW" sz="1800" dirty="0">
                <a:solidFill>
                  <a:schemeClr val="tx1"/>
                </a:solidFill>
              </a:rPr>
              <a:t> } and then include &lt;</a:t>
            </a:r>
            <a:r>
              <a:rPr lang="en-US" altLang="zh-TW" sz="1800" dirty="0" err="1">
                <a:solidFill>
                  <a:schemeClr val="tx1"/>
                </a:solidFill>
              </a:rPr>
              <a:t>ComponentF</a:t>
            </a:r>
            <a:r>
              <a:rPr lang="en-US" altLang="zh-TW" sz="1800" dirty="0">
                <a:solidFill>
                  <a:schemeClr val="tx1"/>
                </a:solidFill>
              </a:rPr>
              <a:t> /&gt;</a:t>
            </a:r>
          </a:p>
        </p:txBody>
      </p:sp>
    </p:spTree>
    <p:extLst>
      <p:ext uri="{BB962C8B-B14F-4D97-AF65-F5344CB8AC3E}">
        <p14:creationId xmlns:p14="http://schemas.microsoft.com/office/powerpoint/2010/main" val="34093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Context Type Property</a:t>
            </a:r>
          </a:p>
          <a:p>
            <a:pPr marL="342900" indent="-342900" algn="l">
              <a:buClr>
                <a:srgbClr val="0070C0"/>
              </a:buClr>
              <a:buSzPct val="80000"/>
              <a:buFont typeface="Wingdings" pitchFamily="2" charset="2"/>
              <a:buChar char="u"/>
            </a:pPr>
            <a:r>
              <a:rPr lang="en-US" altLang="zh-TW" sz="1800" dirty="0">
                <a:solidFill>
                  <a:schemeClr val="tx1"/>
                </a:solidFill>
              </a:rPr>
              <a:t>Take a look at the Browser.</a:t>
            </a:r>
          </a:p>
          <a:p>
            <a:pPr marL="342900" indent="-342900" algn="l">
              <a:buClr>
                <a:srgbClr val="0070C0"/>
              </a:buClr>
              <a:buSzPct val="80000"/>
              <a:buFont typeface="Wingdings" pitchFamily="2" charset="2"/>
              <a:buChar char="u"/>
            </a:pPr>
            <a:r>
              <a:rPr lang="en-US" altLang="zh-TW" sz="1800" dirty="0">
                <a:solidFill>
                  <a:schemeClr val="tx1"/>
                </a:solidFill>
              </a:rPr>
              <a:t>Now, Component E is able to render the User name ‘Peter’.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4BB361C5-F326-4424-B5D4-A7633A26E20D}"/>
              </a:ext>
            </a:extLst>
          </p:cNvPr>
          <p:cNvPicPr>
            <a:picLocks noChangeAspect="1"/>
          </p:cNvPicPr>
          <p:nvPr/>
        </p:nvPicPr>
        <p:blipFill>
          <a:blip r:embed="rId3"/>
          <a:stretch>
            <a:fillRect/>
          </a:stretch>
        </p:blipFill>
        <p:spPr>
          <a:xfrm>
            <a:off x="1907704" y="2623032"/>
            <a:ext cx="4772025" cy="1476375"/>
          </a:xfrm>
          <a:prstGeom prst="rect">
            <a:avLst/>
          </a:prstGeom>
          <a:ln>
            <a:solidFill>
              <a:srgbClr val="C00000"/>
            </a:solidFill>
          </a:ln>
        </p:spPr>
      </p:pic>
    </p:spTree>
    <p:extLst>
      <p:ext uri="{BB962C8B-B14F-4D97-AF65-F5344CB8AC3E}">
        <p14:creationId xmlns:p14="http://schemas.microsoft.com/office/powerpoint/2010/main" val="388569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6"/>
            <a:ext cx="8352928" cy="4679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Context Type Property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DBC76FC3-D8B6-4E9E-B036-F2C010034709}"/>
              </a:ext>
            </a:extLst>
          </p:cNvPr>
          <p:cNvPicPr>
            <a:picLocks noChangeAspect="1"/>
          </p:cNvPicPr>
          <p:nvPr/>
        </p:nvPicPr>
        <p:blipFill>
          <a:blip r:embed="rId3"/>
          <a:stretch>
            <a:fillRect/>
          </a:stretch>
        </p:blipFill>
        <p:spPr>
          <a:xfrm>
            <a:off x="3892602" y="2212975"/>
            <a:ext cx="4933950" cy="4143375"/>
          </a:xfrm>
          <a:prstGeom prst="rect">
            <a:avLst/>
          </a:prstGeom>
          <a:ln>
            <a:solidFill>
              <a:srgbClr val="C00000"/>
            </a:solidFill>
          </a:ln>
        </p:spPr>
      </p:pic>
      <p:sp>
        <p:nvSpPr>
          <p:cNvPr id="10" name="副標題 2">
            <a:extLst>
              <a:ext uri="{FF2B5EF4-FFF2-40B4-BE49-F238E27FC236}">
                <a16:creationId xmlns:a16="http://schemas.microsoft.com/office/drawing/2014/main" id="{476CFD89-3F7B-4BD9-80E7-FF41BFB82B80}"/>
              </a:ext>
            </a:extLst>
          </p:cNvPr>
          <p:cNvSpPr txBox="1">
            <a:spLocks/>
          </p:cNvSpPr>
          <p:nvPr/>
        </p:nvSpPr>
        <p:spPr>
          <a:xfrm>
            <a:off x="478232" y="2232791"/>
            <a:ext cx="3301680" cy="227632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dirty="0">
                <a:solidFill>
                  <a:schemeClr val="tx1"/>
                </a:solidFill>
              </a:rPr>
              <a:t>If your application supports the public class view syntax, you can replace </a:t>
            </a:r>
            <a:r>
              <a:rPr lang="en-US" altLang="zh-TW" sz="1800" dirty="0" err="1">
                <a:solidFill>
                  <a:schemeClr val="tx1"/>
                </a:solidFill>
              </a:rPr>
              <a:t>component.contextType</a:t>
            </a:r>
            <a:r>
              <a:rPr lang="en-US" altLang="zh-TW" sz="1800" dirty="0">
                <a:solidFill>
                  <a:schemeClr val="tx1"/>
                </a:solidFill>
              </a:rPr>
              <a:t>  with </a:t>
            </a:r>
          </a:p>
          <a:p>
            <a:pPr marL="342900" indent="-342900" algn="l">
              <a:buClr>
                <a:srgbClr val="0070C0"/>
              </a:buClr>
              <a:buSzPct val="80000"/>
              <a:buFont typeface="Wingdings" pitchFamily="2" charset="2"/>
              <a:buChar char="u"/>
            </a:pPr>
            <a:r>
              <a:rPr lang="en-US" altLang="zh-TW" sz="1800" dirty="0">
                <a:solidFill>
                  <a:schemeClr val="tx1"/>
                </a:solidFill>
              </a:rPr>
              <a:t>&gt; static </a:t>
            </a:r>
            <a:r>
              <a:rPr lang="en-US" altLang="zh-TW" sz="1800" dirty="0" err="1">
                <a:solidFill>
                  <a:schemeClr val="tx1"/>
                </a:solidFill>
              </a:rPr>
              <a:t>contextType</a:t>
            </a:r>
            <a:r>
              <a:rPr lang="en-US" altLang="zh-TW" sz="1800" dirty="0">
                <a:solidFill>
                  <a:schemeClr val="tx1"/>
                </a:solidFill>
              </a:rPr>
              <a:t> = </a:t>
            </a:r>
            <a:r>
              <a:rPr lang="en-US" altLang="zh-TW" sz="1800" dirty="0" err="1">
                <a:solidFill>
                  <a:schemeClr val="tx1"/>
                </a:solidFill>
              </a:rPr>
              <a:t>userContext</a:t>
            </a:r>
            <a:endParaRPr lang="en-US" altLang="zh-TW" sz="1800" dirty="0">
              <a:solidFill>
                <a:schemeClr val="tx1"/>
              </a:solidFill>
            </a:endParaRPr>
          </a:p>
        </p:txBody>
      </p:sp>
      <p:sp>
        <p:nvSpPr>
          <p:cNvPr id="11" name="Rectangle 10">
            <a:extLst>
              <a:ext uri="{FF2B5EF4-FFF2-40B4-BE49-F238E27FC236}">
                <a16:creationId xmlns:a16="http://schemas.microsoft.com/office/drawing/2014/main" id="{5C8DDF85-7C9F-4DF0-8FFB-FF05DC4DEE2C}"/>
              </a:ext>
            </a:extLst>
          </p:cNvPr>
          <p:cNvSpPr/>
          <p:nvPr/>
        </p:nvSpPr>
        <p:spPr>
          <a:xfrm>
            <a:off x="4716016" y="3645024"/>
            <a:ext cx="273630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FA8848-682B-46AD-A06E-E6712FB18067}"/>
              </a:ext>
            </a:extLst>
          </p:cNvPr>
          <p:cNvSpPr/>
          <p:nvPr/>
        </p:nvSpPr>
        <p:spPr>
          <a:xfrm>
            <a:off x="4427984" y="5547653"/>
            <a:ext cx="309634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BB1435C8-DD01-4C9E-A447-B0BD5EBE04A2}"/>
              </a:ext>
            </a:extLst>
          </p:cNvPr>
          <p:cNvCxnSpPr>
            <a:stCxn id="12" idx="0"/>
            <a:endCxn id="11" idx="2"/>
          </p:cNvCxnSpPr>
          <p:nvPr/>
        </p:nvCxnSpPr>
        <p:spPr>
          <a:xfrm flipV="1">
            <a:off x="5976156" y="3933056"/>
            <a:ext cx="108012" cy="16145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27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6"/>
            <a:ext cx="8352928" cy="10801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Context Type Property</a:t>
            </a:r>
          </a:p>
          <a:p>
            <a:pPr marL="342900" indent="-342900" algn="l">
              <a:buClr>
                <a:srgbClr val="0070C0"/>
              </a:buClr>
              <a:buSzPct val="80000"/>
              <a:buFont typeface="Wingdings" pitchFamily="2" charset="2"/>
              <a:buChar char="u"/>
            </a:pPr>
            <a:r>
              <a:rPr lang="en-US" altLang="zh-TW" sz="1800" dirty="0">
                <a:solidFill>
                  <a:schemeClr val="tx1"/>
                </a:solidFill>
                <a:latin typeface="+mj-lt"/>
              </a:rPr>
              <a:t>&gt; </a:t>
            </a:r>
            <a:r>
              <a:rPr lang="en-US" altLang="zh-TW" sz="1800" dirty="0" err="1">
                <a:solidFill>
                  <a:schemeClr val="tx1"/>
                </a:solidFill>
                <a:latin typeface="+mj-lt"/>
              </a:rPr>
              <a:t>npm</a:t>
            </a:r>
            <a:r>
              <a:rPr lang="en-US" altLang="zh-TW" sz="1800" dirty="0">
                <a:solidFill>
                  <a:schemeClr val="tx1"/>
                </a:solidFill>
                <a:latin typeface="+mj-lt"/>
              </a:rPr>
              <a:t> start</a:t>
            </a:r>
          </a:p>
          <a:p>
            <a:pPr marL="342900" indent="-342900" algn="l">
              <a:buClr>
                <a:srgbClr val="0070C0"/>
              </a:buClr>
              <a:buSzPct val="80000"/>
              <a:buFont typeface="Wingdings" pitchFamily="2" charset="2"/>
              <a:buChar char="u"/>
            </a:pPr>
            <a:r>
              <a:rPr lang="en-US" altLang="zh-TW" sz="1800" dirty="0">
                <a:solidFill>
                  <a:schemeClr val="tx1"/>
                </a:solidFill>
                <a:latin typeface="+mj-lt"/>
              </a:rPr>
              <a:t>Look at the browser.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BC643FC1-C1C0-404A-A4F6-1C91BD5847A9}"/>
              </a:ext>
            </a:extLst>
          </p:cNvPr>
          <p:cNvPicPr>
            <a:picLocks noChangeAspect="1"/>
          </p:cNvPicPr>
          <p:nvPr/>
        </p:nvPicPr>
        <p:blipFill>
          <a:blip r:embed="rId3"/>
          <a:stretch>
            <a:fillRect/>
          </a:stretch>
        </p:blipFill>
        <p:spPr>
          <a:xfrm>
            <a:off x="2181225" y="2647950"/>
            <a:ext cx="4781550" cy="1562100"/>
          </a:xfrm>
          <a:prstGeom prst="rect">
            <a:avLst/>
          </a:prstGeom>
          <a:ln>
            <a:solidFill>
              <a:srgbClr val="C00000"/>
            </a:solidFill>
          </a:ln>
        </p:spPr>
      </p:pic>
    </p:spTree>
    <p:extLst>
      <p:ext uri="{BB962C8B-B14F-4D97-AF65-F5344CB8AC3E}">
        <p14:creationId xmlns:p14="http://schemas.microsoft.com/office/powerpoint/2010/main" val="300552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6"/>
            <a:ext cx="8352928" cy="19442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Context Type Property</a:t>
            </a:r>
          </a:p>
          <a:p>
            <a:pPr marL="342900" indent="-342900" algn="l">
              <a:buClr>
                <a:srgbClr val="0070C0"/>
              </a:buClr>
              <a:buSzPct val="80000"/>
              <a:buFont typeface="Wingdings" pitchFamily="2" charset="2"/>
              <a:buChar char="u"/>
            </a:pPr>
            <a:r>
              <a:rPr lang="en-US" altLang="zh-TW" sz="1800" dirty="0">
                <a:solidFill>
                  <a:schemeClr val="tx1"/>
                </a:solidFill>
                <a:latin typeface="+mj-lt"/>
              </a:rPr>
              <a:t>Note the context Type property has two limitations:</a:t>
            </a:r>
          </a:p>
          <a:p>
            <a:pPr marL="800100" lvl="1" indent="-342900" algn="l">
              <a:buClr>
                <a:srgbClr val="0070C0"/>
              </a:buClr>
              <a:buSzPct val="80000"/>
              <a:buFont typeface="Wingdings" pitchFamily="2" charset="2"/>
              <a:buChar char="u"/>
            </a:pPr>
            <a:r>
              <a:rPr lang="en-US" altLang="zh-TW" sz="1800" dirty="0">
                <a:solidFill>
                  <a:schemeClr val="tx1"/>
                </a:solidFill>
                <a:latin typeface="+mj-lt"/>
              </a:rPr>
              <a:t>First, the context type property is only work for class component.</a:t>
            </a:r>
          </a:p>
          <a:p>
            <a:pPr marL="800100" lvl="1" indent="-342900" algn="l">
              <a:buClr>
                <a:srgbClr val="0070C0"/>
              </a:buClr>
              <a:buSzPct val="80000"/>
              <a:buFont typeface="Wingdings" pitchFamily="2" charset="2"/>
              <a:buChar char="u"/>
            </a:pPr>
            <a:r>
              <a:rPr lang="en-US" altLang="zh-TW" sz="1800" dirty="0">
                <a:solidFill>
                  <a:schemeClr val="tx1"/>
                </a:solidFill>
                <a:latin typeface="+mj-lt"/>
              </a:rPr>
              <a:t>Second, you can subscribe to a single context using context type.</a:t>
            </a:r>
          </a:p>
          <a:p>
            <a:pPr marL="342900" indent="-342900" algn="l">
              <a:buClr>
                <a:srgbClr val="0070C0"/>
              </a:buClr>
              <a:buSzPct val="80000"/>
              <a:buFont typeface="Wingdings" pitchFamily="2" charset="2"/>
              <a:buChar char="u"/>
            </a:pPr>
            <a:r>
              <a:rPr lang="en-US" altLang="zh-TW" sz="1800" dirty="0">
                <a:solidFill>
                  <a:schemeClr val="tx1"/>
                </a:solidFill>
                <a:latin typeface="+mj-lt"/>
              </a:rPr>
              <a:t>Many times, in your application, you need to read more than one context. In this scenario, the consumer component is the way to go.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66212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5"/>
            <a:ext cx="8352928" cy="12587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Context Type Property</a:t>
            </a:r>
          </a:p>
          <a:p>
            <a:pPr marL="342900" indent="-342900" algn="l">
              <a:buClr>
                <a:srgbClr val="0070C0"/>
              </a:buClr>
              <a:buSzPct val="80000"/>
              <a:buFont typeface="Wingdings" pitchFamily="2" charset="2"/>
              <a:buChar char="u"/>
            </a:pPr>
            <a:r>
              <a:rPr lang="en-US" altLang="zh-TW" sz="1800" dirty="0">
                <a:solidFill>
                  <a:schemeClr val="tx1"/>
                </a:solidFill>
                <a:latin typeface="+mj-lt"/>
              </a:rPr>
              <a:t>The code to consume multiple contexts looks somewhat like this. You can see there are two contexts, </a:t>
            </a:r>
            <a:r>
              <a:rPr lang="en-US" altLang="zh-TW" sz="1800" dirty="0" err="1">
                <a:solidFill>
                  <a:schemeClr val="tx1"/>
                </a:solidFill>
                <a:latin typeface="+mj-lt"/>
              </a:rPr>
              <a:t>themeContext</a:t>
            </a:r>
            <a:r>
              <a:rPr lang="en-US" altLang="zh-TW" sz="1800" dirty="0">
                <a:solidFill>
                  <a:schemeClr val="tx1"/>
                </a:solidFill>
                <a:latin typeface="+mj-lt"/>
              </a:rPr>
              <a:t> and </a:t>
            </a:r>
            <a:r>
              <a:rPr lang="en-US" altLang="zh-TW" sz="1800" dirty="0" err="1">
                <a:solidFill>
                  <a:schemeClr val="tx1"/>
                </a:solidFill>
                <a:latin typeface="+mj-lt"/>
              </a:rPr>
              <a:t>UserContentxt</a:t>
            </a:r>
            <a:r>
              <a:rPr lang="en-US" altLang="zh-TW" sz="1800" dirty="0">
                <a:solidFill>
                  <a:schemeClr val="tx1"/>
                </a:solidFill>
                <a:latin typeface="+mj-lt"/>
              </a:rPr>
              <a:t>.</a:t>
            </a:r>
          </a:p>
          <a:p>
            <a:pPr marL="342900" indent="-342900" algn="l">
              <a:buClr>
                <a:srgbClr val="0070C0"/>
              </a:buClr>
              <a:buSzPct val="80000"/>
              <a:buFont typeface="Wingdings" pitchFamily="2" charset="2"/>
              <a:buChar char="u"/>
            </a:pPr>
            <a:r>
              <a:rPr lang="en-US" altLang="zh-TW" sz="1800" b="1" dirty="0">
                <a:solidFill>
                  <a:srgbClr val="C00000"/>
                </a:solidFill>
                <a:latin typeface="+mj-lt"/>
              </a:rPr>
              <a:t>Consuming Multiple Contexts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
        <p:nvSpPr>
          <p:cNvPr id="8" name="副標題 2">
            <a:extLst>
              <a:ext uri="{FF2B5EF4-FFF2-40B4-BE49-F238E27FC236}">
                <a16:creationId xmlns:a16="http://schemas.microsoft.com/office/drawing/2014/main" id="{5FA8A78D-EB92-4543-9778-42BB90981285}"/>
              </a:ext>
            </a:extLst>
          </p:cNvPr>
          <p:cNvSpPr txBox="1">
            <a:spLocks/>
          </p:cNvSpPr>
          <p:nvPr/>
        </p:nvSpPr>
        <p:spPr>
          <a:xfrm>
            <a:off x="1799692" y="2599471"/>
            <a:ext cx="5688632" cy="390994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dirty="0">
                <a:solidFill>
                  <a:schemeClr val="tx1"/>
                </a:solidFill>
                <a:latin typeface="+mj-lt"/>
              </a:rPr>
              <a:t>&gt; function Context() {</a:t>
            </a:r>
          </a:p>
          <a:p>
            <a:pPr marL="342900" indent="-342900" algn="l">
              <a:buClr>
                <a:srgbClr val="0070C0"/>
              </a:buClr>
              <a:buSzPct val="80000"/>
              <a:buFont typeface="Wingdings" pitchFamily="2" charset="2"/>
              <a:buChar char="u"/>
            </a:pPr>
            <a:r>
              <a:rPr lang="en-US" altLang="zh-TW" sz="1600" dirty="0">
                <a:solidFill>
                  <a:schemeClr val="tx1"/>
                </a:solidFill>
                <a:latin typeface="+mj-lt"/>
              </a:rPr>
              <a:t>&gt;   return {</a:t>
            </a:r>
          </a:p>
          <a:p>
            <a:pPr marL="342900" indent="-342900" algn="l">
              <a:buClr>
                <a:srgbClr val="0070C0"/>
              </a:buClr>
              <a:buSzPct val="80000"/>
              <a:buFont typeface="Wingdings" pitchFamily="2" charset="2"/>
              <a:buChar char="u"/>
            </a:pPr>
            <a:r>
              <a:rPr lang="en-US" altLang="zh-TW" sz="1600" dirty="0">
                <a:solidFill>
                  <a:schemeClr val="tx1"/>
                </a:solidFill>
                <a:latin typeface="+mj-lt"/>
              </a:rPr>
              <a:t>&gt;       &lt;</a:t>
            </a:r>
            <a:r>
              <a:rPr lang="en-US" altLang="zh-TW" sz="1600" dirty="0" err="1">
                <a:solidFill>
                  <a:schemeClr val="tx1"/>
                </a:solidFill>
                <a:latin typeface="+mj-lt"/>
              </a:rPr>
              <a:t>ThemeContext.Consumer</a:t>
            </a:r>
            <a:r>
              <a:rPr lang="en-US" altLang="zh-TW" sz="1600" dirty="0">
                <a:solidFill>
                  <a:schemeClr val="tx1"/>
                </a:solidFill>
                <a:latin typeface="+mj-lt"/>
              </a:rPr>
              <a:t>&gt;</a:t>
            </a:r>
          </a:p>
          <a:p>
            <a:pPr marL="342900" indent="-342900" algn="l">
              <a:buClr>
                <a:srgbClr val="0070C0"/>
              </a:buClr>
              <a:buSzPct val="80000"/>
              <a:buFont typeface="Wingdings" pitchFamily="2" charset="2"/>
              <a:buChar char="u"/>
            </a:pPr>
            <a:r>
              <a:rPr lang="en-US" altLang="zh-TW" sz="1600" dirty="0">
                <a:solidFill>
                  <a:schemeClr val="tx1"/>
                </a:solidFill>
                <a:latin typeface="+mj-lt"/>
              </a:rPr>
              <a:t>&gt;         { theme =&gt; (</a:t>
            </a:r>
          </a:p>
          <a:p>
            <a:pPr marL="342900" indent="-342900" algn="l">
              <a:buClr>
                <a:srgbClr val="0070C0"/>
              </a:buClr>
              <a:buSzPct val="80000"/>
              <a:buFont typeface="Wingdings" pitchFamily="2" charset="2"/>
              <a:buChar char="u"/>
            </a:pPr>
            <a:r>
              <a:rPr lang="en-US" altLang="zh-TW" sz="1600" dirty="0">
                <a:solidFill>
                  <a:schemeClr val="tx1"/>
                </a:solidFill>
                <a:latin typeface="+mj-lt"/>
              </a:rPr>
              <a:t>&gt;               &lt;</a:t>
            </a:r>
            <a:r>
              <a:rPr lang="en-US" altLang="zh-TW" sz="1600" dirty="0" err="1">
                <a:solidFill>
                  <a:schemeClr val="tx1"/>
                </a:solidFill>
                <a:latin typeface="+mj-lt"/>
              </a:rPr>
              <a:t>UserContext.Consumer</a:t>
            </a:r>
            <a:r>
              <a:rPr lang="en-US" altLang="zh-TW" sz="1600" dirty="0">
                <a:solidFill>
                  <a:schemeClr val="tx1"/>
                </a:solidFill>
                <a:latin typeface="+mj-lt"/>
              </a:rPr>
              <a:t>&gt;</a:t>
            </a:r>
          </a:p>
          <a:p>
            <a:pPr marL="342900" indent="-342900" algn="l">
              <a:buClr>
                <a:srgbClr val="0070C0"/>
              </a:buClr>
              <a:buSzPct val="80000"/>
              <a:buFont typeface="Wingdings" pitchFamily="2" charset="2"/>
              <a:buChar char="u"/>
            </a:pPr>
            <a:r>
              <a:rPr lang="en-US" altLang="zh-TW" sz="1600" dirty="0">
                <a:solidFill>
                  <a:schemeClr val="tx1"/>
                </a:solidFill>
                <a:latin typeface="+mj-lt"/>
              </a:rPr>
              <a:t>&gt;                  {user =&gt; {</a:t>
            </a:r>
          </a:p>
          <a:p>
            <a:pPr marL="342900" indent="-342900" algn="l">
              <a:buClr>
                <a:srgbClr val="0070C0"/>
              </a:buClr>
              <a:buSzPct val="80000"/>
              <a:buFont typeface="Wingdings" pitchFamily="2" charset="2"/>
              <a:buChar char="u"/>
            </a:pPr>
            <a:r>
              <a:rPr lang="en-US" altLang="zh-TW" sz="1600" dirty="0">
                <a:solidFill>
                  <a:schemeClr val="tx1"/>
                </a:solidFill>
                <a:latin typeface="+mj-lt"/>
              </a:rPr>
              <a:t>&gt;                      &lt;</a:t>
            </a:r>
            <a:r>
              <a:rPr lang="en-US" altLang="zh-TW" sz="1600" dirty="0" err="1">
                <a:solidFill>
                  <a:schemeClr val="tx1"/>
                </a:solidFill>
                <a:latin typeface="+mj-lt"/>
              </a:rPr>
              <a:t>ProfilePage</a:t>
            </a:r>
            <a:r>
              <a:rPr lang="en-US" altLang="zh-TW" sz="1600" dirty="0">
                <a:solidFill>
                  <a:schemeClr val="tx1"/>
                </a:solidFill>
                <a:latin typeface="+mj-lt"/>
              </a:rPr>
              <a:t> user= {user} theme = {theme} /&gt; </a:t>
            </a:r>
          </a:p>
          <a:p>
            <a:pPr marL="342900" indent="-342900" algn="l">
              <a:buClr>
                <a:srgbClr val="0070C0"/>
              </a:buClr>
              <a:buSzPct val="80000"/>
              <a:buFont typeface="Wingdings" pitchFamily="2" charset="2"/>
              <a:buChar char="u"/>
            </a:pPr>
            <a:r>
              <a:rPr lang="en-US" altLang="zh-TW" sz="1600" dirty="0">
                <a:solidFill>
                  <a:schemeClr val="tx1"/>
                </a:solidFill>
                <a:latin typeface="+mj-lt"/>
              </a:rPr>
              <a:t>&gt;                  }</a:t>
            </a:r>
          </a:p>
          <a:p>
            <a:pPr marL="342900" indent="-342900" algn="l">
              <a:buClr>
                <a:srgbClr val="0070C0"/>
              </a:buClr>
              <a:buSzPct val="80000"/>
              <a:buFont typeface="Wingdings" pitchFamily="2" charset="2"/>
              <a:buChar char="u"/>
            </a:pPr>
            <a:r>
              <a:rPr lang="en-US" altLang="zh-TW" sz="1600" dirty="0">
                <a:solidFill>
                  <a:schemeClr val="tx1"/>
                </a:solidFill>
                <a:latin typeface="+mj-lt"/>
              </a:rPr>
              <a:t>&gt;                &lt;/</a:t>
            </a:r>
            <a:r>
              <a:rPr lang="en-US" altLang="zh-TW" sz="1600" dirty="0" err="1">
                <a:solidFill>
                  <a:schemeClr val="tx1"/>
                </a:solidFill>
                <a:latin typeface="+mj-lt"/>
              </a:rPr>
              <a:t>UserContext.Consumer</a:t>
            </a:r>
            <a:r>
              <a:rPr lang="en-US" altLang="zh-TW" sz="1600" dirty="0">
                <a:solidFill>
                  <a:schemeClr val="tx1"/>
                </a:solidFill>
                <a:latin typeface="+mj-lt"/>
              </a:rPr>
              <a:t>&gt;</a:t>
            </a:r>
          </a:p>
          <a:p>
            <a:pPr marL="342900" indent="-342900" algn="l">
              <a:buClr>
                <a:srgbClr val="0070C0"/>
              </a:buClr>
              <a:buSzPct val="80000"/>
              <a:buFont typeface="Wingdings" pitchFamily="2" charset="2"/>
              <a:buChar char="u"/>
            </a:pPr>
            <a:r>
              <a:rPr lang="en-US" altLang="zh-TW" sz="1600" dirty="0">
                <a:solidFill>
                  <a:schemeClr val="tx1"/>
                </a:solidFill>
                <a:latin typeface="+mj-lt"/>
              </a:rPr>
              <a:t>&gt;          }</a:t>
            </a:r>
          </a:p>
          <a:p>
            <a:pPr marL="342900" indent="-342900" algn="l">
              <a:buClr>
                <a:srgbClr val="0070C0"/>
              </a:buClr>
              <a:buSzPct val="80000"/>
              <a:buFont typeface="Wingdings" pitchFamily="2" charset="2"/>
              <a:buChar char="u"/>
            </a:pPr>
            <a:r>
              <a:rPr lang="en-US" altLang="zh-TW" sz="1600" dirty="0">
                <a:solidFill>
                  <a:schemeClr val="tx1"/>
                </a:solidFill>
                <a:latin typeface="+mj-lt"/>
              </a:rPr>
              <a:t>&gt;       &lt;/</a:t>
            </a:r>
            <a:r>
              <a:rPr lang="en-US" altLang="zh-TW" sz="1600" dirty="0" err="1">
                <a:solidFill>
                  <a:schemeClr val="tx1"/>
                </a:solidFill>
                <a:latin typeface="+mj-lt"/>
              </a:rPr>
              <a:t>ThemeContext.Consumer</a:t>
            </a:r>
            <a:r>
              <a:rPr lang="en-US" altLang="zh-TW" sz="1600" dirty="0">
                <a:solidFill>
                  <a:schemeClr val="tx1"/>
                </a:solidFill>
                <a:latin typeface="+mj-lt"/>
              </a:rPr>
              <a:t>&gt;</a:t>
            </a:r>
          </a:p>
          <a:p>
            <a:pPr marL="342900" indent="-342900" algn="l">
              <a:buClr>
                <a:srgbClr val="0070C0"/>
              </a:buClr>
              <a:buSzPct val="80000"/>
              <a:buFont typeface="Wingdings" pitchFamily="2" charset="2"/>
              <a:buChar char="u"/>
            </a:pPr>
            <a:r>
              <a:rPr lang="en-US" altLang="zh-TW" sz="1600" dirty="0">
                <a:solidFill>
                  <a:schemeClr val="tx1"/>
                </a:solidFill>
                <a:latin typeface="+mj-lt"/>
              </a:rPr>
              <a:t>&gt;   }</a:t>
            </a:r>
          </a:p>
          <a:p>
            <a:pPr marL="342900" indent="-342900" algn="l">
              <a:buClr>
                <a:srgbClr val="0070C0"/>
              </a:buClr>
              <a:buSzPct val="80000"/>
              <a:buFont typeface="Wingdings" pitchFamily="2" charset="2"/>
              <a:buChar char="u"/>
            </a:pPr>
            <a:r>
              <a:rPr lang="en-US" altLang="zh-TW" sz="1600" dirty="0">
                <a:solidFill>
                  <a:schemeClr val="tx1"/>
                </a:solidFill>
                <a:latin typeface="+mj-lt"/>
              </a:rPr>
              <a:t>&gt; }</a:t>
            </a:r>
          </a:p>
        </p:txBody>
      </p:sp>
    </p:spTree>
    <p:extLst>
      <p:ext uri="{BB962C8B-B14F-4D97-AF65-F5344CB8AC3E}">
        <p14:creationId xmlns:p14="http://schemas.microsoft.com/office/powerpoint/2010/main" val="148666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40.2 Context Type Property</a:t>
            </a:r>
            <a:endParaRPr lang="zh-TW" altLang="en-US" b="1" dirty="0">
              <a:solidFill>
                <a:srgbClr val="FFFF00"/>
              </a:solidFill>
            </a:endParaRPr>
          </a:p>
        </p:txBody>
      </p:sp>
      <p:sp>
        <p:nvSpPr>
          <p:cNvPr id="3" name="副標題 2"/>
          <p:cNvSpPr>
            <a:spLocks noGrp="1"/>
          </p:cNvSpPr>
          <p:nvPr>
            <p:ph type="subTitle" idx="1"/>
          </p:nvPr>
        </p:nvSpPr>
        <p:spPr>
          <a:xfrm>
            <a:off x="467544" y="1340764"/>
            <a:ext cx="8352928" cy="17281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Consuming Multiple Contexts</a:t>
            </a:r>
          </a:p>
          <a:p>
            <a:pPr marL="342900" indent="-342900" algn="l">
              <a:buClr>
                <a:srgbClr val="0070C0"/>
              </a:buClr>
              <a:buSzPct val="80000"/>
              <a:buFont typeface="Wingdings" pitchFamily="2" charset="2"/>
              <a:buChar char="u"/>
            </a:pPr>
            <a:r>
              <a:rPr lang="en-US" altLang="zh-TW" sz="1800" dirty="0">
                <a:solidFill>
                  <a:schemeClr val="tx1"/>
                </a:solidFill>
                <a:latin typeface="+mj-lt"/>
              </a:rPr>
              <a:t>We have two contexts theme context and user context. </a:t>
            </a:r>
            <a:r>
              <a:rPr lang="en-US" altLang="zh-TW" sz="1800" dirty="0" err="1">
                <a:solidFill>
                  <a:schemeClr val="tx1"/>
                </a:solidFill>
                <a:latin typeface="+mj-lt"/>
              </a:rPr>
              <a:t>ThemeContext</a:t>
            </a:r>
            <a:r>
              <a:rPr lang="en-US" altLang="zh-TW" sz="1800" dirty="0">
                <a:solidFill>
                  <a:schemeClr val="tx1"/>
                </a:solidFill>
                <a:latin typeface="+mj-lt"/>
              </a:rPr>
              <a:t> consumer accepts a function as a child passing in the theme value.</a:t>
            </a:r>
          </a:p>
          <a:p>
            <a:pPr marL="342900" indent="-342900" algn="l">
              <a:buClr>
                <a:srgbClr val="0070C0"/>
              </a:buClr>
              <a:buSzPct val="80000"/>
              <a:buFont typeface="Wingdings" pitchFamily="2" charset="2"/>
              <a:buChar char="u"/>
            </a:pPr>
            <a:r>
              <a:rPr lang="en-US" altLang="zh-TW" sz="1800" dirty="0">
                <a:solidFill>
                  <a:schemeClr val="tx1"/>
                </a:solidFill>
                <a:latin typeface="+mj-lt"/>
              </a:rPr>
              <a:t>Within the function body, we have another function as a child which provides the </a:t>
            </a:r>
            <a:r>
              <a:rPr lang="en-US" altLang="zh-TW" sz="1800" dirty="0" err="1">
                <a:solidFill>
                  <a:schemeClr val="tx1"/>
                </a:solidFill>
                <a:latin typeface="+mj-lt"/>
              </a:rPr>
              <a:t>userContext</a:t>
            </a:r>
            <a:r>
              <a:rPr lang="en-US" altLang="zh-TW" sz="1800" dirty="0">
                <a:solidFill>
                  <a:schemeClr val="tx1"/>
                </a:solidFill>
                <a:latin typeface="+mj-lt"/>
              </a:rPr>
              <a:t> value. Both of them as passed as props to a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8" name="副標題 2">
            <a:extLst>
              <a:ext uri="{FF2B5EF4-FFF2-40B4-BE49-F238E27FC236}">
                <a16:creationId xmlns:a16="http://schemas.microsoft.com/office/drawing/2014/main" id="{5FA8A78D-EB92-4543-9778-42BB90981285}"/>
              </a:ext>
            </a:extLst>
          </p:cNvPr>
          <p:cNvSpPr txBox="1">
            <a:spLocks/>
          </p:cNvSpPr>
          <p:nvPr/>
        </p:nvSpPr>
        <p:spPr>
          <a:xfrm>
            <a:off x="1931368" y="3266771"/>
            <a:ext cx="5688632" cy="34938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dirty="0">
                <a:solidFill>
                  <a:schemeClr val="tx1"/>
                </a:solidFill>
                <a:latin typeface="+mj-lt"/>
              </a:rPr>
              <a:t>&gt; function Context() {</a:t>
            </a:r>
          </a:p>
          <a:p>
            <a:pPr marL="342900" indent="-342900" algn="l">
              <a:buClr>
                <a:srgbClr val="0070C0"/>
              </a:buClr>
              <a:buSzPct val="80000"/>
              <a:buFont typeface="Wingdings" pitchFamily="2" charset="2"/>
              <a:buChar char="u"/>
            </a:pPr>
            <a:r>
              <a:rPr lang="en-US" altLang="zh-TW" sz="1400" dirty="0">
                <a:solidFill>
                  <a:schemeClr val="tx1"/>
                </a:solidFill>
                <a:latin typeface="+mj-lt"/>
              </a:rPr>
              <a:t>&gt;   return {</a:t>
            </a:r>
          </a:p>
          <a:p>
            <a:pPr marL="342900" indent="-342900" algn="l">
              <a:buClr>
                <a:srgbClr val="0070C0"/>
              </a:buClr>
              <a:buSzPct val="80000"/>
              <a:buFont typeface="Wingdings" pitchFamily="2" charset="2"/>
              <a:buChar char="u"/>
            </a:pPr>
            <a:r>
              <a:rPr lang="en-US" altLang="zh-TW" sz="1400" dirty="0">
                <a:solidFill>
                  <a:schemeClr val="tx1"/>
                </a:solidFill>
                <a:latin typeface="+mj-lt"/>
              </a:rPr>
              <a:t>&gt;       &lt;</a:t>
            </a:r>
            <a:r>
              <a:rPr lang="en-US" altLang="zh-TW" sz="1400" b="1" dirty="0" err="1">
                <a:solidFill>
                  <a:schemeClr val="tx1"/>
                </a:solidFill>
                <a:latin typeface="+mj-lt"/>
              </a:rPr>
              <a:t>ThemeContext</a:t>
            </a:r>
            <a:r>
              <a:rPr lang="en-US" altLang="zh-TW" sz="1400" dirty="0" err="1">
                <a:solidFill>
                  <a:schemeClr val="tx1"/>
                </a:solidFill>
                <a:latin typeface="+mj-lt"/>
              </a:rPr>
              <a:t>.Consumer</a:t>
            </a:r>
            <a:r>
              <a:rPr lang="en-US" altLang="zh-TW" sz="1400" dirty="0">
                <a:solidFill>
                  <a:schemeClr val="tx1"/>
                </a:solidFill>
                <a:latin typeface="+mj-lt"/>
              </a:rPr>
              <a:t>&gt;</a:t>
            </a:r>
          </a:p>
          <a:p>
            <a:pPr marL="342900" indent="-342900" algn="l">
              <a:buClr>
                <a:srgbClr val="0070C0"/>
              </a:buClr>
              <a:buSzPct val="80000"/>
              <a:buFont typeface="Wingdings" pitchFamily="2" charset="2"/>
              <a:buChar char="u"/>
            </a:pPr>
            <a:r>
              <a:rPr lang="en-US" altLang="zh-TW" sz="1400" dirty="0">
                <a:solidFill>
                  <a:schemeClr val="tx1"/>
                </a:solidFill>
                <a:latin typeface="+mj-lt"/>
              </a:rPr>
              <a:t>&gt;         {theme =&gt; (</a:t>
            </a:r>
          </a:p>
          <a:p>
            <a:pPr marL="342900" indent="-342900" algn="l">
              <a:buClr>
                <a:srgbClr val="0070C0"/>
              </a:buClr>
              <a:buSzPct val="80000"/>
              <a:buFont typeface="Wingdings" pitchFamily="2" charset="2"/>
              <a:buChar char="u"/>
            </a:pPr>
            <a:r>
              <a:rPr lang="en-US" altLang="zh-TW" sz="1400" dirty="0">
                <a:solidFill>
                  <a:schemeClr val="tx1"/>
                </a:solidFill>
                <a:latin typeface="+mj-lt"/>
              </a:rPr>
              <a:t>&gt;               &lt;</a:t>
            </a:r>
            <a:r>
              <a:rPr lang="en-US" altLang="zh-TW" sz="1400" b="1" dirty="0" err="1">
                <a:solidFill>
                  <a:schemeClr val="tx1"/>
                </a:solidFill>
                <a:latin typeface="+mj-lt"/>
              </a:rPr>
              <a:t>UserContext</a:t>
            </a:r>
            <a:r>
              <a:rPr lang="en-US" altLang="zh-TW" sz="1400" dirty="0" err="1">
                <a:solidFill>
                  <a:schemeClr val="tx1"/>
                </a:solidFill>
                <a:latin typeface="+mj-lt"/>
              </a:rPr>
              <a:t>.Consumer</a:t>
            </a:r>
            <a:r>
              <a:rPr lang="en-US" altLang="zh-TW" sz="1400" dirty="0">
                <a:solidFill>
                  <a:schemeClr val="tx1"/>
                </a:solidFill>
                <a:latin typeface="+mj-lt"/>
              </a:rPr>
              <a:t>&gt;</a:t>
            </a:r>
          </a:p>
          <a:p>
            <a:pPr marL="342900" indent="-342900" algn="l">
              <a:buClr>
                <a:srgbClr val="0070C0"/>
              </a:buClr>
              <a:buSzPct val="80000"/>
              <a:buFont typeface="Wingdings" pitchFamily="2" charset="2"/>
              <a:buChar char="u"/>
            </a:pPr>
            <a:r>
              <a:rPr lang="en-US" altLang="zh-TW" sz="1400" dirty="0">
                <a:solidFill>
                  <a:schemeClr val="tx1"/>
                </a:solidFill>
                <a:latin typeface="+mj-lt"/>
              </a:rPr>
              <a:t>&gt;                  {user =&gt; {</a:t>
            </a:r>
          </a:p>
          <a:p>
            <a:pPr marL="342900" indent="-342900" algn="l">
              <a:buClr>
                <a:srgbClr val="0070C0"/>
              </a:buClr>
              <a:buSzPct val="80000"/>
              <a:buFont typeface="Wingdings" pitchFamily="2" charset="2"/>
              <a:buChar char="u"/>
            </a:pPr>
            <a:r>
              <a:rPr lang="en-US" altLang="zh-TW" sz="1400" dirty="0">
                <a:solidFill>
                  <a:schemeClr val="tx1"/>
                </a:solidFill>
                <a:latin typeface="+mj-lt"/>
              </a:rPr>
              <a:t>&gt;                      &lt;</a:t>
            </a:r>
            <a:r>
              <a:rPr lang="en-US" altLang="zh-TW" sz="1400" dirty="0" err="1">
                <a:solidFill>
                  <a:schemeClr val="tx1"/>
                </a:solidFill>
                <a:latin typeface="+mj-lt"/>
              </a:rPr>
              <a:t>ProfilePage</a:t>
            </a:r>
            <a:r>
              <a:rPr lang="en-US" altLang="zh-TW" sz="1400" dirty="0">
                <a:solidFill>
                  <a:schemeClr val="tx1"/>
                </a:solidFill>
                <a:latin typeface="+mj-lt"/>
              </a:rPr>
              <a:t> user= {user} theme = {theme} /&gt; </a:t>
            </a:r>
          </a:p>
          <a:p>
            <a:pPr marL="342900" indent="-342900" algn="l">
              <a:buClr>
                <a:srgbClr val="0070C0"/>
              </a:buClr>
              <a:buSzPct val="80000"/>
              <a:buFont typeface="Wingdings" pitchFamily="2" charset="2"/>
              <a:buChar char="u"/>
            </a:pPr>
            <a:r>
              <a:rPr lang="en-US" altLang="zh-TW" sz="1400" dirty="0">
                <a:solidFill>
                  <a:schemeClr val="tx1"/>
                </a:solidFill>
                <a:latin typeface="+mj-lt"/>
              </a:rPr>
              <a:t>&gt;                  }</a:t>
            </a:r>
          </a:p>
          <a:p>
            <a:pPr marL="342900" indent="-342900" algn="l">
              <a:buClr>
                <a:srgbClr val="0070C0"/>
              </a:buClr>
              <a:buSzPct val="80000"/>
              <a:buFont typeface="Wingdings" pitchFamily="2" charset="2"/>
              <a:buChar char="u"/>
            </a:pPr>
            <a:r>
              <a:rPr lang="en-US" altLang="zh-TW" sz="1400" dirty="0">
                <a:solidFill>
                  <a:schemeClr val="tx1"/>
                </a:solidFill>
                <a:latin typeface="+mj-lt"/>
              </a:rPr>
              <a:t>&gt;                &lt;/</a:t>
            </a:r>
            <a:r>
              <a:rPr lang="en-US" altLang="zh-TW" sz="1400" dirty="0" err="1">
                <a:solidFill>
                  <a:schemeClr val="tx1"/>
                </a:solidFill>
                <a:latin typeface="+mj-lt"/>
              </a:rPr>
              <a:t>UserContext.Consumer</a:t>
            </a:r>
            <a:r>
              <a:rPr lang="en-US" altLang="zh-TW" sz="1400" dirty="0">
                <a:solidFill>
                  <a:schemeClr val="tx1"/>
                </a:solidFill>
                <a:latin typeface="+mj-lt"/>
              </a:rPr>
              <a:t>&gt;</a:t>
            </a:r>
          </a:p>
          <a:p>
            <a:pPr marL="342900" indent="-342900" algn="l">
              <a:buClr>
                <a:srgbClr val="0070C0"/>
              </a:buClr>
              <a:buSzPct val="80000"/>
              <a:buFont typeface="Wingdings" pitchFamily="2" charset="2"/>
              <a:buChar char="u"/>
            </a:pPr>
            <a:r>
              <a:rPr lang="en-US" altLang="zh-TW" sz="1400" dirty="0">
                <a:solidFill>
                  <a:schemeClr val="tx1"/>
                </a:solidFill>
                <a:latin typeface="+mj-lt"/>
              </a:rPr>
              <a:t>&gt;          }</a:t>
            </a:r>
          </a:p>
          <a:p>
            <a:pPr marL="342900" indent="-342900" algn="l">
              <a:buClr>
                <a:srgbClr val="0070C0"/>
              </a:buClr>
              <a:buSzPct val="80000"/>
              <a:buFont typeface="Wingdings" pitchFamily="2" charset="2"/>
              <a:buChar char="u"/>
            </a:pPr>
            <a:r>
              <a:rPr lang="en-US" altLang="zh-TW" sz="1400" dirty="0">
                <a:solidFill>
                  <a:schemeClr val="tx1"/>
                </a:solidFill>
                <a:latin typeface="+mj-lt"/>
              </a:rPr>
              <a:t>&gt;       &lt;/</a:t>
            </a:r>
            <a:r>
              <a:rPr lang="en-US" altLang="zh-TW" sz="1400" dirty="0" err="1">
                <a:solidFill>
                  <a:schemeClr val="tx1"/>
                </a:solidFill>
                <a:latin typeface="+mj-lt"/>
              </a:rPr>
              <a:t>ThemeContext.Consumer</a:t>
            </a:r>
            <a:r>
              <a:rPr lang="en-US" altLang="zh-TW" sz="1400" dirty="0">
                <a:solidFill>
                  <a:schemeClr val="tx1"/>
                </a:solidFill>
                <a:latin typeface="+mj-lt"/>
              </a:rPr>
              <a:t>&gt;</a:t>
            </a:r>
          </a:p>
          <a:p>
            <a:pPr marL="342900" indent="-342900" algn="l">
              <a:buClr>
                <a:srgbClr val="0070C0"/>
              </a:buClr>
              <a:buSzPct val="80000"/>
              <a:buFont typeface="Wingdings" pitchFamily="2" charset="2"/>
              <a:buChar char="u"/>
            </a:pPr>
            <a:r>
              <a:rPr lang="en-US" altLang="zh-TW" sz="1400" dirty="0">
                <a:solidFill>
                  <a:schemeClr val="tx1"/>
                </a:solidFill>
                <a:latin typeface="+mj-lt"/>
              </a:rPr>
              <a:t>&gt;   }</a:t>
            </a:r>
          </a:p>
          <a:p>
            <a:pPr marL="342900" indent="-342900" algn="l">
              <a:buClr>
                <a:srgbClr val="0070C0"/>
              </a:buClr>
              <a:buSzPct val="80000"/>
              <a:buFont typeface="Wingdings" pitchFamily="2" charset="2"/>
              <a:buChar char="u"/>
            </a:pPr>
            <a:r>
              <a:rPr lang="en-US" altLang="zh-TW" sz="1400" dirty="0">
                <a:solidFill>
                  <a:schemeClr val="tx1"/>
                </a:solidFill>
                <a:latin typeface="+mj-lt"/>
              </a:rPr>
              <a:t>&gt; }</a:t>
            </a:r>
          </a:p>
        </p:txBody>
      </p:sp>
    </p:spTree>
    <p:extLst>
      <p:ext uri="{BB962C8B-B14F-4D97-AF65-F5344CB8AC3E}">
        <p14:creationId xmlns:p14="http://schemas.microsoft.com/office/powerpoint/2010/main" val="420856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 Context 3</a:t>
            </a:r>
            <a:endParaRPr lang="zh-TW" altLang="en-US" dirty="0">
              <a:solidFill>
                <a:srgbClr val="FFFF00"/>
              </a:solidFill>
            </a:endParaRPr>
          </a:p>
        </p:txBody>
      </p:sp>
      <p:sp>
        <p:nvSpPr>
          <p:cNvPr id="3" name="副標題 2"/>
          <p:cNvSpPr>
            <a:spLocks noGrp="1"/>
          </p:cNvSpPr>
          <p:nvPr>
            <p:ph type="subTitle" idx="1"/>
          </p:nvPr>
        </p:nvSpPr>
        <p:spPr>
          <a:xfrm>
            <a:off x="467544" y="1340766"/>
            <a:ext cx="8352928" cy="15790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React Context</a:t>
            </a:r>
          </a:p>
          <a:p>
            <a:pPr marL="342900" indent="-342900" algn="l">
              <a:buClr>
                <a:srgbClr val="0070C0"/>
              </a:buClr>
              <a:buSzPct val="80000"/>
              <a:buFont typeface="Wingdings" pitchFamily="2" charset="2"/>
              <a:buChar char="u"/>
            </a:pPr>
            <a:r>
              <a:rPr lang="en-US" altLang="zh-TW" sz="1800" dirty="0">
                <a:solidFill>
                  <a:schemeClr val="tx1"/>
                </a:solidFill>
              </a:rPr>
              <a:t>We discussed how to make use of the context API to pass data through the component tree.</a:t>
            </a:r>
            <a:endParaRPr lang="en-US" altLang="zh-TW" sz="1800" dirty="0">
              <a:solidFill>
                <a:schemeClr val="tx1"/>
              </a:solidFill>
              <a:latin typeface="+mj-lt"/>
            </a:endParaRPr>
          </a:p>
          <a:p>
            <a:pPr marL="342900" indent="-342900" algn="l">
              <a:buClr>
                <a:srgbClr val="0070C0"/>
              </a:buClr>
              <a:buSzPct val="80000"/>
              <a:buFont typeface="Wingdings" pitchFamily="2" charset="2"/>
              <a:buChar char="u"/>
            </a:pPr>
            <a:r>
              <a:rPr lang="en-US" altLang="zh-TW" sz="1800" dirty="0">
                <a:solidFill>
                  <a:schemeClr val="tx1"/>
                </a:solidFill>
                <a:latin typeface="+mj-lt"/>
              </a:rPr>
              <a:t>We have Passed the username from </a:t>
            </a:r>
            <a:r>
              <a:rPr lang="en-US" altLang="zh-TW" sz="1800" dirty="0" err="1">
                <a:solidFill>
                  <a:schemeClr val="tx1"/>
                </a:solidFill>
                <a:latin typeface="+mj-lt"/>
              </a:rPr>
              <a:t>AppComponent</a:t>
            </a:r>
            <a:r>
              <a:rPr lang="en-US" altLang="zh-TW" sz="1800" dirty="0">
                <a:solidFill>
                  <a:schemeClr val="tx1"/>
                </a:solidFill>
                <a:latin typeface="+mj-lt"/>
              </a:rPr>
              <a:t> and read value from Component F as below.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24" name="Rectangle 23">
            <a:extLst>
              <a:ext uri="{FF2B5EF4-FFF2-40B4-BE49-F238E27FC236}">
                <a16:creationId xmlns:a16="http://schemas.microsoft.com/office/drawing/2014/main" id="{9CCAA40D-461A-4D1B-80C2-6C413AA991EA}"/>
              </a:ext>
            </a:extLst>
          </p:cNvPr>
          <p:cNvSpPr/>
          <p:nvPr/>
        </p:nvSpPr>
        <p:spPr>
          <a:xfrm>
            <a:off x="3203848" y="2996952"/>
            <a:ext cx="1656184" cy="43204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AppComponent</a:t>
            </a:r>
            <a:endParaRPr lang="en-US" dirty="0"/>
          </a:p>
        </p:txBody>
      </p:sp>
      <p:sp>
        <p:nvSpPr>
          <p:cNvPr id="26" name="Rectangle 25">
            <a:extLst>
              <a:ext uri="{FF2B5EF4-FFF2-40B4-BE49-F238E27FC236}">
                <a16:creationId xmlns:a16="http://schemas.microsoft.com/office/drawing/2014/main" id="{A42CECEE-56B4-4DC9-B0C0-A2475F1C4073}"/>
              </a:ext>
            </a:extLst>
          </p:cNvPr>
          <p:cNvSpPr/>
          <p:nvPr/>
        </p:nvSpPr>
        <p:spPr>
          <a:xfrm>
            <a:off x="1043608" y="4195632"/>
            <a:ext cx="936104" cy="40424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8" name="Connector: Elbow 27">
            <a:extLst>
              <a:ext uri="{FF2B5EF4-FFF2-40B4-BE49-F238E27FC236}">
                <a16:creationId xmlns:a16="http://schemas.microsoft.com/office/drawing/2014/main" id="{C4BC840D-CB30-491A-93AE-546B0FDF9CF1}"/>
              </a:ext>
            </a:extLst>
          </p:cNvPr>
          <p:cNvCxnSpPr>
            <a:stCxn id="24" idx="2"/>
            <a:endCxn id="26" idx="0"/>
          </p:cNvCxnSpPr>
          <p:nvPr/>
        </p:nvCxnSpPr>
        <p:spPr>
          <a:xfrm rot="5400000">
            <a:off x="2388484" y="2552176"/>
            <a:ext cx="766632" cy="2520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B5E86AA-6CD0-4606-A854-EC910D547DCF}"/>
              </a:ext>
            </a:extLst>
          </p:cNvPr>
          <p:cNvSpPr/>
          <p:nvPr/>
        </p:nvSpPr>
        <p:spPr>
          <a:xfrm>
            <a:off x="3563888" y="4195632"/>
            <a:ext cx="936104" cy="4042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1" name="Connector: Elbow 30">
            <a:extLst>
              <a:ext uri="{FF2B5EF4-FFF2-40B4-BE49-F238E27FC236}">
                <a16:creationId xmlns:a16="http://schemas.microsoft.com/office/drawing/2014/main" id="{533C100D-77C3-4457-97F2-747BF48C2EC1}"/>
              </a:ext>
            </a:extLst>
          </p:cNvPr>
          <p:cNvCxnSpPr>
            <a:stCxn id="24" idx="2"/>
            <a:endCxn id="30" idx="0"/>
          </p:cNvCxnSpPr>
          <p:nvPr/>
        </p:nvCxnSpPr>
        <p:spPr>
          <a:xfrm rot="5400000">
            <a:off x="3648624" y="3812316"/>
            <a:ext cx="76663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7FFE257-612A-412A-83FC-0A9843316AFC}"/>
              </a:ext>
            </a:extLst>
          </p:cNvPr>
          <p:cNvSpPr/>
          <p:nvPr/>
        </p:nvSpPr>
        <p:spPr>
          <a:xfrm>
            <a:off x="6084168" y="4195632"/>
            <a:ext cx="936104" cy="4042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3" name="Connector: Elbow 32">
            <a:extLst>
              <a:ext uri="{FF2B5EF4-FFF2-40B4-BE49-F238E27FC236}">
                <a16:creationId xmlns:a16="http://schemas.microsoft.com/office/drawing/2014/main" id="{0B8015FC-AAF2-408A-836D-DA8BE2901AA0}"/>
              </a:ext>
            </a:extLst>
          </p:cNvPr>
          <p:cNvCxnSpPr>
            <a:stCxn id="24" idx="2"/>
            <a:endCxn id="32" idx="0"/>
          </p:cNvCxnSpPr>
          <p:nvPr/>
        </p:nvCxnSpPr>
        <p:spPr>
          <a:xfrm rot="16200000" flipH="1">
            <a:off x="4908764" y="2552176"/>
            <a:ext cx="766632" cy="2520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8174E95-B79E-447B-9CD0-12A6EDD05393}"/>
              </a:ext>
            </a:extLst>
          </p:cNvPr>
          <p:cNvSpPr/>
          <p:nvPr/>
        </p:nvSpPr>
        <p:spPr>
          <a:xfrm>
            <a:off x="3563888" y="5005212"/>
            <a:ext cx="936104" cy="4042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5" name="Rectangle 34">
            <a:extLst>
              <a:ext uri="{FF2B5EF4-FFF2-40B4-BE49-F238E27FC236}">
                <a16:creationId xmlns:a16="http://schemas.microsoft.com/office/drawing/2014/main" id="{486DC219-EE54-4BC6-AFEB-8FD0E2D6976D}"/>
              </a:ext>
            </a:extLst>
          </p:cNvPr>
          <p:cNvSpPr/>
          <p:nvPr/>
        </p:nvSpPr>
        <p:spPr>
          <a:xfrm>
            <a:off x="6084168" y="4994426"/>
            <a:ext cx="936104" cy="4042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6" name="Rectangle 35">
            <a:extLst>
              <a:ext uri="{FF2B5EF4-FFF2-40B4-BE49-F238E27FC236}">
                <a16:creationId xmlns:a16="http://schemas.microsoft.com/office/drawing/2014/main" id="{E1B89379-B441-4536-9FCA-D276B19A661C}"/>
              </a:ext>
            </a:extLst>
          </p:cNvPr>
          <p:cNvSpPr/>
          <p:nvPr/>
        </p:nvSpPr>
        <p:spPr>
          <a:xfrm>
            <a:off x="6084168" y="5786514"/>
            <a:ext cx="936104" cy="40424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37" name="Connector: Elbow 36">
            <a:extLst>
              <a:ext uri="{FF2B5EF4-FFF2-40B4-BE49-F238E27FC236}">
                <a16:creationId xmlns:a16="http://schemas.microsoft.com/office/drawing/2014/main" id="{B5433448-B505-4B7A-8042-F4D6B5B9F27D}"/>
              </a:ext>
            </a:extLst>
          </p:cNvPr>
          <p:cNvCxnSpPr>
            <a:stCxn id="30" idx="2"/>
            <a:endCxn id="34" idx="0"/>
          </p:cNvCxnSpPr>
          <p:nvPr/>
        </p:nvCxnSpPr>
        <p:spPr>
          <a:xfrm rot="5400000">
            <a:off x="3829273" y="4802545"/>
            <a:ext cx="40533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1CA6787-2A9E-4B3C-A1CA-A4C1A9B06063}"/>
              </a:ext>
            </a:extLst>
          </p:cNvPr>
          <p:cNvCxnSpPr>
            <a:cxnSpLocks/>
            <a:stCxn id="32" idx="2"/>
            <a:endCxn id="35" idx="0"/>
          </p:cNvCxnSpPr>
          <p:nvPr/>
        </p:nvCxnSpPr>
        <p:spPr>
          <a:xfrm rot="5400000">
            <a:off x="6354946" y="4797152"/>
            <a:ext cx="39454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EF21853-4375-437A-8C99-513C7EEC351C}"/>
              </a:ext>
            </a:extLst>
          </p:cNvPr>
          <p:cNvCxnSpPr>
            <a:stCxn id="35" idx="2"/>
            <a:endCxn id="36" idx="0"/>
          </p:cNvCxnSpPr>
          <p:nvPr/>
        </p:nvCxnSpPr>
        <p:spPr>
          <a:xfrm rot="5400000">
            <a:off x="6358299" y="5592593"/>
            <a:ext cx="38784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2B61C8D-273C-407A-B04C-FACFE1043CED}"/>
              </a:ext>
            </a:extLst>
          </p:cNvPr>
          <p:cNvSpPr/>
          <p:nvPr/>
        </p:nvSpPr>
        <p:spPr>
          <a:xfrm>
            <a:off x="5076056" y="3122218"/>
            <a:ext cx="1152128" cy="3004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username</a:t>
            </a:r>
          </a:p>
        </p:txBody>
      </p:sp>
      <p:sp>
        <p:nvSpPr>
          <p:cNvPr id="46" name="Rectangle 45">
            <a:extLst>
              <a:ext uri="{FF2B5EF4-FFF2-40B4-BE49-F238E27FC236}">
                <a16:creationId xmlns:a16="http://schemas.microsoft.com/office/drawing/2014/main" id="{2B3D4996-6C7F-4D68-86BC-E3B39D99819D}"/>
              </a:ext>
            </a:extLst>
          </p:cNvPr>
          <p:cNvSpPr/>
          <p:nvPr/>
        </p:nvSpPr>
        <p:spPr>
          <a:xfrm>
            <a:off x="6640268" y="5426474"/>
            <a:ext cx="910704" cy="300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username</a:t>
            </a:r>
          </a:p>
        </p:txBody>
      </p:sp>
    </p:spTree>
    <p:extLst>
      <p:ext uri="{BB962C8B-B14F-4D97-AF65-F5344CB8AC3E}">
        <p14:creationId xmlns:p14="http://schemas.microsoft.com/office/powerpoint/2010/main" val="104254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40.3 Summary of Context 3</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570588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40.3 Summary of Context 3</a:t>
            </a:r>
            <a:endParaRPr lang="zh-TW" altLang="en-US" b="1" dirty="0">
              <a:solidFill>
                <a:srgbClr val="FFFF00"/>
              </a:solidFill>
            </a:endParaRPr>
          </a:p>
        </p:txBody>
      </p:sp>
      <p:sp>
        <p:nvSpPr>
          <p:cNvPr id="3" name="副標題 2"/>
          <p:cNvSpPr>
            <a:spLocks noGrp="1"/>
          </p:cNvSpPr>
          <p:nvPr>
            <p:ph type="subTitle" idx="1"/>
          </p:nvPr>
        </p:nvSpPr>
        <p:spPr>
          <a:xfrm>
            <a:off x="467544" y="1340765"/>
            <a:ext cx="8352928" cy="11521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Context 3</a:t>
            </a:r>
          </a:p>
          <a:p>
            <a:pPr marL="342900" indent="-342900" algn="l">
              <a:buClr>
                <a:srgbClr val="0070C0"/>
              </a:buClr>
              <a:buSzPct val="80000"/>
              <a:buFont typeface="Wingdings" pitchFamily="2" charset="2"/>
              <a:buChar char="u"/>
            </a:pPr>
            <a:r>
              <a:rPr lang="en-US" altLang="zh-TW" sz="1800" dirty="0">
                <a:solidFill>
                  <a:schemeClr val="tx1"/>
                </a:solidFill>
                <a:latin typeface="+mj-lt"/>
              </a:rPr>
              <a:t>We discussed two points in this discussion: the default value and context value.</a:t>
            </a:r>
          </a:p>
          <a:p>
            <a:pPr marL="342900" indent="-342900" algn="l">
              <a:buClr>
                <a:srgbClr val="0070C0"/>
              </a:buClr>
              <a:buSzPct val="80000"/>
              <a:buFont typeface="Wingdings" pitchFamily="2" charset="2"/>
              <a:buChar char="u"/>
            </a:pPr>
            <a:r>
              <a:rPr lang="en-US" altLang="zh-TW" sz="1800" dirty="0">
                <a:solidFill>
                  <a:schemeClr val="tx1"/>
                </a:solidFill>
                <a:latin typeface="+mj-lt"/>
              </a:rPr>
              <a:t>Now, we understand how Context API work in React.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436005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40 Context 3</a:t>
            </a:r>
            <a:endParaRPr lang="zh-TW" altLang="en-US" b="1" dirty="0">
              <a:solidFill>
                <a:srgbClr val="FFFF00"/>
              </a:solidFill>
            </a:endParaRPr>
          </a:p>
        </p:txBody>
      </p:sp>
      <p:sp>
        <p:nvSpPr>
          <p:cNvPr id="3" name="副標題 2"/>
          <p:cNvSpPr>
            <a:spLocks noGrp="1"/>
          </p:cNvSpPr>
          <p:nvPr>
            <p:ph type="subTitle" idx="1"/>
          </p:nvPr>
        </p:nvSpPr>
        <p:spPr>
          <a:xfrm>
            <a:off x="467544" y="1340765"/>
            <a:ext cx="8352928" cy="33123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React Context</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discussion, we have two more points in the context API.</a:t>
            </a:r>
          </a:p>
          <a:p>
            <a:pPr marL="342900" indent="-342900" algn="l">
              <a:buClr>
                <a:srgbClr val="0070C0"/>
              </a:buClr>
              <a:buSzPct val="80000"/>
              <a:buFont typeface="Wingdings" pitchFamily="2" charset="2"/>
              <a:buChar char="u"/>
            </a:pPr>
            <a:r>
              <a:rPr lang="en-US" altLang="zh-TW" sz="1800" dirty="0">
                <a:solidFill>
                  <a:schemeClr val="tx1"/>
                </a:solidFill>
                <a:latin typeface="+mj-lt"/>
              </a:rPr>
              <a:t>The first point is that you can set a default value to your context. </a:t>
            </a:r>
          </a:p>
          <a:p>
            <a:pPr marL="800100" lvl="1" indent="-342900" algn="l">
              <a:buClr>
                <a:srgbClr val="0070C0"/>
              </a:buClr>
              <a:buSzPct val="80000"/>
              <a:buFont typeface="Wingdings" pitchFamily="2" charset="2"/>
              <a:buChar char="u"/>
            </a:pPr>
            <a:r>
              <a:rPr lang="en-US" altLang="zh-TW" sz="1800" dirty="0">
                <a:solidFill>
                  <a:schemeClr val="tx1"/>
                </a:solidFill>
                <a:latin typeface="+mj-lt"/>
              </a:rPr>
              <a:t>If there is no matching provider in the component tree, the default Value will be displayed. If there is provider in the component tree, the provide value will replace the default value.</a:t>
            </a:r>
          </a:p>
          <a:p>
            <a:pPr marL="342900" indent="-342900" algn="l">
              <a:buClr>
                <a:srgbClr val="0070C0"/>
              </a:buClr>
              <a:buSzPct val="80000"/>
              <a:buFont typeface="Wingdings" pitchFamily="2" charset="2"/>
              <a:buChar char="u"/>
            </a:pPr>
            <a:r>
              <a:rPr lang="en-US" altLang="zh-TW" sz="1800" dirty="0">
                <a:solidFill>
                  <a:schemeClr val="tx1"/>
                </a:solidFill>
                <a:latin typeface="+mj-lt"/>
              </a:rPr>
              <a:t>The second point is the context type property. </a:t>
            </a:r>
          </a:p>
          <a:p>
            <a:pPr marL="800100" lvl="1" indent="-342900" algn="l">
              <a:buClr>
                <a:srgbClr val="0070C0"/>
              </a:buClr>
              <a:buSzPct val="80000"/>
              <a:buFont typeface="Wingdings" pitchFamily="2" charset="2"/>
              <a:buChar char="u"/>
            </a:pPr>
            <a:r>
              <a:rPr lang="en-US" altLang="zh-TW" sz="1800" dirty="0">
                <a:solidFill>
                  <a:schemeClr val="tx1"/>
                </a:solidFill>
              </a:rPr>
              <a:t>We already implemented the component F to read data and render data.</a:t>
            </a:r>
            <a:endParaRPr lang="en-US" altLang="zh-TW" sz="1800" dirty="0">
              <a:solidFill>
                <a:schemeClr val="tx1"/>
              </a:solidFill>
              <a:latin typeface="+mj-lt"/>
            </a:endParaRPr>
          </a:p>
          <a:p>
            <a:pPr marL="800100" lvl="1" indent="-342900" algn="l">
              <a:buClr>
                <a:srgbClr val="0070C0"/>
              </a:buClr>
              <a:buSzPct val="80000"/>
              <a:buFont typeface="Wingdings" pitchFamily="2" charset="2"/>
              <a:buChar char="u"/>
            </a:pPr>
            <a:r>
              <a:rPr lang="en-US" altLang="zh-TW" sz="1800" dirty="0">
                <a:solidFill>
                  <a:schemeClr val="tx1"/>
                </a:solidFill>
                <a:latin typeface="+mj-lt"/>
              </a:rPr>
              <a:t>We will add the read data from component E using context type property and render data.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40.1 Create Context with Default Value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24880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40.1 Create Context with Default Value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Create Context with Default Value</a:t>
            </a:r>
          </a:p>
          <a:p>
            <a:pPr marL="342900" indent="-342900" algn="l">
              <a:buClr>
                <a:srgbClr val="0070C0"/>
              </a:buClr>
              <a:buSzPct val="80000"/>
              <a:buFont typeface="Wingdings" pitchFamily="2" charset="2"/>
              <a:buChar char="u"/>
            </a:pPr>
            <a:r>
              <a:rPr lang="en-US" altLang="zh-TW" sz="1800" dirty="0">
                <a:solidFill>
                  <a:schemeClr val="tx1"/>
                </a:solidFill>
              </a:rPr>
              <a:t>The default value is set while creating the context. It is passed as an argument to the create context method.</a:t>
            </a:r>
          </a:p>
          <a:p>
            <a:pPr marL="342900" indent="-342900" algn="l">
              <a:buClr>
                <a:srgbClr val="0070C0"/>
              </a:buClr>
              <a:buSzPct val="80000"/>
              <a:buFont typeface="Wingdings" pitchFamily="2" charset="2"/>
              <a:buChar char="u"/>
            </a:pPr>
            <a:r>
              <a:rPr lang="en-US" altLang="zh-TW" sz="1800" dirty="0">
                <a:solidFill>
                  <a:schemeClr val="tx1"/>
                </a:solidFill>
              </a:rPr>
              <a:t>Now, in the userContext.js, we will add string (‘</a:t>
            </a:r>
            <a:r>
              <a:rPr lang="en-US" altLang="zh-TW" sz="1800" dirty="0" err="1">
                <a:solidFill>
                  <a:schemeClr val="tx1"/>
                </a:solidFill>
              </a:rPr>
              <a:t>Hanping</a:t>
            </a:r>
            <a:r>
              <a:rPr lang="en-US" altLang="zh-TW" sz="1800" dirty="0">
                <a:solidFill>
                  <a:schemeClr val="tx1"/>
                </a:solidFill>
              </a:rPr>
              <a:t> Corp’) as the default value.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F524E2EA-B48E-4037-92E4-7734298A8018}"/>
              </a:ext>
            </a:extLst>
          </p:cNvPr>
          <p:cNvPicPr>
            <a:picLocks noChangeAspect="1"/>
          </p:cNvPicPr>
          <p:nvPr/>
        </p:nvPicPr>
        <p:blipFill>
          <a:blip r:embed="rId3"/>
          <a:stretch>
            <a:fillRect/>
          </a:stretch>
        </p:blipFill>
        <p:spPr>
          <a:xfrm>
            <a:off x="1800225" y="3393992"/>
            <a:ext cx="4752975" cy="1847850"/>
          </a:xfrm>
          <a:prstGeom prst="rect">
            <a:avLst/>
          </a:prstGeom>
          <a:ln>
            <a:solidFill>
              <a:srgbClr val="C00000"/>
            </a:solidFill>
          </a:ln>
        </p:spPr>
      </p:pic>
    </p:spTree>
    <p:extLst>
      <p:ext uri="{BB962C8B-B14F-4D97-AF65-F5344CB8AC3E}">
        <p14:creationId xmlns:p14="http://schemas.microsoft.com/office/powerpoint/2010/main" val="424903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40.1 Create Context with Default Value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Create Context with Default Value</a:t>
            </a:r>
          </a:p>
          <a:p>
            <a:pPr marL="342900" indent="-342900" algn="l">
              <a:buClr>
                <a:srgbClr val="0070C0"/>
              </a:buClr>
              <a:buSzPct val="80000"/>
              <a:buFont typeface="Wingdings" pitchFamily="2" charset="2"/>
              <a:buChar char="u"/>
            </a:pPr>
            <a:r>
              <a:rPr lang="en-US" altLang="zh-TW" sz="1800" dirty="0">
                <a:solidFill>
                  <a:schemeClr val="tx1"/>
                </a:solidFill>
              </a:rPr>
              <a:t>In App.js, comment out the provider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B80E7655-13E8-4A78-9D93-8F18DD591CB1}"/>
              </a:ext>
            </a:extLst>
          </p:cNvPr>
          <p:cNvPicPr>
            <a:picLocks noChangeAspect="1"/>
          </p:cNvPicPr>
          <p:nvPr/>
        </p:nvPicPr>
        <p:blipFill>
          <a:blip r:embed="rId3"/>
          <a:stretch>
            <a:fillRect/>
          </a:stretch>
        </p:blipFill>
        <p:spPr>
          <a:xfrm>
            <a:off x="2123728" y="2157260"/>
            <a:ext cx="4657725" cy="3800475"/>
          </a:xfrm>
          <a:prstGeom prst="rect">
            <a:avLst/>
          </a:prstGeom>
          <a:ln>
            <a:solidFill>
              <a:srgbClr val="C00000"/>
            </a:solidFill>
          </a:ln>
        </p:spPr>
      </p:pic>
    </p:spTree>
    <p:extLst>
      <p:ext uri="{BB962C8B-B14F-4D97-AF65-F5344CB8AC3E}">
        <p14:creationId xmlns:p14="http://schemas.microsoft.com/office/powerpoint/2010/main" val="6586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40.1 Create Context with Default Value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Create Context with Default Value</a:t>
            </a:r>
          </a:p>
          <a:p>
            <a:pPr marL="342900" indent="-342900" algn="l">
              <a:buClr>
                <a:srgbClr val="0070C0"/>
              </a:buClr>
              <a:buSzPct val="80000"/>
              <a:buFont typeface="Wingdings" pitchFamily="2" charset="2"/>
              <a:buChar char="u"/>
            </a:pPr>
            <a:r>
              <a:rPr lang="en-US" altLang="zh-TW" sz="1800" dirty="0">
                <a:solidFill>
                  <a:schemeClr val="tx1"/>
                </a:solidFill>
              </a:rPr>
              <a:t>&gt; </a:t>
            </a:r>
            <a:r>
              <a:rPr lang="en-US" altLang="zh-TW" sz="1800" dirty="0" err="1">
                <a:solidFill>
                  <a:schemeClr val="tx1"/>
                </a:solidFill>
              </a:rPr>
              <a:t>npm</a:t>
            </a:r>
            <a:r>
              <a:rPr lang="en-US" altLang="zh-TW" sz="1800" dirty="0">
                <a:solidFill>
                  <a:schemeClr val="tx1"/>
                </a:solidFill>
              </a:rPr>
              <a:t> start</a:t>
            </a:r>
          </a:p>
          <a:p>
            <a:pPr marL="342900" indent="-342900" algn="l">
              <a:buClr>
                <a:srgbClr val="0070C0"/>
              </a:buClr>
              <a:buSzPct val="80000"/>
              <a:buFont typeface="Wingdings" pitchFamily="2" charset="2"/>
              <a:buChar char="u"/>
            </a:pPr>
            <a:r>
              <a:rPr lang="en-US" altLang="zh-TW" sz="1800" dirty="0">
                <a:solidFill>
                  <a:schemeClr val="tx1"/>
                </a:solidFill>
              </a:rPr>
              <a:t>Verify with the browser.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D9365D79-8847-4BDC-95DC-1FF10761F0FB}"/>
              </a:ext>
            </a:extLst>
          </p:cNvPr>
          <p:cNvPicPr>
            <a:picLocks noChangeAspect="1"/>
          </p:cNvPicPr>
          <p:nvPr/>
        </p:nvPicPr>
        <p:blipFill>
          <a:blip r:embed="rId3"/>
          <a:stretch>
            <a:fillRect/>
          </a:stretch>
        </p:blipFill>
        <p:spPr>
          <a:xfrm>
            <a:off x="2123728" y="2568464"/>
            <a:ext cx="4752975" cy="1419225"/>
          </a:xfrm>
          <a:prstGeom prst="rect">
            <a:avLst/>
          </a:prstGeom>
          <a:ln>
            <a:solidFill>
              <a:srgbClr val="C00000"/>
            </a:solidFill>
          </a:ln>
        </p:spPr>
      </p:pic>
    </p:spTree>
    <p:extLst>
      <p:ext uri="{BB962C8B-B14F-4D97-AF65-F5344CB8AC3E}">
        <p14:creationId xmlns:p14="http://schemas.microsoft.com/office/powerpoint/2010/main" val="373669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40.1 Create Context with Default Value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Create Context with Default Value</a:t>
            </a:r>
          </a:p>
          <a:p>
            <a:pPr marL="342900" indent="-342900" algn="l">
              <a:buClr>
                <a:srgbClr val="0070C0"/>
              </a:buClr>
              <a:buSzPct val="80000"/>
              <a:buFont typeface="Wingdings" pitchFamily="2" charset="2"/>
              <a:buChar char="u"/>
            </a:pPr>
            <a:r>
              <a:rPr lang="en-US" altLang="zh-TW" sz="1800" dirty="0">
                <a:solidFill>
                  <a:schemeClr val="tx1"/>
                </a:solidFill>
              </a:rPr>
              <a:t>In App.js, if I add provider back.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924B06FC-266F-48E2-9972-363DD5741BB1}"/>
              </a:ext>
            </a:extLst>
          </p:cNvPr>
          <p:cNvPicPr>
            <a:picLocks noChangeAspect="1"/>
          </p:cNvPicPr>
          <p:nvPr/>
        </p:nvPicPr>
        <p:blipFill>
          <a:blip r:embed="rId3"/>
          <a:stretch>
            <a:fillRect/>
          </a:stretch>
        </p:blipFill>
        <p:spPr>
          <a:xfrm>
            <a:off x="1943100" y="2109014"/>
            <a:ext cx="4610100" cy="4000500"/>
          </a:xfrm>
          <a:prstGeom prst="rect">
            <a:avLst/>
          </a:prstGeom>
          <a:ln>
            <a:solidFill>
              <a:srgbClr val="C00000"/>
            </a:solidFill>
          </a:ln>
        </p:spPr>
      </p:pic>
    </p:spTree>
    <p:extLst>
      <p:ext uri="{BB962C8B-B14F-4D97-AF65-F5344CB8AC3E}">
        <p14:creationId xmlns:p14="http://schemas.microsoft.com/office/powerpoint/2010/main" val="66195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40.1 Create Context with Default Value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Create Context with Default Value</a:t>
            </a:r>
          </a:p>
          <a:p>
            <a:pPr marL="342900" indent="-342900" algn="l">
              <a:buClr>
                <a:srgbClr val="0070C0"/>
              </a:buClr>
              <a:buSzPct val="80000"/>
              <a:buFont typeface="Wingdings" pitchFamily="2" charset="2"/>
              <a:buChar char="u"/>
            </a:pPr>
            <a:r>
              <a:rPr lang="en-US" altLang="zh-TW" sz="1800" dirty="0">
                <a:solidFill>
                  <a:schemeClr val="tx1"/>
                </a:solidFill>
              </a:rPr>
              <a:t>&gt; </a:t>
            </a:r>
            <a:r>
              <a:rPr lang="en-US" altLang="zh-TW" sz="1800" dirty="0" err="1">
                <a:solidFill>
                  <a:schemeClr val="tx1"/>
                </a:solidFill>
              </a:rPr>
              <a:t>npm</a:t>
            </a:r>
            <a:r>
              <a:rPr lang="en-US" altLang="zh-TW" sz="1800" dirty="0">
                <a:solidFill>
                  <a:schemeClr val="tx1"/>
                </a:solidFill>
              </a:rPr>
              <a:t> start</a:t>
            </a:r>
          </a:p>
          <a:p>
            <a:pPr marL="342900" indent="-342900" algn="l">
              <a:buClr>
                <a:srgbClr val="0070C0"/>
              </a:buClr>
              <a:buSzPct val="80000"/>
              <a:buFont typeface="Wingdings" pitchFamily="2" charset="2"/>
              <a:buChar char="u"/>
            </a:pPr>
            <a:r>
              <a:rPr lang="en-US" altLang="zh-TW" sz="1800" dirty="0">
                <a:solidFill>
                  <a:schemeClr val="tx1"/>
                </a:solidFill>
              </a:rPr>
              <a:t>Verify with the browser. You can see the ‘Peter’ is been displayed.</a:t>
            </a:r>
          </a:p>
          <a:p>
            <a:pPr marL="342900" indent="-342900" algn="l">
              <a:buClr>
                <a:srgbClr val="0070C0"/>
              </a:buClr>
              <a:buSzPct val="80000"/>
              <a:buFont typeface="Wingdings" pitchFamily="2" charset="2"/>
              <a:buChar char="u"/>
            </a:pPr>
            <a:r>
              <a:rPr lang="en-US" altLang="zh-TW" sz="1800" dirty="0">
                <a:solidFill>
                  <a:schemeClr val="tx1"/>
                </a:solidFill>
              </a:rPr>
              <a:t>The default value ‘</a:t>
            </a:r>
            <a:r>
              <a:rPr lang="en-US" altLang="zh-TW" sz="1800" dirty="0" err="1">
                <a:solidFill>
                  <a:schemeClr val="tx1"/>
                </a:solidFill>
              </a:rPr>
              <a:t>Hanping</a:t>
            </a:r>
            <a:r>
              <a:rPr lang="en-US" altLang="zh-TW" sz="1800" dirty="0">
                <a:solidFill>
                  <a:schemeClr val="tx1"/>
                </a:solidFill>
              </a:rPr>
              <a:t> Corp’ is displayed when there is no matching provider in the component tree.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https://www.youtube.com/watch?v=A9WlkhdLnn0&amp;list=PLC3y8-rFHvwgg3vaYJgHGnModB54rxOk3&amp;index=40</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9AB3363E-0EE9-4B5F-8DDB-B9ED5BE02B61}"/>
              </a:ext>
            </a:extLst>
          </p:cNvPr>
          <p:cNvPicPr>
            <a:picLocks noChangeAspect="1"/>
          </p:cNvPicPr>
          <p:nvPr/>
        </p:nvPicPr>
        <p:blipFill>
          <a:blip r:embed="rId3"/>
          <a:stretch>
            <a:fillRect/>
          </a:stretch>
        </p:blipFill>
        <p:spPr>
          <a:xfrm>
            <a:off x="2051720" y="3390079"/>
            <a:ext cx="4714875" cy="1323975"/>
          </a:xfrm>
          <a:prstGeom prst="rect">
            <a:avLst/>
          </a:prstGeom>
          <a:ln>
            <a:solidFill>
              <a:srgbClr val="C00000"/>
            </a:solidFill>
          </a:ln>
        </p:spPr>
      </p:pic>
    </p:spTree>
    <p:extLst>
      <p:ext uri="{BB962C8B-B14F-4D97-AF65-F5344CB8AC3E}">
        <p14:creationId xmlns:p14="http://schemas.microsoft.com/office/powerpoint/2010/main" val="40641635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3738</TotalTime>
  <Words>1349</Words>
  <Application>Microsoft Office PowerPoint</Application>
  <PresentationFormat>On-screen Show (4:3)</PresentationFormat>
  <Paragraphs>179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40 Context 3</vt:lpstr>
      <vt:lpstr>40 Context 3</vt:lpstr>
      <vt:lpstr>40 Context 3</vt:lpstr>
      <vt:lpstr>40.1 Create Context with Default Value</vt:lpstr>
      <vt:lpstr>40.1 Create Context with Default Value</vt:lpstr>
      <vt:lpstr>40.1 Create Context with Default Value</vt:lpstr>
      <vt:lpstr>40.1 Create Context with Default Value</vt:lpstr>
      <vt:lpstr>40.1 Create Context with Default Value</vt:lpstr>
      <vt:lpstr>40.1 Create Context with Default Value</vt:lpstr>
      <vt:lpstr>40.2 Context Type Property</vt:lpstr>
      <vt:lpstr>40.2 Context Type Property</vt:lpstr>
      <vt:lpstr>40.2 Context Type Property</vt:lpstr>
      <vt:lpstr>40.2 Context Type Property</vt:lpstr>
      <vt:lpstr>40.2 Context Type Property</vt:lpstr>
      <vt:lpstr>40.2 Context Type Property</vt:lpstr>
      <vt:lpstr>40.2 Context Type Property</vt:lpstr>
      <vt:lpstr>40.2 Context Type Property</vt:lpstr>
      <vt:lpstr>40.2 Context Type Property</vt:lpstr>
      <vt:lpstr>40.2 Context Type Property</vt:lpstr>
      <vt:lpstr>40.3 Summary of Context 3</vt:lpstr>
      <vt:lpstr>40.3 Summary of Context 3</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1247</cp:revision>
  <dcterms:created xsi:type="dcterms:W3CDTF">2018-09-28T16:40:41Z</dcterms:created>
  <dcterms:modified xsi:type="dcterms:W3CDTF">2020-05-25T20:25:07Z</dcterms:modified>
</cp:coreProperties>
</file>