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82" r:id="rId3"/>
    <p:sldId id="283" r:id="rId4"/>
    <p:sldId id="284" r:id="rId5"/>
    <p:sldId id="263" r:id="rId6"/>
    <p:sldId id="265" r:id="rId7"/>
    <p:sldId id="285" r:id="rId8"/>
    <p:sldId id="286" r:id="rId9"/>
    <p:sldId id="287" r:id="rId10"/>
    <p:sldId id="288" r:id="rId11"/>
    <p:sldId id="289" r:id="rId12"/>
    <p:sldId id="290" r:id="rId13"/>
    <p:sldId id="268" r:id="rId14"/>
    <p:sldId id="291" r:id="rId15"/>
    <p:sldId id="292" r:id="rId16"/>
    <p:sldId id="270" r:id="rId17"/>
    <p:sldId id="294" r:id="rId18"/>
    <p:sldId id="295" r:id="rId19"/>
    <p:sldId id="293" r:id="rId20"/>
    <p:sldId id="271" r:id="rId21"/>
    <p:sldId id="273" r:id="rId22"/>
    <p:sldId id="272" r:id="rId23"/>
    <p:sldId id="274" r:id="rId24"/>
    <p:sldId id="275" r:id="rId25"/>
    <p:sldId id="296" r:id="rId26"/>
    <p:sldId id="276" r:id="rId27"/>
    <p:sldId id="277" r:id="rId28"/>
    <p:sldId id="278" r:id="rId29"/>
    <p:sldId id="279" r:id="rId30"/>
    <p:sldId id="280" r:id="rId31"/>
    <p:sldId id="281" r:id="rId32"/>
    <p:sldId id="297" r:id="rId33"/>
    <p:sldId id="298" r:id="rId34"/>
    <p:sldId id="299" r:id="rId35"/>
    <p:sldId id="300" r:id="rId36"/>
    <p:sldId id="259" r:id="rId3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4" autoAdjust="0"/>
    <p:restoredTop sz="99626" autoAdjust="0"/>
  </p:normalViewPr>
  <p:slideViewPr>
    <p:cSldViewPr>
      <p:cViewPr varScale="1">
        <p:scale>
          <a:sx n="102" d="100"/>
          <a:sy n="102" d="100"/>
        </p:scale>
        <p:origin x="822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sBQj6X7UK8&amp;list=PLC3y8-rFHvwgg3vaYJgHGnModB54rxOk3&amp;index=3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sBQj6X7UK8&amp;list=PLC3y8-rFHvwgg3vaYJgHGnModB54rxOk3&amp;index=3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sBQj6X7UK8&amp;list=PLC3y8-rFHvwgg3vaYJgHGnModB54rxOk3&amp;index=3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sBQj6X7UK8&amp;list=PLC3y8-rFHvwgg3vaYJgHGnModB54rxOk3&amp;index=3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sBQj6X7UK8&amp;list=PLC3y8-rFHvwgg3vaYJgHGnModB54rxOk3&amp;index=34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rsBQj6X7UK8&amp;list=PLC3y8-rFHvwgg3vaYJgHGnModB54rxOk3&amp;index=34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34 Higher Order Components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5F14BE7-5D99-4521-8F6C-09A8FC07F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487565"/>
            <a:ext cx="4724400" cy="2752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34.1 Create HOC Pattern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7920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Create HOC Pattern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the JSX, we are going to add a prop name is equal to ‘Peter’.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D99ABB-E76D-4164-9F96-0C93A6EE2977}"/>
              </a:ext>
            </a:extLst>
          </p:cNvPr>
          <p:cNvSpPr/>
          <p:nvPr/>
        </p:nvSpPr>
        <p:spPr>
          <a:xfrm>
            <a:off x="5292080" y="3861778"/>
            <a:ext cx="1080120" cy="319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C70D3-370F-4F61-BCC4-A5EFBA12D4C6}"/>
              </a:ext>
            </a:extLst>
          </p:cNvPr>
          <p:cNvSpPr/>
          <p:nvPr/>
        </p:nvSpPr>
        <p:spPr>
          <a:xfrm>
            <a:off x="827584" y="1656426"/>
            <a:ext cx="5976664" cy="319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323DD2-BC66-40AC-B8DD-8F2FA2E4E973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3815916" y="1975533"/>
            <a:ext cx="2016224" cy="18862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871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34.2 Share Name for Components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4584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34.2 Share Name for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3096344" cy="24482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Pass Component to HOC Pattern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Now, we apply this pattern to our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clickCounter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HoverCounter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ClickCounter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, we import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UpdatedComponent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from ‘./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withCounter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’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D43AA-9E77-4B70-BB22-5FB294F5E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104" y="1359063"/>
            <a:ext cx="5150180" cy="473423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9EA666E-7A6C-41B6-94CB-0AD7946E2E44}"/>
              </a:ext>
            </a:extLst>
          </p:cNvPr>
          <p:cNvSpPr/>
          <p:nvPr/>
        </p:nvSpPr>
        <p:spPr>
          <a:xfrm>
            <a:off x="4139952" y="5589240"/>
            <a:ext cx="2952328" cy="3684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8E7E3-4946-4CF7-B78B-EC1522E75C49}"/>
              </a:ext>
            </a:extLst>
          </p:cNvPr>
          <p:cNvSpPr/>
          <p:nvPr/>
        </p:nvSpPr>
        <p:spPr>
          <a:xfrm>
            <a:off x="4067436" y="1874378"/>
            <a:ext cx="2880828" cy="2584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39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FFEE669-7549-451A-9C5B-EEB68DFF4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538593"/>
            <a:ext cx="4724400" cy="2752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34.2 Share Name for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7920880" cy="10203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Pass Component to HOC Pattern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have new prop name=‘Peter’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So both components, we can actually render this props name=‘Peter’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8E7E3-4946-4CF7-B78B-EC1522E75C49}"/>
              </a:ext>
            </a:extLst>
          </p:cNvPr>
          <p:cNvSpPr/>
          <p:nvPr/>
        </p:nvSpPr>
        <p:spPr>
          <a:xfrm>
            <a:off x="4967772" y="3957467"/>
            <a:ext cx="1344996" cy="2584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72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56DD32B-1EA0-4351-B46C-DCE27C13B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962" y="1340767"/>
            <a:ext cx="5006838" cy="501317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34.2 Share Name for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3096344" cy="15121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Pass Component to HOC Pattern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So in both components, we can actually render this.props.name in the JSX.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EA666E-7A6C-41B6-94CB-0AD7946E2E44}"/>
              </a:ext>
            </a:extLst>
          </p:cNvPr>
          <p:cNvSpPr/>
          <p:nvPr/>
        </p:nvSpPr>
        <p:spPr>
          <a:xfrm>
            <a:off x="4591805" y="5514850"/>
            <a:ext cx="1060315" cy="2184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2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41AA2AC-5394-4E99-8938-272D9785E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226605"/>
            <a:ext cx="3989237" cy="532119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34.2 Share Name for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3096344" cy="18722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Pass Component to HOC Pattern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the HoverCounter.js, we change this.props.name and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UpdatedComponent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(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HoverCounter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EA666E-7A6C-41B6-94CB-0AD7946E2E44}"/>
              </a:ext>
            </a:extLst>
          </p:cNvPr>
          <p:cNvSpPr/>
          <p:nvPr/>
        </p:nvSpPr>
        <p:spPr>
          <a:xfrm>
            <a:off x="4427984" y="6395057"/>
            <a:ext cx="2520280" cy="1527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7589C-9387-4A09-BB1D-52149BC805C3}"/>
              </a:ext>
            </a:extLst>
          </p:cNvPr>
          <p:cNvSpPr/>
          <p:nvPr/>
        </p:nvSpPr>
        <p:spPr>
          <a:xfrm>
            <a:off x="5471522" y="5741711"/>
            <a:ext cx="252028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40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34.2 Share Name for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7992888" cy="186424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Pass Component to HOC Pattern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What do we here is instead of exporting the click counter or hover counter component, we export the higher-order component, the HOC.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addition to be the click counter or the hover counter, now, we have a new props called name, in both components, we can actually render this props name = ‘Peter’.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A00F23-7D38-4183-A604-8CF2C464B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340571"/>
            <a:ext cx="4724400" cy="2752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C38A886-C877-4438-99D4-1600DDADE61F}"/>
              </a:ext>
            </a:extLst>
          </p:cNvPr>
          <p:cNvSpPr/>
          <p:nvPr/>
        </p:nvSpPr>
        <p:spPr>
          <a:xfrm>
            <a:off x="4978860" y="4759445"/>
            <a:ext cx="1344996" cy="2584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49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34.2 Share Name for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2952328" cy="186424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Pass Component to HOC Pattern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the JSX, this.props.name in both click counter and hover counter.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327E8E-1626-4B71-AE88-65CE5BBE2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962" y="1340767"/>
            <a:ext cx="5006838" cy="501317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000A63C-FCE7-4CCC-835C-9CC0CE8B76DD}"/>
              </a:ext>
            </a:extLst>
          </p:cNvPr>
          <p:cNvSpPr/>
          <p:nvPr/>
        </p:nvSpPr>
        <p:spPr>
          <a:xfrm>
            <a:off x="4591805" y="5514850"/>
            <a:ext cx="1060315" cy="2184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41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34.3 Verify Share Name for Components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0726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34.3 Verify Share Name for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7992888" cy="13295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Verify Share Name for 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You look at the browser, you should be able to see the prop ‘Peter’ being rendered.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C3F88-4B04-45DE-895A-7F4CCB07A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762" y="3068960"/>
            <a:ext cx="3800475" cy="1962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D9A0D29-B9F6-4268-A579-53BA89B4CB24}"/>
              </a:ext>
            </a:extLst>
          </p:cNvPr>
          <p:cNvSpPr/>
          <p:nvPr/>
        </p:nvSpPr>
        <p:spPr>
          <a:xfrm>
            <a:off x="3275856" y="4554091"/>
            <a:ext cx="79208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EB4852-7A06-4ECC-972D-441375C03A18}"/>
              </a:ext>
            </a:extLst>
          </p:cNvPr>
          <p:cNvSpPr/>
          <p:nvPr/>
        </p:nvSpPr>
        <p:spPr>
          <a:xfrm>
            <a:off x="3779912" y="4050035"/>
            <a:ext cx="57606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89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 Higher Order Components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5841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Why Higher Order Components?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To share the common functionality between 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have a need to share common functionality between the components.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HOC (Higher Oder Components) will help us with that.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What exactly is a Higher Order Components?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971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34.4 Share Counter for Components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7876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34.4 Share Counter for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7992888" cy="38164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Share the Counter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have share the name for both click component and hover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For the counter example, we want to share the counter for click component and hover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want the counter functionality to be shared among the components.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So, let’s modify the HOC pattern.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copy the constructor and increment function from the click Counter into the HOC pattern.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These functions will be shared with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ClickCounter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HoverCounter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 These are the common functionalities we want to share.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will remove constructor and increment code from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clickCounter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HoverCounter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500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346048-15BA-40B2-A65B-6DA1D9169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851" y="1163320"/>
            <a:ext cx="3990600" cy="515719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34.4 Share Counter for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3528392" cy="36004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Share the Counter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Remove the initial implementation for the name shared between the component ClickCounter.js and HoverCounter.js.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withCounter.js, we add shared constructor,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incrementCount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, and render.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the shared render, we add render name, count, and </a:t>
            </a:r>
            <a:r>
              <a:rPr lang="en-US" altLang="zh-TW" sz="1800" dirty="0" err="1">
                <a:solidFill>
                  <a:schemeClr val="tx1"/>
                </a:solidFill>
              </a:rPr>
              <a:t>incrementCount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4F5CF7-31A2-47EC-8A43-DF2EFDC84914}"/>
              </a:ext>
            </a:extLst>
          </p:cNvPr>
          <p:cNvSpPr/>
          <p:nvPr/>
        </p:nvSpPr>
        <p:spPr>
          <a:xfrm>
            <a:off x="4932040" y="2140273"/>
            <a:ext cx="3198512" cy="35185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02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34.4 Share Counter for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3456384" cy="33123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Share the Counter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clickCounter.js, we remove the constructor, render, and call back function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incrementCount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separate the props into name, count,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incrementCnt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from new updated components.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render name, count, and click with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incrementCount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C36C74-39EC-4A7E-AFD3-C437C4F25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430" y="1187011"/>
            <a:ext cx="4613093" cy="538419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1D6968F-B9DC-4935-AEE4-92E68489C1CF}"/>
              </a:ext>
            </a:extLst>
          </p:cNvPr>
          <p:cNvSpPr/>
          <p:nvPr/>
        </p:nvSpPr>
        <p:spPr>
          <a:xfrm>
            <a:off x="4578162" y="3208480"/>
            <a:ext cx="4108637" cy="27492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61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34.4 Share Counter for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340767"/>
            <a:ext cx="3402830" cy="38164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Share the Counter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HoverCounter.js, we remove the constructor, render, and call back function  render function destruct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this.props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and get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incrementCount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, name, and count.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separate the props into name, count, </a:t>
            </a:r>
            <a:r>
              <a:rPr lang="en-US" altLang="zh-TW" sz="1800" dirty="0" err="1">
                <a:solidFill>
                  <a:schemeClr val="tx1"/>
                </a:solidFill>
              </a:rPr>
              <a:t>incrementCnt</a:t>
            </a:r>
            <a:r>
              <a:rPr lang="en-US" altLang="zh-TW" sz="1800" dirty="0">
                <a:solidFill>
                  <a:schemeClr val="tx1"/>
                </a:solidFill>
              </a:rPr>
              <a:t> from new updated components.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render name, count, and click with </a:t>
            </a:r>
            <a:r>
              <a:rPr lang="en-US" altLang="zh-TW" sz="1800" dirty="0" err="1">
                <a:solidFill>
                  <a:schemeClr val="tx1"/>
                </a:solidFill>
              </a:rPr>
              <a:t>incrementCount</a:t>
            </a:r>
            <a:r>
              <a:rPr lang="en-US" altLang="zh-TW" sz="18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69E0BC-CB52-4C5F-B54E-BFA525F21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237282"/>
            <a:ext cx="3989237" cy="532119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CEA756-0048-4257-906A-A7A141882C04}"/>
              </a:ext>
            </a:extLst>
          </p:cNvPr>
          <p:cNvSpPr/>
          <p:nvPr/>
        </p:nvSpPr>
        <p:spPr>
          <a:xfrm>
            <a:off x="4788023" y="3208480"/>
            <a:ext cx="3312369" cy="30739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8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34.5 Verify Share Counter for Components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7269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34.5 Verify Share Counter for Components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2" y="1340767"/>
            <a:ext cx="7992889" cy="20478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Share the Counter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counter is working again.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difference is that we are using the share code instead of duplicating code in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clickCounter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hoverCounter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This is what HOC pattern bring to the table.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6E632E-BF96-4719-8288-9A6B8C8EB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5" y="3566089"/>
            <a:ext cx="4781550" cy="2047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42135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34.5 Summary of HOC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0203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34.5 Summary of HOC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2" y="1340767"/>
            <a:ext cx="7992889" cy="10069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 of HOC: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At top, we have App.js.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include 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ClickCounter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HoverCounter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Components.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5A0BC7-5FD8-46B9-9D5B-C7ABA88D4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666" y="2446554"/>
            <a:ext cx="4350668" cy="412755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98834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34.5 Summary of HOC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2" y="1340768"/>
            <a:ext cx="4392489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 of HOC: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ClickCounter.js, we export the Updated Component HOC.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64D472-8161-462D-8325-C34E96EBC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118461"/>
            <a:ext cx="3888431" cy="561331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1477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 Higher Order Components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6266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HOC (Higher Order Component)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To share the common functionality between 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Higher Order Components which will be referred to as HOC from now 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</a:rPr>
              <a:t>The HOC is a pattern where a function takes a component as an argument and returns a new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185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34.5 Summary of HOC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340768"/>
            <a:ext cx="3960442" cy="33843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 of HOC: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withCounter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US" altLang="zh-TW" sz="1800" b="1" dirty="0">
                <a:solidFill>
                  <a:schemeClr val="tx1"/>
                </a:solidFill>
              </a:rPr>
              <a:t>Pass in the </a:t>
            </a:r>
            <a:r>
              <a:rPr lang="en-US" altLang="zh-TW" sz="1800" b="1" dirty="0" err="1">
                <a:solidFill>
                  <a:schemeClr val="tx1"/>
                </a:solidFill>
              </a:rPr>
              <a:t>OrginalCompoent</a:t>
            </a:r>
            <a:r>
              <a:rPr lang="en-US" altLang="zh-TW" sz="1800" b="1" dirty="0">
                <a:solidFill>
                  <a:schemeClr val="tx1"/>
                </a:solidFill>
              </a:rPr>
              <a:t> and return </a:t>
            </a:r>
            <a:r>
              <a:rPr lang="en-US" altLang="zh-TW" sz="1800" b="1" dirty="0" err="1">
                <a:solidFill>
                  <a:schemeClr val="tx1"/>
                </a:solidFill>
              </a:rPr>
              <a:t>NewComponent</a:t>
            </a:r>
            <a:r>
              <a:rPr lang="en-US" altLang="zh-TW" sz="1800" b="1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withCounter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maintain the state by constructor and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incrementCount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parameters are passed the render function and passed to the props (parameters) of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OriginalComponent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and then return to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NewComponent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0C7F1A-BAE0-48CB-85D9-34750392D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15829"/>
            <a:ext cx="4104457" cy="513259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9984EDF-DAB8-48CA-BE7B-42303C8A03BB}"/>
              </a:ext>
            </a:extLst>
          </p:cNvPr>
          <p:cNvSpPr/>
          <p:nvPr/>
        </p:nvSpPr>
        <p:spPr>
          <a:xfrm>
            <a:off x="5292080" y="5805264"/>
            <a:ext cx="1584176" cy="2389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63903-F33C-461D-9222-1D95906362B9}"/>
              </a:ext>
            </a:extLst>
          </p:cNvPr>
          <p:cNvSpPr/>
          <p:nvPr/>
        </p:nvSpPr>
        <p:spPr>
          <a:xfrm>
            <a:off x="6553200" y="2060848"/>
            <a:ext cx="1547192" cy="2389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454F2B-5600-46F1-8967-DB848B47B62C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flipH="1">
            <a:off x="6084168" y="2299762"/>
            <a:ext cx="1242628" cy="35055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478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34.5 Summary of HOC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340768"/>
            <a:ext cx="3960442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 of HOC: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hoverCounter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The same execution flow also happen for 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hoverCounter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22E05B-9994-40BE-A1E0-038D061DA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312857"/>
            <a:ext cx="3818385" cy="519883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55313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34.5 Summary of HOC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2" y="1340766"/>
            <a:ext cx="8155722" cy="23236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 of HOC: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Now, how can we re-ruse this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can reuse clickCounter.js code immediate thought is to lift this state to the parent component (App.js) and pass down the handler as a props.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Define the counter functionality in App Component and provide the state and the handler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Passed props to click counter and hover counter.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9CFC98-697F-451F-879C-DF17812B785F}"/>
              </a:ext>
            </a:extLst>
          </p:cNvPr>
          <p:cNvSpPr/>
          <p:nvPr/>
        </p:nvSpPr>
        <p:spPr>
          <a:xfrm>
            <a:off x="2905258" y="4208312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888600-E6A3-40D7-ADFB-80CABABB40E5}"/>
              </a:ext>
            </a:extLst>
          </p:cNvPr>
          <p:cNvSpPr/>
          <p:nvPr/>
        </p:nvSpPr>
        <p:spPr>
          <a:xfrm>
            <a:off x="1003085" y="5695411"/>
            <a:ext cx="1638969" cy="288032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ClickCounter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9D6E83-E981-4099-924D-F18444121110}"/>
              </a:ext>
            </a:extLst>
          </p:cNvPr>
          <p:cNvSpPr/>
          <p:nvPr/>
        </p:nvSpPr>
        <p:spPr>
          <a:xfrm>
            <a:off x="4372816" y="5695411"/>
            <a:ext cx="1638969" cy="288032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HoverCounter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4F6FFB6-FAA1-462A-9BE7-170B16F8D19D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2088417" y="4230497"/>
            <a:ext cx="1199067" cy="1730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6820EA2-D059-4F35-9D96-7E9F2F6865D7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16200000" flipH="1">
            <a:off x="3773282" y="4276391"/>
            <a:ext cx="1199067" cy="16389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534A6BE-B0D8-4E15-A765-9D060C6EBAE1}"/>
              </a:ext>
            </a:extLst>
          </p:cNvPr>
          <p:cNvSpPr/>
          <p:nvPr/>
        </p:nvSpPr>
        <p:spPr>
          <a:xfrm>
            <a:off x="875346" y="5236349"/>
            <a:ext cx="874047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E2FDD3-472F-461A-B6F8-43DD093D2D09}"/>
              </a:ext>
            </a:extLst>
          </p:cNvPr>
          <p:cNvSpPr/>
          <p:nvPr/>
        </p:nvSpPr>
        <p:spPr>
          <a:xfrm>
            <a:off x="5591575" y="5275253"/>
            <a:ext cx="840419" cy="183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F671628-E90A-4B56-82B7-D263E087C57D}"/>
              </a:ext>
            </a:extLst>
          </p:cNvPr>
          <p:cNvCxnSpPr>
            <a:stCxn id="10" idx="1"/>
            <a:endCxn id="8" idx="2"/>
          </p:cNvCxnSpPr>
          <p:nvPr/>
        </p:nvCxnSpPr>
        <p:spPr>
          <a:xfrm rot="10800000">
            <a:off x="3553330" y="4496345"/>
            <a:ext cx="819486" cy="134308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D21E794-D7BE-4BC4-9039-57E44DCA59D6}"/>
              </a:ext>
            </a:extLst>
          </p:cNvPr>
          <p:cNvCxnSpPr>
            <a:stCxn id="9" idx="3"/>
            <a:endCxn id="8" idx="2"/>
          </p:cNvCxnSpPr>
          <p:nvPr/>
        </p:nvCxnSpPr>
        <p:spPr>
          <a:xfrm flipV="1">
            <a:off x="2642054" y="4496344"/>
            <a:ext cx="911276" cy="134308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2D281B3-6087-474D-8BE0-7540858A0782}"/>
              </a:ext>
            </a:extLst>
          </p:cNvPr>
          <p:cNvSpPr/>
          <p:nvPr/>
        </p:nvSpPr>
        <p:spPr>
          <a:xfrm>
            <a:off x="3089242" y="5839427"/>
            <a:ext cx="874047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43AD6A-37B6-46C2-AE11-D98093B8DC85}"/>
              </a:ext>
            </a:extLst>
          </p:cNvPr>
          <p:cNvSpPr/>
          <p:nvPr/>
        </p:nvSpPr>
        <p:spPr>
          <a:xfrm>
            <a:off x="4470448" y="4166605"/>
            <a:ext cx="4200578" cy="6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Lift counter logic (state) to Parent and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pass down the handler as props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C62A9F-1B0B-48E2-80DF-8B5FC3A5CE12}"/>
              </a:ext>
            </a:extLst>
          </p:cNvPr>
          <p:cNvSpPr/>
          <p:nvPr/>
        </p:nvSpPr>
        <p:spPr>
          <a:xfrm>
            <a:off x="637933" y="4106420"/>
            <a:ext cx="2016224" cy="254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 Tree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CC02853-50AB-41C0-BC2C-A03ED5B7D950}"/>
              </a:ext>
            </a:extLst>
          </p:cNvPr>
          <p:cNvSpPr/>
          <p:nvPr/>
        </p:nvSpPr>
        <p:spPr>
          <a:xfrm>
            <a:off x="2917361" y="5839427"/>
            <a:ext cx="334249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5D37985-F791-4C76-908A-B5E53F4272A7}"/>
              </a:ext>
            </a:extLst>
          </p:cNvPr>
          <p:cNvSpPr/>
          <p:nvPr/>
        </p:nvSpPr>
        <p:spPr>
          <a:xfrm>
            <a:off x="635044" y="5276129"/>
            <a:ext cx="334249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E99D2D-E0D5-4C6E-9E31-59C6CE18E2AB}"/>
              </a:ext>
            </a:extLst>
          </p:cNvPr>
          <p:cNvSpPr/>
          <p:nvPr/>
        </p:nvSpPr>
        <p:spPr>
          <a:xfrm>
            <a:off x="5328442" y="5229808"/>
            <a:ext cx="334249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41758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34.5 Summary of HOC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2" y="1340765"/>
            <a:ext cx="8155722" cy="24867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 of HOC: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Image a scenario where the counter components are scattered in the React Component Tree.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Lifting the state would definitely not be the correct solution.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There is a need to share common functionality between components without repeating code and that is where the concept of higher-order components comes into the picture.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will discuss more in the next.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AAAD81-D49B-4CB4-AC1F-5531ABCE642F}"/>
              </a:ext>
            </a:extLst>
          </p:cNvPr>
          <p:cNvSpPr/>
          <p:nvPr/>
        </p:nvSpPr>
        <p:spPr>
          <a:xfrm>
            <a:off x="3563888" y="3841819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54D437-3227-4EE0-87A2-0B30B43163CE}"/>
              </a:ext>
            </a:extLst>
          </p:cNvPr>
          <p:cNvSpPr/>
          <p:nvPr/>
        </p:nvSpPr>
        <p:spPr>
          <a:xfrm>
            <a:off x="1661715" y="4772624"/>
            <a:ext cx="1638969" cy="288032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ClickCounter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17EFD7-DABC-410C-A5FB-216577CA6C55}"/>
              </a:ext>
            </a:extLst>
          </p:cNvPr>
          <p:cNvSpPr/>
          <p:nvPr/>
        </p:nvSpPr>
        <p:spPr>
          <a:xfrm>
            <a:off x="5776104" y="5949280"/>
            <a:ext cx="1638969" cy="288032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HoverCounter</a:t>
            </a:r>
            <a:endParaRPr lang="en-US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C5A9131-B42D-4AA2-9998-7324CE616999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rot="5400000">
            <a:off x="3025194" y="3585857"/>
            <a:ext cx="642773" cy="1730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851128F-9C35-40FB-9708-C4B07E2B3FF9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 rot="16200000" flipH="1">
            <a:off x="5080739" y="3261071"/>
            <a:ext cx="646073" cy="23836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423508B-774B-4225-B195-5B20D183EEA7}"/>
              </a:ext>
            </a:extLst>
          </p:cNvPr>
          <p:cNvSpPr/>
          <p:nvPr/>
        </p:nvSpPr>
        <p:spPr>
          <a:xfrm>
            <a:off x="980790" y="5560207"/>
            <a:ext cx="4200578" cy="6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Lifting the state is not a great solution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96306F2-DE8C-44D4-996C-9087EE726BEC}"/>
              </a:ext>
            </a:extLst>
          </p:cNvPr>
          <p:cNvSpPr/>
          <p:nvPr/>
        </p:nvSpPr>
        <p:spPr>
          <a:xfrm>
            <a:off x="1137922" y="3924937"/>
            <a:ext cx="2016224" cy="254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 Tree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F0100E-1786-4F02-BE93-BD47A1BE7536}"/>
              </a:ext>
            </a:extLst>
          </p:cNvPr>
          <p:cNvSpPr/>
          <p:nvPr/>
        </p:nvSpPr>
        <p:spPr>
          <a:xfrm>
            <a:off x="5320501" y="4775924"/>
            <a:ext cx="2550179" cy="273744"/>
          </a:xfrm>
          <a:prstGeom prst="rect">
            <a:avLst/>
          </a:prstGeom>
          <a:solidFill>
            <a:srgbClr val="C000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RandomComponentA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B3C185-1168-49CE-838C-855436FF2888}"/>
              </a:ext>
            </a:extLst>
          </p:cNvPr>
          <p:cNvSpPr/>
          <p:nvPr/>
        </p:nvSpPr>
        <p:spPr>
          <a:xfrm>
            <a:off x="5320500" y="5373216"/>
            <a:ext cx="2550179" cy="273744"/>
          </a:xfrm>
          <a:prstGeom prst="rect">
            <a:avLst/>
          </a:prstGeom>
          <a:solidFill>
            <a:srgbClr val="C000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RandomComponentB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774A6C-CBCF-4995-8038-6F0CB560477E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 flipH="1">
            <a:off x="6595590" y="5049668"/>
            <a:ext cx="1" cy="32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500CFF-82DE-4F30-B92D-85DC2BEBB216}"/>
              </a:ext>
            </a:extLst>
          </p:cNvPr>
          <p:cNvCxnSpPr>
            <a:stCxn id="31" idx="2"/>
            <a:endCxn id="25" idx="0"/>
          </p:cNvCxnSpPr>
          <p:nvPr/>
        </p:nvCxnSpPr>
        <p:spPr>
          <a:xfrm flipH="1">
            <a:off x="6595589" y="5646960"/>
            <a:ext cx="1" cy="30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24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34.6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6122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2" y="1340766"/>
            <a:ext cx="8155722" cy="23236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1. What are two steps of HOC?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Ans: We can reuse clickCounter.js code immediate thought is to lift this state to the parent component (App.js) and pass down the handler as a props.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Define the counter functionality in App Component and provide the state and the handler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Passed props to click counter and hover counter.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9CFC98-697F-451F-879C-DF17812B785F}"/>
              </a:ext>
            </a:extLst>
          </p:cNvPr>
          <p:cNvSpPr/>
          <p:nvPr/>
        </p:nvSpPr>
        <p:spPr>
          <a:xfrm>
            <a:off x="2905258" y="4208312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888600-E6A3-40D7-ADFB-80CABABB40E5}"/>
              </a:ext>
            </a:extLst>
          </p:cNvPr>
          <p:cNvSpPr/>
          <p:nvPr/>
        </p:nvSpPr>
        <p:spPr>
          <a:xfrm>
            <a:off x="1003085" y="5695411"/>
            <a:ext cx="1638969" cy="288032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ClickCounter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9D6E83-E981-4099-924D-F18444121110}"/>
              </a:ext>
            </a:extLst>
          </p:cNvPr>
          <p:cNvSpPr/>
          <p:nvPr/>
        </p:nvSpPr>
        <p:spPr>
          <a:xfrm>
            <a:off x="4372816" y="5695411"/>
            <a:ext cx="1638969" cy="288032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HoverCounter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4F6FFB6-FAA1-462A-9BE7-170B16F8D19D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2088417" y="4230497"/>
            <a:ext cx="1199067" cy="1730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6820EA2-D059-4F35-9D96-7E9F2F6865D7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16200000" flipH="1">
            <a:off x="3773282" y="4276391"/>
            <a:ext cx="1199067" cy="16389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534A6BE-B0D8-4E15-A765-9D060C6EBAE1}"/>
              </a:ext>
            </a:extLst>
          </p:cNvPr>
          <p:cNvSpPr/>
          <p:nvPr/>
        </p:nvSpPr>
        <p:spPr>
          <a:xfrm>
            <a:off x="875346" y="5236349"/>
            <a:ext cx="874047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E2FDD3-472F-461A-B6F8-43DD093D2D09}"/>
              </a:ext>
            </a:extLst>
          </p:cNvPr>
          <p:cNvSpPr/>
          <p:nvPr/>
        </p:nvSpPr>
        <p:spPr>
          <a:xfrm>
            <a:off x="5591575" y="5275253"/>
            <a:ext cx="840419" cy="183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F671628-E90A-4B56-82B7-D263E087C57D}"/>
              </a:ext>
            </a:extLst>
          </p:cNvPr>
          <p:cNvCxnSpPr>
            <a:stCxn id="10" idx="1"/>
            <a:endCxn id="8" idx="2"/>
          </p:cNvCxnSpPr>
          <p:nvPr/>
        </p:nvCxnSpPr>
        <p:spPr>
          <a:xfrm rot="10800000">
            <a:off x="3553330" y="4496345"/>
            <a:ext cx="819486" cy="134308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D21E794-D7BE-4BC4-9039-57E44DCA59D6}"/>
              </a:ext>
            </a:extLst>
          </p:cNvPr>
          <p:cNvCxnSpPr>
            <a:stCxn id="9" idx="3"/>
            <a:endCxn id="8" idx="2"/>
          </p:cNvCxnSpPr>
          <p:nvPr/>
        </p:nvCxnSpPr>
        <p:spPr>
          <a:xfrm flipV="1">
            <a:off x="2642054" y="4496344"/>
            <a:ext cx="911276" cy="134308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2D281B3-6087-474D-8BE0-7540858A0782}"/>
              </a:ext>
            </a:extLst>
          </p:cNvPr>
          <p:cNvSpPr/>
          <p:nvPr/>
        </p:nvSpPr>
        <p:spPr>
          <a:xfrm>
            <a:off x="3089242" y="5839427"/>
            <a:ext cx="874047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43AD6A-37B6-46C2-AE11-D98093B8DC85}"/>
              </a:ext>
            </a:extLst>
          </p:cNvPr>
          <p:cNvSpPr/>
          <p:nvPr/>
        </p:nvSpPr>
        <p:spPr>
          <a:xfrm>
            <a:off x="4470448" y="4166605"/>
            <a:ext cx="4200578" cy="6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Lift counter logic (state) to Parent and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pass down the handler as props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C62A9F-1B0B-48E2-80DF-8B5FC3A5CE12}"/>
              </a:ext>
            </a:extLst>
          </p:cNvPr>
          <p:cNvSpPr/>
          <p:nvPr/>
        </p:nvSpPr>
        <p:spPr>
          <a:xfrm>
            <a:off x="637933" y="4106420"/>
            <a:ext cx="2016224" cy="254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 Tree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CC02853-50AB-41C0-BC2C-A03ED5B7D950}"/>
              </a:ext>
            </a:extLst>
          </p:cNvPr>
          <p:cNvSpPr/>
          <p:nvPr/>
        </p:nvSpPr>
        <p:spPr>
          <a:xfrm>
            <a:off x="2917361" y="5839427"/>
            <a:ext cx="334249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5D37985-F791-4C76-908A-B5E53F4272A7}"/>
              </a:ext>
            </a:extLst>
          </p:cNvPr>
          <p:cNvSpPr/>
          <p:nvPr/>
        </p:nvSpPr>
        <p:spPr>
          <a:xfrm>
            <a:off x="635044" y="5276129"/>
            <a:ext cx="334249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E99D2D-E0D5-4C6E-9E31-59C6CE18E2AB}"/>
              </a:ext>
            </a:extLst>
          </p:cNvPr>
          <p:cNvSpPr/>
          <p:nvPr/>
        </p:nvSpPr>
        <p:spPr>
          <a:xfrm>
            <a:off x="5328442" y="5229808"/>
            <a:ext cx="334249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85151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 Higher Order Components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8260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HOC (Higher Order Component)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 simple code, it will look something like this: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2" name="副標題 2">
            <a:extLst>
              <a:ext uri="{FF2B5EF4-FFF2-40B4-BE49-F238E27FC236}">
                <a16:creationId xmlns:a16="http://schemas.microsoft.com/office/drawing/2014/main" id="{49260E9D-CAC6-40EE-A076-B2CE11969DD2}"/>
              </a:ext>
            </a:extLst>
          </p:cNvPr>
          <p:cNvSpPr txBox="1">
            <a:spLocks/>
          </p:cNvSpPr>
          <p:nvPr/>
        </p:nvSpPr>
        <p:spPr>
          <a:xfrm>
            <a:off x="683568" y="2216784"/>
            <a:ext cx="7560840" cy="3986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70C0"/>
              </a:buClr>
              <a:buSzPct val="80000"/>
            </a:pPr>
            <a:r>
              <a:rPr lang="en-US" altLang="zh-TW" sz="1800" b="1" i="1" dirty="0">
                <a:solidFill>
                  <a:srgbClr val="C00000"/>
                </a:solidFill>
                <a:latin typeface="+mj-lt"/>
              </a:rPr>
              <a:t>const </a:t>
            </a:r>
            <a:r>
              <a:rPr lang="en-US" altLang="zh-TW" sz="1800" b="1" i="1" dirty="0" err="1">
                <a:solidFill>
                  <a:srgbClr val="C00000"/>
                </a:solidFill>
                <a:latin typeface="+mj-lt"/>
              </a:rPr>
              <a:t>NewCompoent</a:t>
            </a:r>
            <a:r>
              <a:rPr lang="en-US" altLang="zh-TW" sz="1800" b="1" i="1" dirty="0">
                <a:solidFill>
                  <a:srgbClr val="C00000"/>
                </a:solidFill>
                <a:latin typeface="+mj-lt"/>
              </a:rPr>
              <a:t> = </a:t>
            </a:r>
            <a:r>
              <a:rPr lang="en-US" altLang="zh-TW" sz="1800" b="1" i="1" dirty="0" err="1">
                <a:solidFill>
                  <a:srgbClr val="C00000"/>
                </a:solidFill>
                <a:latin typeface="+mj-lt"/>
              </a:rPr>
              <a:t>highOrderComponent</a:t>
            </a:r>
            <a:r>
              <a:rPr lang="en-US" altLang="zh-TW" sz="1800" b="1" i="1" dirty="0">
                <a:solidFill>
                  <a:srgbClr val="C00000"/>
                </a:solidFill>
                <a:latin typeface="+mj-lt"/>
              </a:rPr>
              <a:t> (</a:t>
            </a:r>
            <a:r>
              <a:rPr lang="en-US" altLang="zh-TW" sz="1800" b="1" i="1" dirty="0" err="1">
                <a:solidFill>
                  <a:srgbClr val="C00000"/>
                </a:solidFill>
                <a:latin typeface="+mj-lt"/>
              </a:rPr>
              <a:t>originalComponent</a:t>
            </a:r>
            <a:r>
              <a:rPr lang="en-US" altLang="zh-TW" sz="1800" b="1" i="1" dirty="0">
                <a:solidFill>
                  <a:srgbClr val="C00000"/>
                </a:solidFill>
                <a:latin typeface="+mj-lt"/>
              </a:rPr>
              <a:t>)</a:t>
            </a:r>
            <a:endParaRPr lang="en-US" altLang="zh-TW" sz="1800" b="1" i="1" dirty="0">
              <a:solidFill>
                <a:srgbClr val="C00000"/>
              </a:solidFill>
            </a:endParaRPr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11120036-DC97-40A7-B551-F8F45F5830C2}"/>
              </a:ext>
            </a:extLst>
          </p:cNvPr>
          <p:cNvSpPr txBox="1">
            <a:spLocks/>
          </p:cNvSpPr>
          <p:nvPr/>
        </p:nvSpPr>
        <p:spPr>
          <a:xfrm>
            <a:off x="971600" y="4166015"/>
            <a:ext cx="7560840" cy="3986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70C0"/>
              </a:buClr>
              <a:buSzPct val="80000"/>
            </a:pPr>
            <a:r>
              <a:rPr lang="en-US" altLang="zh-TW" sz="1800" b="1" i="1" dirty="0">
                <a:solidFill>
                  <a:srgbClr val="C00000"/>
                </a:solidFill>
                <a:latin typeface="+mj-lt"/>
              </a:rPr>
              <a:t>const </a:t>
            </a:r>
            <a:r>
              <a:rPr lang="en-US" altLang="zh-TW" sz="1800" b="1" i="1" dirty="0" err="1">
                <a:solidFill>
                  <a:srgbClr val="C00000"/>
                </a:solidFill>
                <a:latin typeface="+mj-lt"/>
              </a:rPr>
              <a:t>EnhanceCompoent</a:t>
            </a:r>
            <a:r>
              <a:rPr lang="en-US" altLang="zh-TW" sz="1800" b="1" i="1" dirty="0">
                <a:solidFill>
                  <a:srgbClr val="C00000"/>
                </a:solidFill>
                <a:latin typeface="+mj-lt"/>
              </a:rPr>
              <a:t> = </a:t>
            </a:r>
            <a:r>
              <a:rPr lang="en-US" altLang="zh-TW" sz="1800" b="1" i="1" dirty="0" err="1">
                <a:solidFill>
                  <a:srgbClr val="C00000"/>
                </a:solidFill>
                <a:latin typeface="+mj-lt"/>
              </a:rPr>
              <a:t>highOrderComponent</a:t>
            </a:r>
            <a:r>
              <a:rPr lang="en-US" altLang="zh-TW" sz="1800" b="1" i="1" dirty="0">
                <a:solidFill>
                  <a:srgbClr val="C00000"/>
                </a:solidFill>
                <a:latin typeface="+mj-lt"/>
              </a:rPr>
              <a:t> (</a:t>
            </a:r>
            <a:r>
              <a:rPr lang="en-US" altLang="zh-TW" sz="1800" b="1" i="1" dirty="0" err="1">
                <a:solidFill>
                  <a:srgbClr val="C00000"/>
                </a:solidFill>
                <a:latin typeface="+mj-lt"/>
              </a:rPr>
              <a:t>originalComponent</a:t>
            </a:r>
            <a:r>
              <a:rPr lang="en-US" altLang="zh-TW" sz="1800" b="1" i="1" dirty="0">
                <a:solidFill>
                  <a:srgbClr val="C00000"/>
                </a:solidFill>
                <a:latin typeface="+mj-lt"/>
              </a:rPr>
              <a:t>)</a:t>
            </a:r>
            <a:endParaRPr lang="en-US" altLang="zh-TW" sz="1800" b="1" i="1" dirty="0">
              <a:solidFill>
                <a:srgbClr val="C00000"/>
              </a:solidFill>
            </a:endParaRPr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36DD0220-4C41-428A-8E2D-AB0C9A0B12C6}"/>
              </a:ext>
            </a:extLst>
          </p:cNvPr>
          <p:cNvSpPr txBox="1">
            <a:spLocks/>
          </p:cNvSpPr>
          <p:nvPr/>
        </p:nvSpPr>
        <p:spPr>
          <a:xfrm>
            <a:off x="453519" y="2665350"/>
            <a:ext cx="8352928" cy="133752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const new component is equal to a function called higher order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passed in the original component as an argument.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Typically, an HOC adds additional data or functionality to the original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So, the new component can also be referred to as enhanced component. </a:t>
            </a:r>
          </a:p>
        </p:txBody>
      </p:sp>
    </p:spTree>
    <p:extLst>
      <p:ext uri="{BB962C8B-B14F-4D97-AF65-F5344CB8AC3E}">
        <p14:creationId xmlns:p14="http://schemas.microsoft.com/office/powerpoint/2010/main" val="394728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 Higher Order Components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9751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From a non-technical point of view, we have Iron Main is equal to With Suit (Passing Tony Stark as the passing parameter).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have Iron Man as an enhanced component of Tony Stark.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693EFABB-DF94-4DA6-BAF0-0AA4AA9CEC69}"/>
              </a:ext>
            </a:extLst>
          </p:cNvPr>
          <p:cNvSpPr txBox="1">
            <a:spLocks/>
          </p:cNvSpPr>
          <p:nvPr/>
        </p:nvSpPr>
        <p:spPr>
          <a:xfrm>
            <a:off x="1619672" y="2493386"/>
            <a:ext cx="5220580" cy="3986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70C0"/>
              </a:buClr>
              <a:buSzPct val="80000"/>
            </a:pPr>
            <a:r>
              <a:rPr lang="en-US" altLang="zh-TW" sz="1800" b="1" i="1" dirty="0">
                <a:solidFill>
                  <a:srgbClr val="C00000"/>
                </a:solidFill>
                <a:latin typeface="+mj-lt"/>
              </a:rPr>
              <a:t>const </a:t>
            </a:r>
            <a:r>
              <a:rPr lang="en-US" altLang="zh-TW" sz="1800" b="1" i="1" dirty="0" err="1">
                <a:solidFill>
                  <a:srgbClr val="C00000"/>
                </a:solidFill>
                <a:latin typeface="+mj-lt"/>
              </a:rPr>
              <a:t>IronMan</a:t>
            </a:r>
            <a:r>
              <a:rPr lang="en-US" altLang="zh-TW" sz="1800" b="1" i="1" dirty="0">
                <a:solidFill>
                  <a:srgbClr val="C00000"/>
                </a:solidFill>
                <a:latin typeface="+mj-lt"/>
              </a:rPr>
              <a:t> = </a:t>
            </a:r>
            <a:r>
              <a:rPr lang="en-US" altLang="zh-TW" sz="1800" b="1" i="1" dirty="0" err="1">
                <a:solidFill>
                  <a:srgbClr val="C00000"/>
                </a:solidFill>
                <a:latin typeface="+mj-lt"/>
              </a:rPr>
              <a:t>withSuit</a:t>
            </a:r>
            <a:r>
              <a:rPr lang="en-US" altLang="zh-TW" sz="1800" b="1" i="1" dirty="0">
                <a:solidFill>
                  <a:srgbClr val="C00000"/>
                </a:solidFill>
                <a:latin typeface="+mj-lt"/>
              </a:rPr>
              <a:t> (</a:t>
            </a:r>
            <a:r>
              <a:rPr lang="en-US" altLang="zh-TW" sz="1800" b="1" i="1" dirty="0" err="1">
                <a:solidFill>
                  <a:srgbClr val="C00000"/>
                </a:solidFill>
                <a:latin typeface="+mj-lt"/>
              </a:rPr>
              <a:t>TonyStark</a:t>
            </a:r>
            <a:r>
              <a:rPr lang="en-US" altLang="zh-TW" sz="1800" b="1" i="1" dirty="0">
                <a:solidFill>
                  <a:srgbClr val="C00000"/>
                </a:solidFill>
                <a:latin typeface="+mj-lt"/>
              </a:rPr>
              <a:t>)</a:t>
            </a:r>
            <a:endParaRPr lang="en-US" altLang="zh-TW" sz="1800" b="1" i="1" dirty="0">
              <a:solidFill>
                <a:srgbClr val="C00000"/>
              </a:solidFill>
            </a:endParaRPr>
          </a:p>
        </p:txBody>
      </p:sp>
      <p:sp>
        <p:nvSpPr>
          <p:cNvPr id="12" name="副標題 2">
            <a:extLst>
              <a:ext uri="{FF2B5EF4-FFF2-40B4-BE49-F238E27FC236}">
                <a16:creationId xmlns:a16="http://schemas.microsoft.com/office/drawing/2014/main" id="{FCEFC689-D467-462E-86BB-7908F86937C5}"/>
              </a:ext>
            </a:extLst>
          </p:cNvPr>
          <p:cNvSpPr txBox="1">
            <a:spLocks/>
          </p:cNvSpPr>
          <p:nvPr/>
        </p:nvSpPr>
        <p:spPr>
          <a:xfrm>
            <a:off x="467544" y="2896194"/>
            <a:ext cx="8352928" cy="230753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Here, Tony Stark is the original component, with suit is the function that will enhance Tony Stark and return the iron man as a enhanced component.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From React point view, we have a function which accepts the original component, add functionality, and returns an enhanced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Or in other words, we have the </a:t>
            </a:r>
            <a:r>
              <a:rPr lang="en-US" altLang="zh-TW" sz="1800" b="1" dirty="0">
                <a:solidFill>
                  <a:schemeClr val="tx1"/>
                </a:solidFill>
              </a:rPr>
              <a:t>HOC pattern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Now, we know what is the HOC pattern.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will implement a basic HOC pattern </a:t>
            </a:r>
            <a:r>
              <a:rPr lang="en-US" altLang="zh-TW" sz="1800">
                <a:solidFill>
                  <a:schemeClr val="tx1"/>
                </a:solidFill>
              </a:rPr>
              <a:t>for counter.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34.1 Create HOC Pattern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8808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34.1 Create HOC Pattern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19184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Create HOC Pattern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Now, we create HOC. Create ./component/WithCounter.js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create an arrow function. The arrow function is a HOC pattern accept the  Original Component as it parameter.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 HOC pattern also return a new component. So, within the function body,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le’st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create a new component, class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NewComponent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extends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React.Component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DC7629-076F-4B8E-9E04-70B8A21A1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317" y="3598761"/>
            <a:ext cx="4724400" cy="2752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0D59622-8B54-470E-895E-22BA7A9A114A}"/>
              </a:ext>
            </a:extLst>
          </p:cNvPr>
          <p:cNvSpPr/>
          <p:nvPr/>
        </p:nvSpPr>
        <p:spPr>
          <a:xfrm>
            <a:off x="3549469" y="4943804"/>
            <a:ext cx="3356248" cy="319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42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34.1 Create HOC Pattern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16561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Create HOC Pattern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 render method is required by the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NewComponent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But what do we render?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simply return the original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Now, the new component is defined.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DC7629-076F-4B8E-9E04-70B8A21A1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317" y="3598761"/>
            <a:ext cx="4724400" cy="2752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0D59622-8B54-470E-895E-22BA7A9A114A}"/>
              </a:ext>
            </a:extLst>
          </p:cNvPr>
          <p:cNvSpPr/>
          <p:nvPr/>
        </p:nvSpPr>
        <p:spPr>
          <a:xfrm>
            <a:off x="3549469" y="4943804"/>
            <a:ext cx="2030643" cy="319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1EC588-BFA4-4BD8-9073-87BC2E60981A}"/>
              </a:ext>
            </a:extLst>
          </p:cNvPr>
          <p:cNvSpPr/>
          <p:nvPr/>
        </p:nvSpPr>
        <p:spPr>
          <a:xfrm>
            <a:off x="840668" y="2060849"/>
            <a:ext cx="4019364" cy="6225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4B3D5E-749D-459B-9D99-87B027CA2449}"/>
              </a:ext>
            </a:extLst>
          </p:cNvPr>
          <p:cNvCxnSpPr>
            <a:stCxn id="13" idx="2"/>
          </p:cNvCxnSpPr>
          <p:nvPr/>
        </p:nvCxnSpPr>
        <p:spPr>
          <a:xfrm>
            <a:off x="2850350" y="2683445"/>
            <a:ext cx="1721650" cy="22603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74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34.1 Create HOC Pattern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352928" cy="23017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Create HOC Pattern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return the new component in the error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have the very first of Higher-Order Component.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 HOC is a function that accepts the original component and return a new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This HOC, though, does not really add anything to the original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Let’s change that.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https://www.youtube.com/watch?v=rsBQj6X7UK8&amp;list=PLC3y8-rFHvwgg3vaYJgHGnModB54rxOk3&amp;index=34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DC7629-076F-4B8E-9E04-70B8A21A1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825211"/>
            <a:ext cx="4724400" cy="2752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D99ABB-E76D-4164-9F96-0C93A6EE2977}"/>
              </a:ext>
            </a:extLst>
          </p:cNvPr>
          <p:cNvSpPr/>
          <p:nvPr/>
        </p:nvSpPr>
        <p:spPr>
          <a:xfrm>
            <a:off x="2836287" y="5752323"/>
            <a:ext cx="1750132" cy="319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C70D3-370F-4F61-BCC4-A5EFBA12D4C6}"/>
              </a:ext>
            </a:extLst>
          </p:cNvPr>
          <p:cNvSpPr/>
          <p:nvPr/>
        </p:nvSpPr>
        <p:spPr>
          <a:xfrm>
            <a:off x="827584" y="1656426"/>
            <a:ext cx="5040560" cy="319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323DD2-BC66-40AC-B8DD-8F2FA2E4E973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3347864" y="1975533"/>
            <a:ext cx="363489" cy="37767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924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3544</TotalTime>
  <Words>2173</Words>
  <Application>Microsoft Office PowerPoint</Application>
  <PresentationFormat>On-screen Show (4:3)</PresentationFormat>
  <Paragraphs>278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Wingdings</vt:lpstr>
      <vt:lpstr>Office 佈景主題</vt:lpstr>
      <vt:lpstr>34 Higher Order Components 2</vt:lpstr>
      <vt:lpstr>34 Higher Order Components 2</vt:lpstr>
      <vt:lpstr>34 Higher Order Components 2</vt:lpstr>
      <vt:lpstr>34 Higher Order Components 2</vt:lpstr>
      <vt:lpstr>34 Higher Order Components 2</vt:lpstr>
      <vt:lpstr>34.1 Create HOC Pattern</vt:lpstr>
      <vt:lpstr>34.1 Create HOC Pattern</vt:lpstr>
      <vt:lpstr>34.1 Create HOC Pattern</vt:lpstr>
      <vt:lpstr>34.1 Create HOC Pattern</vt:lpstr>
      <vt:lpstr>34.1 Create HOC Pattern</vt:lpstr>
      <vt:lpstr>34.2 Share Name for Components</vt:lpstr>
      <vt:lpstr>34.2 Share Name for Components</vt:lpstr>
      <vt:lpstr>34.2 Share Name for Components</vt:lpstr>
      <vt:lpstr>34.2 Share Name for Components</vt:lpstr>
      <vt:lpstr>34.2 Share Name for Components</vt:lpstr>
      <vt:lpstr>34.2 Share Name for Components</vt:lpstr>
      <vt:lpstr>34.2 Share Name for Components</vt:lpstr>
      <vt:lpstr>34.3 Verify Share Name for Components</vt:lpstr>
      <vt:lpstr>34.3 Verify Share Name for Components</vt:lpstr>
      <vt:lpstr>34.4 Share Counter for Components</vt:lpstr>
      <vt:lpstr>34.4 Share Counter for Components</vt:lpstr>
      <vt:lpstr>34.4 Share Counter for Components</vt:lpstr>
      <vt:lpstr>34.4 Share Counter for Components</vt:lpstr>
      <vt:lpstr>34.4 Share Counter for Components</vt:lpstr>
      <vt:lpstr>34.5 Verify Share Counter for Components</vt:lpstr>
      <vt:lpstr>34.5 Verify Share Counter for Components</vt:lpstr>
      <vt:lpstr>34.5 Summary of HOC</vt:lpstr>
      <vt:lpstr>34.5 Summary of HOC</vt:lpstr>
      <vt:lpstr>34.5 Summary of HOC</vt:lpstr>
      <vt:lpstr>34.5 Summary of HOC</vt:lpstr>
      <vt:lpstr>34.5 Summary of HOC</vt:lpstr>
      <vt:lpstr>34.5 Summary of HOC</vt:lpstr>
      <vt:lpstr>34.5 Summary of HOC</vt:lpstr>
      <vt:lpstr>34.6 Quiz</vt:lpstr>
      <vt:lpstr>34.6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1187</cp:revision>
  <dcterms:created xsi:type="dcterms:W3CDTF">2018-09-28T16:40:41Z</dcterms:created>
  <dcterms:modified xsi:type="dcterms:W3CDTF">2020-06-29T04:16:50Z</dcterms:modified>
</cp:coreProperties>
</file>