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4" r:id="rId10"/>
    <p:sldId id="270" r:id="rId11"/>
    <p:sldId id="280" r:id="rId12"/>
    <p:sldId id="271" r:id="rId13"/>
    <p:sldId id="272" r:id="rId14"/>
    <p:sldId id="275" r:id="rId15"/>
    <p:sldId id="277" r:id="rId16"/>
    <p:sldId id="279" r:id="rId17"/>
    <p:sldId id="278" r:id="rId18"/>
    <p:sldId id="276" r:id="rId19"/>
    <p:sldId id="273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59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95" d="100"/>
          <a:sy n="95" d="100"/>
        </p:scale>
        <p:origin x="438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irRaVjRsf4&amp;list=PLC3y8-rFHvwgg3vaYJgHGnModB54rxOk3&amp;index=1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irRaVjRsf4&amp;list=PLC3y8-rFHvwgg3vaYJgHGnModB54rxOk3&amp;index=11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uirRaVjRsf4&amp;list=PLC3y8-rFHvwgg3vaYJgHGnModB54rxOk3&amp;index=11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uirRaVjRsf4&amp;list=PLC3y8-rFHvwgg3vaYJgHGnModB54rxOk3&amp;index=11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irRaVjRsf4&amp;list=PLC3y8-rFHvwgg3vaYJgHGnModB54rxOk3&amp;index=11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irRaVjRsf4&amp;list=PLC3y8-rFHvwgg3vaYJgHGnModB54rxOk3&amp;index=1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uirRaVjRsf4&amp;list=PLC3y8-rFHvwgg3vaYJgHGnModB54rxOk3&amp;index=11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uirRaVjRsf4&amp;list=PLC3y8-rFHvwgg3vaYJgHGnModB54rxOk3&amp;index=11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irRaVjRsf4&amp;list=PLC3y8-rFHvwgg3vaYJgHGnModB54rxOk3&amp;index=11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irRaVjRsf4&amp;list=PLC3y8-rFHvwgg3vaYJgHGnModB54rxOk3&amp;index=11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irRaVjRsf4&amp;list=PLC3y8-rFHvwgg3vaYJgHGnModB54rxOk3&amp;index=11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irRaVjRsf4&amp;list=PLC3y8-rFHvwgg3vaYJgHGnModB54rxOk3&amp;index=11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irRaVjRsf4&amp;list=PLC3y8-rFHvwgg3vaYJgHGnModB54rxOk3&amp;index=11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irRaVjRsf4&amp;list=PLC3y8-rFHvwgg3vaYJgHGnModB54rxOk3&amp;index=11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irRaVjRsf4&amp;list=PLC3y8-rFHvwgg3vaYJgHGnModB54rxOk3&amp;index=1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uirRaVjRsf4&amp;list=PLC3y8-rFHvwgg3vaYJgHGnModB54rxOk3&amp;index=1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uirRaVjRsf4&amp;list=PLC3y8-rFHvwgg3vaYJgHGnModB54rxOk3&amp;index=1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uirRaVjRsf4&amp;list=PLC3y8-rFHvwgg3vaYJgHGnModB54rxOk3&amp;index=11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uirRaVjRsf4&amp;list=PLC3y8-rFHvwgg3vaYJgHGnModB54rxOk3&amp;index=11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uirRaVjRsf4&amp;list=PLC3y8-rFHvwgg3vaYJgHGnModB54rxOk3&amp;index=11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 </a:t>
            </a:r>
            <a:r>
              <a:rPr lang="en-US" altLang="zh-TW" sz="4800" b="1" dirty="0" err="1">
                <a:solidFill>
                  <a:srgbClr val="FFFF00"/>
                </a:solidFill>
              </a:rPr>
              <a:t>setState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300160B-4C0A-4DC3-A874-5EC3B9811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38" y="2366702"/>
            <a:ext cx="4023066" cy="3840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</a:t>
            </a:r>
            <a:r>
              <a:rPr lang="en-US" altLang="zh-TW" b="1" dirty="0" err="1">
                <a:solidFill>
                  <a:srgbClr val="FFFF00"/>
                </a:solidFill>
              </a:rPr>
              <a:t>onClick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280920" cy="9238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Set state in React: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Add the “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this.state.count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this.state.count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+ 1”.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console increase but GUI does not change.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C69DD2-B884-4640-AA8B-3F89D1567204}"/>
              </a:ext>
            </a:extLst>
          </p:cNvPr>
          <p:cNvSpPr/>
          <p:nvPr/>
        </p:nvSpPr>
        <p:spPr>
          <a:xfrm>
            <a:off x="1154002" y="3960509"/>
            <a:ext cx="3198693" cy="7646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465657-0947-4AE2-8CA2-DF813CB03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763" y="2602838"/>
            <a:ext cx="4058989" cy="28709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C9D17A3-8313-40D4-9852-9768C90AF2CD}"/>
              </a:ext>
            </a:extLst>
          </p:cNvPr>
          <p:cNvSpPr/>
          <p:nvPr/>
        </p:nvSpPr>
        <p:spPr>
          <a:xfrm>
            <a:off x="6948264" y="3771938"/>
            <a:ext cx="1463420" cy="11692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8AC958-3836-46C9-9110-CD43A3202960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352695" y="4342827"/>
            <a:ext cx="2595569" cy="137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9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11.2 Update by </a:t>
            </a:r>
            <a:r>
              <a:rPr lang="en-US" altLang="zh-TW" sz="4800" b="1" dirty="0" err="1">
                <a:solidFill>
                  <a:srgbClr val="FFFF00"/>
                </a:solidFill>
              </a:rPr>
              <a:t>setState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764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05F48F7-14A2-41FF-B816-B7EA81131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38" y="2415612"/>
            <a:ext cx="3943549" cy="372417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11.2 Update by </a:t>
            </a:r>
            <a:r>
              <a:rPr lang="en-US" altLang="zh-TW" b="1" dirty="0" err="1">
                <a:solidFill>
                  <a:srgbClr val="FFFF00"/>
                </a:solidFill>
              </a:rPr>
              <a:t>setState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7848872" cy="8974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Set state in React: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React only take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this.setState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{ count: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this.state.count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+ 1 } 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This update values for both GUI and console.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C69DD2-B884-4640-AA8B-3F89D1567204}"/>
              </a:ext>
            </a:extLst>
          </p:cNvPr>
          <p:cNvSpPr/>
          <p:nvPr/>
        </p:nvSpPr>
        <p:spPr>
          <a:xfrm>
            <a:off x="1115616" y="4077072"/>
            <a:ext cx="3456384" cy="6648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79A153-CFAA-49D4-9B42-C27EBBB46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514447"/>
            <a:ext cx="3943548" cy="27633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EAAD41-3FAE-4002-8C2A-329A90A51224}"/>
              </a:ext>
            </a:extLst>
          </p:cNvPr>
          <p:cNvSpPr/>
          <p:nvPr/>
        </p:nvSpPr>
        <p:spPr>
          <a:xfrm>
            <a:off x="5440577" y="2996237"/>
            <a:ext cx="931623" cy="6648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18B1B6-3653-486D-B18B-BF86F0F257DC}"/>
              </a:ext>
            </a:extLst>
          </p:cNvPr>
          <p:cNvSpPr/>
          <p:nvPr/>
        </p:nvSpPr>
        <p:spPr>
          <a:xfrm>
            <a:off x="7020272" y="3933056"/>
            <a:ext cx="1609181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A8ECBE-D3F8-4E37-B211-19EEEB520405}"/>
              </a:ext>
            </a:extLst>
          </p:cNvPr>
          <p:cNvCxnSpPr>
            <a:stCxn id="9" idx="3"/>
            <a:endCxn id="13" idx="1"/>
          </p:cNvCxnSpPr>
          <p:nvPr/>
        </p:nvCxnSpPr>
        <p:spPr>
          <a:xfrm flipV="1">
            <a:off x="4572000" y="4365104"/>
            <a:ext cx="2448272" cy="443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4B845B-8758-45F9-B7EC-BE117A7A5B0B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4572000" y="3328638"/>
            <a:ext cx="868577" cy="10808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10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5D7D9E9-4065-49FA-86BE-C72755D0D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1" y="2577202"/>
            <a:ext cx="3686798" cy="391054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6AD671-0A11-4A3C-88A2-EA926CF0A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760" y="2614501"/>
            <a:ext cx="3908574" cy="275972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11.2 Update by </a:t>
            </a:r>
            <a:r>
              <a:rPr lang="en-US" altLang="zh-TW" b="1" dirty="0" err="1">
                <a:solidFill>
                  <a:srgbClr val="FFFF00"/>
                </a:solidFill>
              </a:rPr>
              <a:t>setState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219256" cy="10589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Set state in React: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If you have console update problem, we can add callback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Put the callback function in the second parameter in the same block of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setState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() to guarantee the same value.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C69DD2-B884-4640-AA8B-3F89D1567204}"/>
              </a:ext>
            </a:extLst>
          </p:cNvPr>
          <p:cNvSpPr/>
          <p:nvPr/>
        </p:nvSpPr>
        <p:spPr>
          <a:xfrm>
            <a:off x="1403648" y="4692598"/>
            <a:ext cx="2448272" cy="2485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EAAD41-3FAE-4002-8C2A-329A90A51224}"/>
              </a:ext>
            </a:extLst>
          </p:cNvPr>
          <p:cNvSpPr/>
          <p:nvPr/>
        </p:nvSpPr>
        <p:spPr>
          <a:xfrm>
            <a:off x="5148064" y="2882449"/>
            <a:ext cx="931623" cy="6648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18B1B6-3653-486D-B18B-BF86F0F257DC}"/>
              </a:ext>
            </a:extLst>
          </p:cNvPr>
          <p:cNvSpPr/>
          <p:nvPr/>
        </p:nvSpPr>
        <p:spPr>
          <a:xfrm>
            <a:off x="6660232" y="3580903"/>
            <a:ext cx="1800200" cy="11941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A8ECBE-D3F8-4E37-B211-19EEEB520405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3851920" y="4177976"/>
            <a:ext cx="2808312" cy="6389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4B845B-8758-45F9-B7EC-BE117A7A5B0B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3851920" y="3214850"/>
            <a:ext cx="1296144" cy="16020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046B6EA-9519-44C7-BE6F-EFC5F18186C8}"/>
              </a:ext>
            </a:extLst>
          </p:cNvPr>
          <p:cNvSpPr/>
          <p:nvPr/>
        </p:nvSpPr>
        <p:spPr>
          <a:xfrm>
            <a:off x="1202707" y="5107449"/>
            <a:ext cx="2865237" cy="1991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20AEF5-EE3C-485C-8A91-AE91306F691D}"/>
              </a:ext>
            </a:extLst>
          </p:cNvPr>
          <p:cNvCxnSpPr>
            <a:cxnSpLocks/>
            <a:stCxn id="31" idx="3"/>
            <a:endCxn id="13" idx="1"/>
          </p:cNvCxnSpPr>
          <p:nvPr/>
        </p:nvCxnSpPr>
        <p:spPr>
          <a:xfrm flipV="1">
            <a:off x="4067944" y="4177976"/>
            <a:ext cx="2592288" cy="10290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BB5F39B-1609-45A9-8B93-B29B2EF10C89}"/>
              </a:ext>
            </a:extLst>
          </p:cNvPr>
          <p:cNvSpPr/>
          <p:nvPr/>
        </p:nvSpPr>
        <p:spPr>
          <a:xfrm>
            <a:off x="4759121" y="4692599"/>
            <a:ext cx="936104" cy="199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Console log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AB74AF-10F3-4A34-AD37-63CC2F04E78D}"/>
              </a:ext>
            </a:extLst>
          </p:cNvPr>
          <p:cNvSpPr/>
          <p:nvPr/>
        </p:nvSpPr>
        <p:spPr>
          <a:xfrm>
            <a:off x="4417797" y="4326825"/>
            <a:ext cx="1370956" cy="199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Callback Console</a:t>
            </a:r>
          </a:p>
        </p:txBody>
      </p:sp>
    </p:spTree>
    <p:extLst>
      <p:ext uri="{BB962C8B-B14F-4D97-AF65-F5344CB8AC3E}">
        <p14:creationId xmlns:p14="http://schemas.microsoft.com/office/powerpoint/2010/main" val="85722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11.3 Update by </a:t>
            </a:r>
            <a:r>
              <a:rPr lang="en-US" altLang="zh-TW" sz="4800" b="1" dirty="0" err="1">
                <a:solidFill>
                  <a:srgbClr val="FFFF00"/>
                </a:solidFill>
              </a:rPr>
              <a:t>setState</a:t>
            </a:r>
            <a:r>
              <a:rPr lang="en-US" altLang="zh-TW" sz="4800" b="1" dirty="0">
                <a:solidFill>
                  <a:srgbClr val="FFFF00"/>
                </a:solidFill>
              </a:rPr>
              <a:t> Five Times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1352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24FE019-C93E-44EF-9190-871A9017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54" y="2073927"/>
            <a:ext cx="3638598" cy="429937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CD3C1B-4D00-4DAB-9744-6FA1A8D47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954" y="2290106"/>
            <a:ext cx="4333292" cy="30138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11.3 Update by </a:t>
            </a:r>
            <a:r>
              <a:rPr lang="en-US" altLang="zh-TW" b="1" dirty="0" err="1">
                <a:solidFill>
                  <a:srgbClr val="FFFF00"/>
                </a:solidFill>
              </a:rPr>
              <a:t>setState</a:t>
            </a:r>
            <a:r>
              <a:rPr lang="en-US" altLang="zh-TW" b="1" dirty="0">
                <a:solidFill>
                  <a:srgbClr val="FFFF00"/>
                </a:solidFill>
              </a:rPr>
              <a:t> Five Times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219256" cy="6057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Increment by 5: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Since React update in one batch, we need to increase by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prevState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to prevent error.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C69DD2-B884-4640-AA8B-3F89D1567204}"/>
              </a:ext>
            </a:extLst>
          </p:cNvPr>
          <p:cNvSpPr/>
          <p:nvPr/>
        </p:nvSpPr>
        <p:spPr>
          <a:xfrm>
            <a:off x="971600" y="4779779"/>
            <a:ext cx="1368152" cy="6566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05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11.4 Update by </a:t>
            </a:r>
            <a:r>
              <a:rPr lang="en-US" altLang="zh-TW" sz="4800" b="1" dirty="0" err="1">
                <a:solidFill>
                  <a:srgbClr val="FFFF00"/>
                </a:solidFill>
              </a:rPr>
              <a:t>prevState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5599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F854B6-CA4D-41B3-B1A6-825A5B7FC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131" y="2225032"/>
            <a:ext cx="3737449" cy="437520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11.4 Update by </a:t>
            </a:r>
            <a:r>
              <a:rPr lang="en-US" altLang="zh-TW" b="1" dirty="0" err="1">
                <a:solidFill>
                  <a:srgbClr val="FFFF00"/>
                </a:solidFill>
              </a:rPr>
              <a:t>prevState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219256" cy="8842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Increment by 5: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Since React update in one batch, we need to increase by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prevState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to prevent error.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 do not have problem in current state and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prevState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 New React may fix the state problem.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C69DD2-B884-4640-AA8B-3F89D1567204}"/>
              </a:ext>
            </a:extLst>
          </p:cNvPr>
          <p:cNvSpPr/>
          <p:nvPr/>
        </p:nvSpPr>
        <p:spPr>
          <a:xfrm>
            <a:off x="1907704" y="4797152"/>
            <a:ext cx="1368152" cy="6566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BBFAAD-E964-4A4B-8E20-5F398B263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874" y="2730281"/>
            <a:ext cx="3988926" cy="280702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82878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11.5 Summary of </a:t>
            </a:r>
            <a:r>
              <a:rPr lang="en-US" altLang="zh-TW" sz="4800" b="1" dirty="0" err="1">
                <a:solidFill>
                  <a:srgbClr val="FFFF00"/>
                </a:solidFill>
              </a:rPr>
              <a:t>setState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764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11.5 Summary of </a:t>
            </a:r>
            <a:r>
              <a:rPr lang="en-US" altLang="zh-TW" b="1">
                <a:solidFill>
                  <a:srgbClr val="FFFF00"/>
                </a:solidFill>
              </a:rPr>
              <a:t>setState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219256" cy="17281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Summary of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setState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Always make use of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setState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and never modify the state directly.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Code has to be executed after the state has been updated.  Place the code in the callback function which is the second argument to the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setState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method.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When you have to update state based on the previous state value, pass in a function as an argument instead of the regular object.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77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</a:t>
            </a:r>
            <a:r>
              <a:rPr lang="en-US" altLang="zh-TW" b="1" dirty="0" err="1">
                <a:solidFill>
                  <a:srgbClr val="FFFF00"/>
                </a:solidFill>
              </a:rPr>
              <a:t>setState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720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Set state in React: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Use ES7 for VS Code IDE.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FD970-72DB-42D8-B212-659E4C9B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44" y="2262587"/>
            <a:ext cx="6804248" cy="36903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11.6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3519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219256" cy="892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Quiz: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1. In VS Code, what is framework we need for React?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 Install “ES7 React/Redux/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/React-Native snippets”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88ECA7-7010-4E88-998A-72740C18E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876" y="2416817"/>
            <a:ext cx="6804248" cy="36903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85567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50155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Quiz: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2. In VS Code, what is command to create a React Class?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 Type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rce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to create a React Class.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rce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stands for ‘React Class Component with EC7’.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3. Give a file name Counter.js, what is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rce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code generated for you?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import React, { Component } from ‘react’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strike="sngStrike" dirty="0">
                <a:solidFill>
                  <a:srgbClr val="C00000"/>
                </a:solidFill>
                <a:latin typeface="+mj-lt"/>
              </a:rPr>
              <a:t>export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class Counter extends Component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render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    return (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         &lt;div&gt;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       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         &lt;/div&gt;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    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export default Counter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Cross out ‘export’ in front of class Counter.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070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35283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Quiz: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4. In VS Code, what is command to create a React Class?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 Type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rconst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to create a React Class.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rconst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stands for ‘React constructor’.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5. What is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rconst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code generated?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constructor (props)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super (props)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246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219256" cy="26642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Quiz: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6. How to initialize 0 to the count in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constructor (props)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super (props)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    count: 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766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064896" cy="26642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Quiz: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7. How to display the count of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class …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render ()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   return (&lt;div&gt; {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this.state.count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} &lt;/div&gt;)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981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064896" cy="50155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Quiz: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8. React does not update by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this.state.count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this.state.count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+ 1, we have to use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setState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(). What is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setState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() code looks like?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class …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increment ()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    //</a:t>
            </a:r>
            <a:r>
              <a:rPr lang="en-US" altLang="zh-TW" sz="1600" b="1" dirty="0" err="1">
                <a:solidFill>
                  <a:srgbClr val="C00000"/>
                </a:solidFill>
                <a:latin typeface="+mj-lt"/>
              </a:rPr>
              <a:t>this.state.count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this.state.count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+ 1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    </a:t>
            </a:r>
            <a:r>
              <a:rPr lang="en-US" altLang="zh-TW" sz="1600" b="1" dirty="0" err="1">
                <a:solidFill>
                  <a:srgbClr val="C00000"/>
                </a:solidFill>
                <a:latin typeface="+mj-lt"/>
              </a:rPr>
              <a:t>this.setState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 (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&gt;           </a:t>
            </a:r>
            <a:r>
              <a:rPr lang="en-US" altLang="zh-TW" sz="1600" b="1" dirty="0" err="1">
                <a:solidFill>
                  <a:srgbClr val="C00000"/>
                </a:solidFill>
                <a:latin typeface="+mj-lt"/>
              </a:rPr>
              <a:t>this.state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&gt;               count: </a:t>
            </a:r>
            <a:r>
              <a:rPr lang="en-US" altLang="zh-TW" sz="1600" b="1" dirty="0" err="1">
                <a:solidFill>
                  <a:srgbClr val="C00000"/>
                </a:solidFill>
                <a:latin typeface="+mj-lt"/>
              </a:rPr>
              <a:t>this.state.count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 + 1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&gt;       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&gt;    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207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064896" cy="46169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Quiz: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9. How to add a on click button and call a function increment() to increment the counter display?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&gt; class …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&gt;    increment ()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&gt;        //</a:t>
            </a:r>
            <a:r>
              <a:rPr lang="en-US" altLang="zh-TW" sz="1200" b="1" dirty="0" err="1">
                <a:solidFill>
                  <a:srgbClr val="C00000"/>
                </a:solidFill>
                <a:latin typeface="+mj-lt"/>
              </a:rPr>
              <a:t>this.state.count</a:t>
            </a:r>
            <a:r>
              <a:rPr lang="en-US" altLang="zh-TW" sz="12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altLang="zh-TW" sz="1200" b="1" dirty="0" err="1">
                <a:solidFill>
                  <a:schemeClr val="tx1"/>
                </a:solidFill>
                <a:latin typeface="+mj-lt"/>
              </a:rPr>
              <a:t>this.state.count</a:t>
            </a: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  + 1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&gt;        </a:t>
            </a:r>
            <a:r>
              <a:rPr lang="en-US" altLang="zh-TW" sz="1200" b="1" dirty="0" err="1">
                <a:solidFill>
                  <a:srgbClr val="C00000"/>
                </a:solidFill>
                <a:latin typeface="+mj-lt"/>
              </a:rPr>
              <a:t>this.setState</a:t>
            </a:r>
            <a:r>
              <a:rPr lang="en-US" altLang="zh-TW" sz="1200" b="1" dirty="0">
                <a:solidFill>
                  <a:srgbClr val="C00000"/>
                </a:solidFill>
                <a:latin typeface="+mj-lt"/>
              </a:rPr>
              <a:t> (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rgbClr val="C00000"/>
                </a:solidFill>
                <a:latin typeface="+mj-lt"/>
              </a:rPr>
              <a:t>&gt;           </a:t>
            </a:r>
            <a:r>
              <a:rPr lang="en-US" altLang="zh-TW" sz="1200" b="1" dirty="0" err="1">
                <a:solidFill>
                  <a:srgbClr val="C00000"/>
                </a:solidFill>
                <a:latin typeface="+mj-lt"/>
              </a:rPr>
              <a:t>this.state</a:t>
            </a:r>
            <a:r>
              <a:rPr lang="en-US" altLang="zh-TW" sz="1200" b="1" dirty="0">
                <a:solidFill>
                  <a:srgbClr val="C00000"/>
                </a:solidFill>
                <a:latin typeface="+mj-lt"/>
              </a:rPr>
              <a:t>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rgbClr val="C00000"/>
                </a:solidFill>
                <a:latin typeface="+mj-lt"/>
              </a:rPr>
              <a:t>&gt;               count: </a:t>
            </a:r>
            <a:r>
              <a:rPr lang="en-US" altLang="zh-TW" sz="1200" b="1" dirty="0" err="1">
                <a:solidFill>
                  <a:srgbClr val="C00000"/>
                </a:solidFill>
                <a:latin typeface="+mj-lt"/>
              </a:rPr>
              <a:t>this.state.count</a:t>
            </a:r>
            <a:r>
              <a:rPr lang="en-US" altLang="zh-TW" sz="1200" b="1" dirty="0">
                <a:solidFill>
                  <a:srgbClr val="C00000"/>
                </a:solidFill>
                <a:latin typeface="+mj-lt"/>
              </a:rPr>
              <a:t> + 1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rgbClr val="C00000"/>
                </a:solidFill>
                <a:latin typeface="+mj-lt"/>
              </a:rPr>
              <a:t>&gt;       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rgbClr val="C00000"/>
                </a:solidFill>
                <a:latin typeface="+mj-lt"/>
              </a:rPr>
              <a:t>&gt;    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&gt;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&gt;    render ()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&gt;       return (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&gt;            &lt;div&gt;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&gt;                &lt;p&gt;{ </a:t>
            </a:r>
            <a:r>
              <a:rPr lang="en-US" altLang="zh-TW" sz="1200" b="1" dirty="0" err="1">
                <a:solidFill>
                  <a:srgbClr val="C00000"/>
                </a:solidFill>
                <a:latin typeface="+mj-lt"/>
              </a:rPr>
              <a:t>this.state.count</a:t>
            </a:r>
            <a:r>
              <a:rPr lang="en-US" altLang="zh-TW" sz="12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} &lt;/p&gt;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&gt;                &lt;button </a:t>
            </a:r>
            <a:r>
              <a:rPr lang="en-US" altLang="zh-TW" sz="12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 = { </a:t>
            </a:r>
            <a:r>
              <a:rPr lang="en-US" altLang="zh-TW" sz="1200" b="1" dirty="0">
                <a:solidFill>
                  <a:srgbClr val="C00000"/>
                </a:solidFill>
                <a:latin typeface="+mj-lt"/>
              </a:rPr>
              <a:t>() =&gt; </a:t>
            </a:r>
            <a:r>
              <a:rPr lang="en-US" altLang="zh-TW" sz="1200" b="1" dirty="0" err="1">
                <a:solidFill>
                  <a:srgbClr val="C00000"/>
                </a:solidFill>
                <a:latin typeface="+mj-lt"/>
              </a:rPr>
              <a:t>this.increment</a:t>
            </a:r>
            <a:r>
              <a:rPr lang="en-US" altLang="zh-TW" sz="1200" b="1" dirty="0">
                <a:solidFill>
                  <a:srgbClr val="C00000"/>
                </a:solidFill>
                <a:latin typeface="+mj-lt"/>
              </a:rPr>
              <a:t>() </a:t>
            </a: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} &gt; Increment &lt;/button&gt;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&gt;           &lt;/div&gt;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&gt;       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&gt;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&gt;}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75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</a:t>
            </a:r>
            <a:r>
              <a:rPr lang="en-US" altLang="zh-TW" b="1" dirty="0" err="1">
                <a:solidFill>
                  <a:srgbClr val="FFFF00"/>
                </a:solidFill>
              </a:rPr>
              <a:t>setState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14963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Set state in React: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create a counter component in this discussion: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have counter value and Create a button to increment the counter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Counter.js.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are learning the state in class components. This is going to be a class component as well.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19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</a:t>
            </a:r>
            <a:r>
              <a:rPr lang="en-US" altLang="zh-TW" b="1" dirty="0" err="1">
                <a:solidFill>
                  <a:srgbClr val="FFFF00"/>
                </a:solidFill>
              </a:rPr>
              <a:t>setState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11521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Set state in React: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Type “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rce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” come out of a “React Class Component with EC7”.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use “export default Counter” and remove “export” on “class Counter extends Component”.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B85B10-1D62-4C86-B513-0B3114A01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45" y="2733729"/>
            <a:ext cx="3869649" cy="326707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31B66A-C6A0-415B-A6D0-5E1B5B20D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880" y="2754212"/>
            <a:ext cx="3971926" cy="32670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088B851-A7A4-4FC9-A348-3D52085A1836}"/>
              </a:ext>
            </a:extLst>
          </p:cNvPr>
          <p:cNvSpPr/>
          <p:nvPr/>
        </p:nvSpPr>
        <p:spPr>
          <a:xfrm>
            <a:off x="1115616" y="3595602"/>
            <a:ext cx="576064" cy="2273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F7BB1B-1C81-4991-BA28-01A3C4B8AC12}"/>
              </a:ext>
            </a:extLst>
          </p:cNvPr>
          <p:cNvSpPr/>
          <p:nvPr/>
        </p:nvSpPr>
        <p:spPr>
          <a:xfrm>
            <a:off x="5104586" y="3634302"/>
            <a:ext cx="2923797" cy="2629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0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</a:t>
            </a:r>
            <a:r>
              <a:rPr lang="en-US" altLang="zh-TW" b="1" dirty="0" err="1">
                <a:solidFill>
                  <a:srgbClr val="FFFF00"/>
                </a:solidFill>
              </a:rPr>
              <a:t>setState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3816424" cy="576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Set state in React: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Add &lt;Counter /&gt; to App.js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5BB6E7-49E0-4551-90CC-58EDDC185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024" y="1327294"/>
            <a:ext cx="4151188" cy="489691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88B214-7C9B-45A1-B2D4-5080A620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49" y="2094276"/>
            <a:ext cx="3857625" cy="3248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2130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</a:t>
            </a:r>
            <a:r>
              <a:rPr lang="en-US" altLang="zh-TW" b="1" dirty="0" err="1">
                <a:solidFill>
                  <a:srgbClr val="FFFF00"/>
                </a:solidFill>
              </a:rPr>
              <a:t>setState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7848872" cy="576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Set state in React: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Type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rconst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for “react constructor”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3FA2A0-B177-48A1-BE75-55C1A19DD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270" y="2067565"/>
            <a:ext cx="3705225" cy="4619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6585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</a:t>
            </a:r>
            <a:r>
              <a:rPr lang="en-US" altLang="zh-TW" b="1" dirty="0" err="1">
                <a:solidFill>
                  <a:srgbClr val="FFFF00"/>
                </a:solidFill>
              </a:rPr>
              <a:t>setState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7848872" cy="8619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Set state in React: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super (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porps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) call based Component inheritance.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Set the count initial value to 0.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6792A-F862-427C-93CE-4811C7408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306533"/>
            <a:ext cx="3787142" cy="435021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0356C9-B0B5-4818-95C3-AD673AA047E3}"/>
              </a:ext>
            </a:extLst>
          </p:cNvPr>
          <p:cNvSpPr/>
          <p:nvPr/>
        </p:nvSpPr>
        <p:spPr>
          <a:xfrm>
            <a:off x="3563888" y="3789040"/>
            <a:ext cx="165618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7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</a:t>
            </a:r>
            <a:r>
              <a:rPr lang="en-US" altLang="zh-TW" b="1" dirty="0" err="1">
                <a:solidFill>
                  <a:srgbClr val="FFFF00"/>
                </a:solidFill>
              </a:rPr>
              <a:t>setState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7848872" cy="6480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Set state in React: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Display the count by render () { return &lt;div&gt;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{ </a:t>
            </a:r>
            <a:r>
              <a:rPr lang="en-US" altLang="zh-TW" sz="1600" b="1" dirty="0" err="1">
                <a:solidFill>
                  <a:srgbClr val="C00000"/>
                </a:solidFill>
                <a:latin typeface="+mj-lt"/>
              </a:rPr>
              <a:t>this.state.count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 } 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&lt;/div&gt; 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https://www.youtube.com/watch?v=uirRaVjRsf4&amp;list=PLC3y8-rFHvwgg3vaYJgHGnModB54rxOk3&amp;index=11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20B071-E61F-455D-90E4-D6E6BA3A2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166285"/>
            <a:ext cx="4408490" cy="42677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C69DD2-B884-4640-AA8B-3F89D1567204}"/>
              </a:ext>
            </a:extLst>
          </p:cNvPr>
          <p:cNvSpPr/>
          <p:nvPr/>
        </p:nvSpPr>
        <p:spPr>
          <a:xfrm>
            <a:off x="3419872" y="4869161"/>
            <a:ext cx="2448272" cy="504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1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11.1 </a:t>
            </a:r>
            <a:r>
              <a:rPr lang="en-US" altLang="zh-TW" sz="4800" b="1" dirty="0" err="1">
                <a:solidFill>
                  <a:srgbClr val="FFFF00"/>
                </a:solidFill>
              </a:rPr>
              <a:t>onClick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562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4407</TotalTime>
  <Words>1502</Words>
  <Application>Microsoft Office PowerPoint</Application>
  <PresentationFormat>On-screen Show (4:3)</PresentationFormat>
  <Paragraphs>227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佈景主題</vt:lpstr>
      <vt:lpstr>11 setState</vt:lpstr>
      <vt:lpstr>11 setState</vt:lpstr>
      <vt:lpstr>11 setState</vt:lpstr>
      <vt:lpstr>11 setState</vt:lpstr>
      <vt:lpstr>11 setState</vt:lpstr>
      <vt:lpstr>11 setState</vt:lpstr>
      <vt:lpstr>11 setState</vt:lpstr>
      <vt:lpstr>11 setState</vt:lpstr>
      <vt:lpstr>11.1 onClick</vt:lpstr>
      <vt:lpstr>11.1 onClick</vt:lpstr>
      <vt:lpstr>11.2 Update by setState</vt:lpstr>
      <vt:lpstr>11.2 Update by setState</vt:lpstr>
      <vt:lpstr>11.2 Update by setState</vt:lpstr>
      <vt:lpstr>11.3 Update by setState Five Times</vt:lpstr>
      <vt:lpstr>11.3 Update by setState Five Times</vt:lpstr>
      <vt:lpstr>11.4 Update by prevState</vt:lpstr>
      <vt:lpstr>11.4 Update by prevState</vt:lpstr>
      <vt:lpstr>11.5 Summary of setState</vt:lpstr>
      <vt:lpstr>11.5 Summary of setState</vt:lpstr>
      <vt:lpstr>11.6 Quiz</vt:lpstr>
      <vt:lpstr>11.6 Quiz</vt:lpstr>
      <vt:lpstr>11.6 Quiz</vt:lpstr>
      <vt:lpstr>11.6 Quiz</vt:lpstr>
      <vt:lpstr>11.6 Quiz</vt:lpstr>
      <vt:lpstr>11.6 Quiz</vt:lpstr>
      <vt:lpstr>11.6 Quiz</vt:lpstr>
      <vt:lpstr>11.6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1409</cp:revision>
  <dcterms:created xsi:type="dcterms:W3CDTF">2018-09-28T16:40:41Z</dcterms:created>
  <dcterms:modified xsi:type="dcterms:W3CDTF">2020-06-28T22:22:24Z</dcterms:modified>
</cp:coreProperties>
</file>