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66" r:id="rId6"/>
    <p:sldId id="268" r:id="rId7"/>
    <p:sldId id="267" r:id="rId8"/>
    <p:sldId id="269" r:id="rId9"/>
    <p:sldId id="270"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82" d="100"/>
          <a:sy n="82" d="100"/>
        </p:scale>
        <p:origin x="69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2020/3/31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2020/3/31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2020/3/31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2020/3/31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2020/3/31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lnV34uLEzis&amp;list=PLC3y8-rFHvwgg3vaYJgHGnModB54rxOk3&amp;index=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Class Component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2020/3/31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2020/3/31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7"/>
            <a:ext cx="8219256" cy="2077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Class Components are basically ES6 classes.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Similar to functional components, a class component also can optionally receive props as input and return HTML.</a:t>
            </a:r>
          </a:p>
          <a:p>
            <a:pPr marL="342900" indent="-342900" algn="l">
              <a:buClr>
                <a:srgbClr val="0070C0"/>
              </a:buClr>
              <a:buSzPct val="80000"/>
              <a:buFont typeface="Wingdings" pitchFamily="2" charset="2"/>
              <a:buChar char="u"/>
            </a:pPr>
            <a:r>
              <a:rPr lang="en-US" altLang="zh-TW" sz="1600" b="1" dirty="0">
                <a:solidFill>
                  <a:schemeClr val="tx1"/>
                </a:solidFill>
                <a:latin typeface="+mj-lt"/>
              </a:rPr>
              <a:t>Apart from the props, a class component can also maintain a private internal state.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simpler words, it can maintain some information which is private to that component and use that information to describe the user interface.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12" name="Rectangle 11">
            <a:extLst>
              <a:ext uri="{FF2B5EF4-FFF2-40B4-BE49-F238E27FC236}">
                <a16:creationId xmlns:a16="http://schemas.microsoft.com/office/drawing/2014/main" id="{C641A8FB-E092-43A7-A9EA-6299E209B946}"/>
              </a:ext>
            </a:extLst>
          </p:cNvPr>
          <p:cNvSpPr/>
          <p:nvPr/>
        </p:nvSpPr>
        <p:spPr>
          <a:xfrm>
            <a:off x="2966011" y="4509120"/>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ES6 Class</a:t>
            </a:r>
          </a:p>
        </p:txBody>
      </p:sp>
      <p:sp>
        <p:nvSpPr>
          <p:cNvPr id="13" name="Rectangle 12">
            <a:extLst>
              <a:ext uri="{FF2B5EF4-FFF2-40B4-BE49-F238E27FC236}">
                <a16:creationId xmlns:a16="http://schemas.microsoft.com/office/drawing/2014/main" id="{EE28CEEC-2E3F-4861-85A8-2B3A79E7C2E8}"/>
              </a:ext>
            </a:extLst>
          </p:cNvPr>
          <p:cNvSpPr/>
          <p:nvPr/>
        </p:nvSpPr>
        <p:spPr>
          <a:xfrm>
            <a:off x="1122330" y="4617131"/>
            <a:ext cx="1152128" cy="648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Properties</a:t>
            </a:r>
          </a:p>
          <a:p>
            <a:pPr algn="ctr"/>
            <a:r>
              <a:rPr lang="en-US" dirty="0">
                <a:solidFill>
                  <a:schemeClr val="tx1"/>
                </a:solidFill>
              </a:rPr>
              <a:t>(props)</a:t>
            </a:r>
          </a:p>
        </p:txBody>
      </p:sp>
      <p:cxnSp>
        <p:nvCxnSpPr>
          <p:cNvPr id="15" name="Straight Arrow Connector 14">
            <a:extLst>
              <a:ext uri="{FF2B5EF4-FFF2-40B4-BE49-F238E27FC236}">
                <a16:creationId xmlns:a16="http://schemas.microsoft.com/office/drawing/2014/main" id="{F7A36D04-FE81-48B9-8FC4-7AF2D6C38532}"/>
              </a:ext>
            </a:extLst>
          </p:cNvPr>
          <p:cNvCxnSpPr>
            <a:cxnSpLocks/>
            <a:stCxn id="13" idx="3"/>
            <a:endCxn id="12" idx="1"/>
          </p:cNvCxnSpPr>
          <p:nvPr/>
        </p:nvCxnSpPr>
        <p:spPr>
          <a:xfrm>
            <a:off x="2274458" y="4941168"/>
            <a:ext cx="691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74BC3BE-2B7D-4C46-9187-EBD16B183968}"/>
              </a:ext>
            </a:extLst>
          </p:cNvPr>
          <p:cNvSpPr/>
          <p:nvPr/>
        </p:nvSpPr>
        <p:spPr>
          <a:xfrm>
            <a:off x="5673788" y="4617131"/>
            <a:ext cx="864096" cy="6480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HTML (JSX)</a:t>
            </a:r>
          </a:p>
        </p:txBody>
      </p:sp>
      <p:cxnSp>
        <p:nvCxnSpPr>
          <p:cNvPr id="19" name="Straight Arrow Connector 18">
            <a:extLst>
              <a:ext uri="{FF2B5EF4-FFF2-40B4-BE49-F238E27FC236}">
                <a16:creationId xmlns:a16="http://schemas.microsoft.com/office/drawing/2014/main" id="{3C35001C-9948-4DF1-86E4-D00AF51DDB57}"/>
              </a:ext>
            </a:extLst>
          </p:cNvPr>
          <p:cNvCxnSpPr>
            <a:cxnSpLocks/>
            <a:stCxn id="12" idx="3"/>
            <a:endCxn id="16" idx="1"/>
          </p:cNvCxnSpPr>
          <p:nvPr/>
        </p:nvCxnSpPr>
        <p:spPr>
          <a:xfrm>
            <a:off x="4982235" y="4941168"/>
            <a:ext cx="691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994D5FF-495A-4AC1-B47F-5C269E997FE0}"/>
              </a:ext>
            </a:extLst>
          </p:cNvPr>
          <p:cNvSpPr/>
          <p:nvPr/>
        </p:nvSpPr>
        <p:spPr>
          <a:xfrm>
            <a:off x="3542075" y="5085184"/>
            <a:ext cx="86409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7"/>
            <a:ext cx="8219256" cy="12377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To get the comparison, let’s create the exact same degree of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time, we create the 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create a file called Welcome.js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F0955B90-7923-4E11-AE8F-87E4130FCEEA}"/>
              </a:ext>
            </a:extLst>
          </p:cNvPr>
          <p:cNvPicPr>
            <a:picLocks noChangeAspect="1"/>
          </p:cNvPicPr>
          <p:nvPr/>
        </p:nvPicPr>
        <p:blipFill>
          <a:blip r:embed="rId3"/>
          <a:stretch>
            <a:fillRect/>
          </a:stretch>
        </p:blipFill>
        <p:spPr>
          <a:xfrm>
            <a:off x="862608" y="2646298"/>
            <a:ext cx="3709392" cy="2121898"/>
          </a:xfrm>
          <a:prstGeom prst="rect">
            <a:avLst/>
          </a:prstGeom>
          <a:ln>
            <a:solidFill>
              <a:srgbClr val="C00000"/>
            </a:solidFill>
          </a:ln>
        </p:spPr>
      </p:pic>
      <p:pic>
        <p:nvPicPr>
          <p:cNvPr id="9" name="Picture 8">
            <a:extLst>
              <a:ext uri="{FF2B5EF4-FFF2-40B4-BE49-F238E27FC236}">
                <a16:creationId xmlns:a16="http://schemas.microsoft.com/office/drawing/2014/main" id="{98DE7C6A-E58F-4ABF-96E8-C21E4E67E868}"/>
              </a:ext>
            </a:extLst>
          </p:cNvPr>
          <p:cNvPicPr>
            <a:picLocks noChangeAspect="1"/>
          </p:cNvPicPr>
          <p:nvPr/>
        </p:nvPicPr>
        <p:blipFill>
          <a:blip r:embed="rId4"/>
          <a:stretch>
            <a:fillRect/>
          </a:stretch>
        </p:blipFill>
        <p:spPr>
          <a:xfrm>
            <a:off x="5302971" y="2776582"/>
            <a:ext cx="3301477" cy="3359398"/>
          </a:xfrm>
          <a:prstGeom prst="rect">
            <a:avLst/>
          </a:prstGeom>
          <a:ln>
            <a:solidFill>
              <a:srgbClr val="C00000"/>
            </a:solidFill>
          </a:ln>
        </p:spPr>
      </p:pic>
      <p:pic>
        <p:nvPicPr>
          <p:cNvPr id="10" name="Picture 9">
            <a:extLst>
              <a:ext uri="{FF2B5EF4-FFF2-40B4-BE49-F238E27FC236}">
                <a16:creationId xmlns:a16="http://schemas.microsoft.com/office/drawing/2014/main" id="{BED91C24-6606-40C5-B2AD-B17C36F982BF}"/>
              </a:ext>
            </a:extLst>
          </p:cNvPr>
          <p:cNvPicPr>
            <a:picLocks noChangeAspect="1"/>
          </p:cNvPicPr>
          <p:nvPr/>
        </p:nvPicPr>
        <p:blipFill>
          <a:blip r:embed="rId5"/>
          <a:stretch>
            <a:fillRect/>
          </a:stretch>
        </p:blipFill>
        <p:spPr>
          <a:xfrm>
            <a:off x="861011" y="4632490"/>
            <a:ext cx="2923034" cy="1797394"/>
          </a:xfrm>
          <a:prstGeom prst="rect">
            <a:avLst/>
          </a:prstGeom>
          <a:ln>
            <a:solidFill>
              <a:srgbClr val="C00000"/>
            </a:solidFill>
          </a:ln>
        </p:spPr>
      </p:pic>
    </p:spTree>
    <p:extLst>
      <p:ext uri="{BB962C8B-B14F-4D97-AF65-F5344CB8AC3E}">
        <p14:creationId xmlns:p14="http://schemas.microsoft.com/office/powerpoint/2010/main" val="767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7"/>
            <a:ext cx="8219256"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A61F74AB-728B-432D-A95E-44520833E589}"/>
              </a:ext>
            </a:extLst>
          </p:cNvPr>
          <p:cNvPicPr>
            <a:picLocks noChangeAspect="1"/>
          </p:cNvPicPr>
          <p:nvPr/>
        </p:nvPicPr>
        <p:blipFill>
          <a:blip r:embed="rId3"/>
          <a:stretch>
            <a:fillRect/>
          </a:stretch>
        </p:blipFill>
        <p:spPr>
          <a:xfrm>
            <a:off x="1403648" y="2351699"/>
            <a:ext cx="5553075" cy="2362200"/>
          </a:xfrm>
          <a:prstGeom prst="rect">
            <a:avLst/>
          </a:prstGeom>
          <a:ln>
            <a:solidFill>
              <a:srgbClr val="C00000"/>
            </a:solidFill>
          </a:ln>
        </p:spPr>
      </p:pic>
    </p:spTree>
    <p:extLst>
      <p:ext uri="{BB962C8B-B14F-4D97-AF65-F5344CB8AC3E}">
        <p14:creationId xmlns:p14="http://schemas.microsoft.com/office/powerpoint/2010/main" val="12704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7"/>
            <a:ext cx="8219256" cy="11521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Now, we have function component and 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may be wonder what is the advantage of using one over the other and what exactly should be use a particular component type?</a:t>
            </a:r>
          </a:p>
          <a:p>
            <a:pPr marL="342900" indent="-342900" algn="l">
              <a:buClr>
                <a:srgbClr val="0070C0"/>
              </a:buClr>
              <a:buSzPct val="80000"/>
              <a:buFont typeface="Wingdings" pitchFamily="2" charset="2"/>
              <a:buChar char="u"/>
            </a:pPr>
            <a:r>
              <a:rPr lang="en-US" altLang="zh-TW" sz="1600" b="1" dirty="0">
                <a:solidFill>
                  <a:schemeClr val="tx1"/>
                </a:solidFill>
                <a:latin typeface="+mj-lt"/>
              </a:rPr>
              <a:t>Now, we briefly discuss the basic idea of function and class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5969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6"/>
            <a:ext cx="8064896" cy="3240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Functional vs Class Components</a:t>
            </a:r>
          </a:p>
          <a:p>
            <a:pPr marL="342900" indent="-342900" algn="l">
              <a:buClr>
                <a:srgbClr val="0070C0"/>
              </a:buClr>
              <a:buSzPct val="80000"/>
              <a:buFont typeface="Wingdings" pitchFamily="2" charset="2"/>
              <a:buChar char="u"/>
            </a:pPr>
            <a:r>
              <a:rPr lang="en-US" altLang="zh-TW" sz="1600" b="1" dirty="0">
                <a:solidFill>
                  <a:schemeClr val="tx1"/>
                </a:solidFill>
                <a:latin typeface="+mj-lt"/>
              </a:rPr>
              <a:t>Functional Components are simple functions receiving props and returning a declaration.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should use functional components are much as possible.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we can create a component with both approaches, always use the functional components.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first advantage of using a functional component over a class component is the absence of ‘this’ keyword which you will encounter in a class-based component. ‘this’ keyword can be quite tricky and functional component will help you in that aspect.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advantage is forced to think of a solution without using state. If you have a number of components each with their own private state. The maintenance and debugging your application are difficult. Functional components tend to be without any complicated logic and mainly responsible for user interface.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3" name="Rectangle 12">
            <a:extLst>
              <a:ext uri="{FF2B5EF4-FFF2-40B4-BE49-F238E27FC236}">
                <a16:creationId xmlns:a16="http://schemas.microsoft.com/office/drawing/2014/main" id="{89C05BCC-7013-4453-8941-CF306501905C}"/>
              </a:ext>
            </a:extLst>
          </p:cNvPr>
          <p:cNvSpPr/>
          <p:nvPr/>
        </p:nvSpPr>
        <p:spPr>
          <a:xfrm>
            <a:off x="3705944" y="4925432"/>
            <a:ext cx="4250432" cy="152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Simple Functions</a:t>
            </a:r>
          </a:p>
          <a:p>
            <a:r>
              <a:rPr lang="en-US" sz="1600" dirty="0">
                <a:solidFill>
                  <a:schemeClr val="tx1"/>
                </a:solidFill>
              </a:rPr>
              <a:t>Use functional Component as much as possible</a:t>
            </a:r>
          </a:p>
          <a:p>
            <a:r>
              <a:rPr lang="en-US" sz="1600" dirty="0">
                <a:solidFill>
                  <a:schemeClr val="tx1"/>
                </a:solidFill>
              </a:rPr>
              <a:t>Absence of ‘this’ keyword</a:t>
            </a:r>
          </a:p>
          <a:p>
            <a:r>
              <a:rPr lang="en-US" sz="1600" dirty="0">
                <a:solidFill>
                  <a:schemeClr val="tx1"/>
                </a:solidFill>
              </a:rPr>
              <a:t>Solution without using state</a:t>
            </a:r>
          </a:p>
          <a:p>
            <a:r>
              <a:rPr lang="en-US" sz="1600" dirty="0">
                <a:solidFill>
                  <a:schemeClr val="tx1"/>
                </a:solidFill>
              </a:rPr>
              <a:t>Mainly responsible for user interface</a:t>
            </a:r>
          </a:p>
          <a:p>
            <a:r>
              <a:rPr lang="en-US" sz="1600" dirty="0">
                <a:solidFill>
                  <a:schemeClr val="tx1"/>
                </a:solidFill>
              </a:rPr>
              <a:t>Stateless/Dump/Presentational</a:t>
            </a:r>
          </a:p>
        </p:txBody>
      </p:sp>
      <p:sp>
        <p:nvSpPr>
          <p:cNvPr id="14" name="Rectangle 13">
            <a:extLst>
              <a:ext uri="{FF2B5EF4-FFF2-40B4-BE49-F238E27FC236}">
                <a16:creationId xmlns:a16="http://schemas.microsoft.com/office/drawing/2014/main" id="{F9E62D7F-9E31-4168-8A04-8B29EB24A4AC}"/>
              </a:ext>
            </a:extLst>
          </p:cNvPr>
          <p:cNvSpPr/>
          <p:nvPr/>
        </p:nvSpPr>
        <p:spPr>
          <a:xfrm>
            <a:off x="3705944" y="4486274"/>
            <a:ext cx="2455749" cy="439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Functional Component</a:t>
            </a:r>
          </a:p>
        </p:txBody>
      </p:sp>
      <p:sp>
        <p:nvSpPr>
          <p:cNvPr id="15" name="副標題 2">
            <a:extLst>
              <a:ext uri="{FF2B5EF4-FFF2-40B4-BE49-F238E27FC236}">
                <a16:creationId xmlns:a16="http://schemas.microsoft.com/office/drawing/2014/main" id="{2BAF6CC9-CF43-41A9-99DC-1212DA296D5D}"/>
              </a:ext>
            </a:extLst>
          </p:cNvPr>
          <p:cNvSpPr txBox="1">
            <a:spLocks/>
          </p:cNvSpPr>
          <p:nvPr/>
        </p:nvSpPr>
        <p:spPr>
          <a:xfrm>
            <a:off x="452627" y="4705853"/>
            <a:ext cx="3133328" cy="12518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This is why functional components are also called stateless components, dump components, or presentational component</a:t>
            </a:r>
          </a:p>
        </p:txBody>
      </p:sp>
    </p:spTree>
    <p:extLst>
      <p:ext uri="{BB962C8B-B14F-4D97-AF65-F5344CB8AC3E}">
        <p14:creationId xmlns:p14="http://schemas.microsoft.com/office/powerpoint/2010/main" val="382075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6"/>
            <a:ext cx="8064896"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Functional vs Class Components</a:t>
            </a:r>
          </a:p>
          <a:p>
            <a:pPr marL="342900" indent="-342900" algn="l">
              <a:buClr>
                <a:srgbClr val="0070C0"/>
              </a:buClr>
              <a:buSzPct val="80000"/>
              <a:buFont typeface="Wingdings" pitchFamily="2" charset="2"/>
              <a:buChar char="u"/>
            </a:pPr>
            <a:r>
              <a:rPr lang="en-US" altLang="zh-TW" sz="1600" b="1" dirty="0">
                <a:solidFill>
                  <a:schemeClr val="tx1"/>
                </a:solidFill>
                <a:latin typeface="+mj-lt"/>
              </a:rPr>
              <a:t>Class Component, on the other hand, are a bit more feature-rich.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They can maintain their own private data called as state.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They can contain complicated UI logic and most importantly.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They provide lifecycle hooks. We will discuss more on lifecycle hooks later on. At this moment, we just need to know they are very useful and because they are capable of and how they are used, class components are also called stateful components, smart components, or container components.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13" name="Rectangle 12">
            <a:extLst>
              <a:ext uri="{FF2B5EF4-FFF2-40B4-BE49-F238E27FC236}">
                <a16:creationId xmlns:a16="http://schemas.microsoft.com/office/drawing/2014/main" id="{89C05BCC-7013-4453-8941-CF306501905C}"/>
              </a:ext>
            </a:extLst>
          </p:cNvPr>
          <p:cNvSpPr/>
          <p:nvPr/>
        </p:nvSpPr>
        <p:spPr>
          <a:xfrm>
            <a:off x="1691680" y="4306557"/>
            <a:ext cx="4980856" cy="152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More feature rich</a:t>
            </a:r>
          </a:p>
          <a:p>
            <a:r>
              <a:rPr lang="en-US" sz="1600" dirty="0">
                <a:solidFill>
                  <a:schemeClr val="tx1"/>
                </a:solidFill>
              </a:rPr>
              <a:t>Maintain their own private data – state</a:t>
            </a:r>
          </a:p>
          <a:p>
            <a:r>
              <a:rPr lang="en-US" sz="1600" dirty="0">
                <a:solidFill>
                  <a:schemeClr val="tx1"/>
                </a:solidFill>
              </a:rPr>
              <a:t>Complex UI logic</a:t>
            </a:r>
          </a:p>
          <a:p>
            <a:r>
              <a:rPr lang="en-US" sz="1600" dirty="0">
                <a:solidFill>
                  <a:schemeClr val="tx1"/>
                </a:solidFill>
              </a:rPr>
              <a:t>Provide lifecycle hooks</a:t>
            </a:r>
          </a:p>
          <a:p>
            <a:r>
              <a:rPr lang="en-US" sz="1600" dirty="0">
                <a:solidFill>
                  <a:schemeClr val="tx1"/>
                </a:solidFill>
              </a:rPr>
              <a:t>Stateful/Smart/Container</a:t>
            </a:r>
          </a:p>
          <a:p>
            <a:endParaRPr lang="en-US" sz="1600" dirty="0">
              <a:solidFill>
                <a:schemeClr val="tx1"/>
              </a:solidFill>
            </a:endParaRPr>
          </a:p>
        </p:txBody>
      </p:sp>
      <p:sp>
        <p:nvSpPr>
          <p:cNvPr id="14" name="Rectangle 13">
            <a:extLst>
              <a:ext uri="{FF2B5EF4-FFF2-40B4-BE49-F238E27FC236}">
                <a16:creationId xmlns:a16="http://schemas.microsoft.com/office/drawing/2014/main" id="{F9E62D7F-9E31-4168-8A04-8B29EB24A4AC}"/>
              </a:ext>
            </a:extLst>
          </p:cNvPr>
          <p:cNvSpPr/>
          <p:nvPr/>
        </p:nvSpPr>
        <p:spPr>
          <a:xfrm>
            <a:off x="1691680" y="3867399"/>
            <a:ext cx="2455749" cy="439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Class Component</a:t>
            </a:r>
          </a:p>
        </p:txBody>
      </p:sp>
    </p:spTree>
    <p:extLst>
      <p:ext uri="{BB962C8B-B14F-4D97-AF65-F5344CB8AC3E}">
        <p14:creationId xmlns:p14="http://schemas.microsoft.com/office/powerpoint/2010/main" val="319091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6"/>
            <a:ext cx="806489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Functional vs Class Components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13" name="Rectangle 12">
            <a:extLst>
              <a:ext uri="{FF2B5EF4-FFF2-40B4-BE49-F238E27FC236}">
                <a16:creationId xmlns:a16="http://schemas.microsoft.com/office/drawing/2014/main" id="{89C05BCC-7013-4453-8941-CF306501905C}"/>
              </a:ext>
            </a:extLst>
          </p:cNvPr>
          <p:cNvSpPr/>
          <p:nvPr/>
        </p:nvSpPr>
        <p:spPr>
          <a:xfrm>
            <a:off x="5017005" y="2305687"/>
            <a:ext cx="3530352" cy="152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More feature rich</a:t>
            </a:r>
          </a:p>
          <a:p>
            <a:r>
              <a:rPr lang="en-US" sz="1600" dirty="0">
                <a:solidFill>
                  <a:schemeClr val="tx1"/>
                </a:solidFill>
              </a:rPr>
              <a:t>Maintain their own private data – state</a:t>
            </a:r>
          </a:p>
          <a:p>
            <a:r>
              <a:rPr lang="en-US" sz="1600" dirty="0">
                <a:solidFill>
                  <a:schemeClr val="tx1"/>
                </a:solidFill>
              </a:rPr>
              <a:t>Complex UI logic</a:t>
            </a:r>
          </a:p>
          <a:p>
            <a:r>
              <a:rPr lang="en-US" sz="1600" dirty="0">
                <a:solidFill>
                  <a:schemeClr val="tx1"/>
                </a:solidFill>
              </a:rPr>
              <a:t>Provide lifecycle hooks</a:t>
            </a:r>
          </a:p>
          <a:p>
            <a:r>
              <a:rPr lang="en-US" sz="1600" dirty="0">
                <a:solidFill>
                  <a:schemeClr val="tx1"/>
                </a:solidFill>
              </a:rPr>
              <a:t>Stateful/Smart/Container</a:t>
            </a:r>
          </a:p>
          <a:p>
            <a:endParaRPr lang="en-US" sz="1600" dirty="0">
              <a:solidFill>
                <a:schemeClr val="tx1"/>
              </a:solidFill>
            </a:endParaRPr>
          </a:p>
        </p:txBody>
      </p:sp>
      <p:sp>
        <p:nvSpPr>
          <p:cNvPr id="14" name="Rectangle 13">
            <a:extLst>
              <a:ext uri="{FF2B5EF4-FFF2-40B4-BE49-F238E27FC236}">
                <a16:creationId xmlns:a16="http://schemas.microsoft.com/office/drawing/2014/main" id="{F9E62D7F-9E31-4168-8A04-8B29EB24A4AC}"/>
              </a:ext>
            </a:extLst>
          </p:cNvPr>
          <p:cNvSpPr/>
          <p:nvPr/>
        </p:nvSpPr>
        <p:spPr>
          <a:xfrm>
            <a:off x="5017005" y="1866529"/>
            <a:ext cx="2455749" cy="439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Class Component</a:t>
            </a:r>
          </a:p>
        </p:txBody>
      </p:sp>
      <p:sp>
        <p:nvSpPr>
          <p:cNvPr id="9" name="Rectangle 8">
            <a:extLst>
              <a:ext uri="{FF2B5EF4-FFF2-40B4-BE49-F238E27FC236}">
                <a16:creationId xmlns:a16="http://schemas.microsoft.com/office/drawing/2014/main" id="{E376BF6C-DE06-48CE-9ED5-F199BB24F5A5}"/>
              </a:ext>
            </a:extLst>
          </p:cNvPr>
          <p:cNvSpPr/>
          <p:nvPr/>
        </p:nvSpPr>
        <p:spPr>
          <a:xfrm>
            <a:off x="474113" y="2305687"/>
            <a:ext cx="4250432" cy="152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Simple Functions</a:t>
            </a:r>
          </a:p>
          <a:p>
            <a:r>
              <a:rPr lang="en-US" sz="1600" dirty="0">
                <a:solidFill>
                  <a:schemeClr val="tx1"/>
                </a:solidFill>
              </a:rPr>
              <a:t>Use functional Component as much as possible</a:t>
            </a:r>
          </a:p>
          <a:p>
            <a:r>
              <a:rPr lang="en-US" sz="1600" dirty="0">
                <a:solidFill>
                  <a:schemeClr val="tx1"/>
                </a:solidFill>
              </a:rPr>
              <a:t>Absence of ‘this’ keyword</a:t>
            </a:r>
          </a:p>
          <a:p>
            <a:r>
              <a:rPr lang="en-US" sz="1600" dirty="0">
                <a:solidFill>
                  <a:schemeClr val="tx1"/>
                </a:solidFill>
              </a:rPr>
              <a:t>Solution without using state</a:t>
            </a:r>
          </a:p>
          <a:p>
            <a:r>
              <a:rPr lang="en-US" sz="1600" dirty="0">
                <a:solidFill>
                  <a:schemeClr val="tx1"/>
                </a:solidFill>
              </a:rPr>
              <a:t>Mainly responsible for user interface</a:t>
            </a:r>
          </a:p>
          <a:p>
            <a:r>
              <a:rPr lang="en-US" sz="1600" dirty="0">
                <a:solidFill>
                  <a:schemeClr val="tx1"/>
                </a:solidFill>
              </a:rPr>
              <a:t>Stateless/Dump/Presentational</a:t>
            </a:r>
          </a:p>
        </p:txBody>
      </p:sp>
      <p:sp>
        <p:nvSpPr>
          <p:cNvPr id="10" name="Rectangle 9">
            <a:extLst>
              <a:ext uri="{FF2B5EF4-FFF2-40B4-BE49-F238E27FC236}">
                <a16:creationId xmlns:a16="http://schemas.microsoft.com/office/drawing/2014/main" id="{FE49611C-83D1-4200-BDE3-9FEE63B35C61}"/>
              </a:ext>
            </a:extLst>
          </p:cNvPr>
          <p:cNvSpPr/>
          <p:nvPr/>
        </p:nvSpPr>
        <p:spPr>
          <a:xfrm>
            <a:off x="474113" y="1866529"/>
            <a:ext cx="2455749" cy="439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Functional Component</a:t>
            </a:r>
          </a:p>
        </p:txBody>
      </p:sp>
    </p:spTree>
    <p:extLst>
      <p:ext uri="{BB962C8B-B14F-4D97-AF65-F5344CB8AC3E}">
        <p14:creationId xmlns:p14="http://schemas.microsoft.com/office/powerpoint/2010/main" val="365119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Class Component</a:t>
            </a:r>
            <a:endParaRPr lang="zh-TW" altLang="en-US" b="1" dirty="0">
              <a:solidFill>
                <a:srgbClr val="FFFF00"/>
              </a:solidFill>
            </a:endParaRPr>
          </a:p>
        </p:txBody>
      </p:sp>
      <p:sp>
        <p:nvSpPr>
          <p:cNvPr id="3" name="副標題 2"/>
          <p:cNvSpPr>
            <a:spLocks noGrp="1"/>
          </p:cNvSpPr>
          <p:nvPr>
            <p:ph type="subTitle" idx="1"/>
          </p:nvPr>
        </p:nvSpPr>
        <p:spPr>
          <a:xfrm>
            <a:off x="467544" y="1340766"/>
            <a:ext cx="8064896" cy="151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Functional vs Class Components</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far, we have seen three components: App.js, Greet.js, and Welcome.js.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All the three components, we simply return some HTML.</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reality, these are not regular HTML. They are something known as 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exactly is JSX? We </a:t>
            </a:r>
            <a:r>
              <a:rPr lang="en-US" altLang="zh-TW" sz="1600" b="1">
                <a:solidFill>
                  <a:schemeClr val="tx1"/>
                </a:solidFill>
                <a:latin typeface="+mj-lt"/>
              </a:rPr>
              <a:t>will discuss next.</a:t>
            </a: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https://www.youtube.com/watch?v=lnV34uLEzis&amp;list=PLC3y8-rFHvwgg3vaYJgHGnModB54rxOk3&amp;index=6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1563350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3719</TotalTime>
  <Words>821</Words>
  <Application>Microsoft Office PowerPoint</Application>
  <PresentationFormat>On-screen Show (4:3)</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佈景主題</vt:lpstr>
      <vt:lpstr>6 Class Component</vt:lpstr>
      <vt:lpstr>6 Class Component</vt:lpstr>
      <vt:lpstr>6 Class Component</vt:lpstr>
      <vt:lpstr>6 Class Component</vt:lpstr>
      <vt:lpstr>6 Class Component</vt:lpstr>
      <vt:lpstr>6 Class Component</vt:lpstr>
      <vt:lpstr>6 Class Component</vt:lpstr>
      <vt:lpstr>6 Class Component</vt:lpstr>
      <vt:lpstr>6 Class Component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1230</cp:revision>
  <dcterms:created xsi:type="dcterms:W3CDTF">2018-09-28T16:40:41Z</dcterms:created>
  <dcterms:modified xsi:type="dcterms:W3CDTF">2020-04-01T03:03:41Z</dcterms:modified>
</cp:coreProperties>
</file>