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6" r:id="rId5"/>
    <p:sldId id="265" r:id="rId6"/>
    <p:sldId id="267" r:id="rId7"/>
    <p:sldId id="268"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82" d="100"/>
          <a:sy n="82" d="100"/>
        </p:scale>
        <p:origin x="690"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2020/3/31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2020/3/31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2020/3/31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2020/3/31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2020/3/31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2020/3/31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2020/3/31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7fPXI_MnBOY&amp;list=PLC3y8-rFHvwgg3vaYJgHGnModB54rxOk3&amp;index=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7fPXI_MnBOY&amp;list=PLC3y8-rFHvwgg3vaYJgHGnModB54rxOk3&amp;index=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7fPXI_MnBOY&amp;list=PLC3y8-rFHvwgg3vaYJgHGnModB54rxOk3&amp;index=8"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7fPXI_MnBOY&amp;list=PLC3y8-rFHvwgg3vaYJgHGnModB54rxOk3&amp;index=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7fPXI_MnBOY&amp;list=PLC3y8-rFHvwgg3vaYJgHGnModB54rxOk3&amp;index=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7fPXI_MnBOY&amp;list=PLC3y8-rFHvwgg3vaYJgHGnModB54rxOk3&amp;index=8" TargetMode="External"/><Relationship Id="rId2" Type="http://schemas.openxmlformats.org/officeDocument/2006/relationships/hyperlink" Target="https://github.com/facebook/react/issues/13525"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 JSX</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2020/3/31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6"/>
            <a:ext cx="8219256" cy="40324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uses a lot of JSX. It is really import what JSX.</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JavaScript XML (JSX): Extension to the JavaScript language syntax.</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JSX let you write XML-like code for elements and components.</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Just like HTML, JSX tags have a tag name, attributes, and children.</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Why do we need JSX?</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JSX is not a necessity to write React applications. </a:t>
            </a:r>
            <a:r>
              <a:rPr lang="en-US" altLang="zh-TW" sz="1600" b="1" dirty="0">
                <a:solidFill>
                  <a:schemeClr val="tx1"/>
                </a:solidFill>
                <a:latin typeface="+mj-lt"/>
              </a:rPr>
              <a:t>You can definitely use React without JSX.</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JSX makes your React code simpler and elegant. </a:t>
            </a:r>
            <a:r>
              <a:rPr lang="en-US" altLang="zh-TW" sz="1600" b="1" dirty="0">
                <a:solidFill>
                  <a:schemeClr val="tx1"/>
                </a:solidFill>
                <a:latin typeface="+mj-lt"/>
              </a:rPr>
              <a:t>As you already seen, it provides a syntax which is familiar to many developers.</a:t>
            </a:r>
          </a:p>
          <a:p>
            <a:pPr marL="342900" indent="-342900" algn="l">
              <a:buClr>
                <a:srgbClr val="0070C0"/>
              </a:buClr>
              <a:buSzPct val="80000"/>
              <a:buFont typeface="Wingdings" pitchFamily="2" charset="2"/>
              <a:buChar char="u"/>
            </a:pPr>
            <a:r>
              <a:rPr lang="en-US" altLang="zh-TW" sz="1600" b="1" dirty="0">
                <a:solidFill>
                  <a:srgbClr val="C00000"/>
                </a:solidFill>
                <a:latin typeface="+mj-lt"/>
              </a:rPr>
              <a:t>JSX ultimately transpiles to pure JavaScript which is understood by the browsers. </a:t>
            </a:r>
            <a:r>
              <a:rPr lang="en-US" altLang="zh-TW" sz="1600" b="1" dirty="0">
                <a:solidFill>
                  <a:schemeClr val="tx1"/>
                </a:solidFill>
                <a:latin typeface="+mj-lt"/>
              </a:rPr>
              <a:t>We discuss what is JXS and why do we use it. How it works behind the scenes.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is the code looks like without the JSX and with JSX? That way, you not only understand how JXS translates to regular JavaScript but also appreciate how JSX bring out simplicity in your code.</a:t>
            </a:r>
          </a:p>
          <a:p>
            <a:pPr marL="342900" indent="-342900" algn="l">
              <a:buClr>
                <a:srgbClr val="0070C0"/>
              </a:buClr>
              <a:buSzPct val="80000"/>
              <a:buFont typeface="Wingdings" pitchFamily="2" charset="2"/>
              <a:buChar char="u"/>
            </a:pPr>
            <a:endParaRPr lang="en-US" altLang="zh-TW" sz="1600" b="1" dirty="0">
              <a:solidFill>
                <a:srgbClr val="C00000"/>
              </a:solidFill>
              <a:latin typeface="+mj-lt"/>
            </a:endParaRP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6"/>
            <a:ext cx="8219256" cy="8640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will create another file component/Hello.js.</a:t>
            </a:r>
          </a:p>
          <a:p>
            <a:pPr marL="342900" indent="-342900" algn="l">
              <a:buClr>
                <a:srgbClr val="0070C0"/>
              </a:buClr>
              <a:buSzPct val="80000"/>
              <a:buFont typeface="Wingdings" pitchFamily="2" charset="2"/>
              <a:buChar char="u"/>
            </a:pPr>
            <a:r>
              <a:rPr lang="en-US" altLang="zh-TW" sz="1600" b="1" dirty="0">
                <a:solidFill>
                  <a:schemeClr val="tx1"/>
                </a:solidFill>
                <a:latin typeface="+mj-lt"/>
              </a:rPr>
              <a:t>Hello.js is a simple functional component that render “Hello Peter” in the browser.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B3C988C4-8981-47AE-A704-A21BBFDB2EDB}"/>
              </a:ext>
            </a:extLst>
          </p:cNvPr>
          <p:cNvPicPr>
            <a:picLocks noChangeAspect="1"/>
          </p:cNvPicPr>
          <p:nvPr/>
        </p:nvPicPr>
        <p:blipFill>
          <a:blip r:embed="rId3"/>
          <a:stretch>
            <a:fillRect/>
          </a:stretch>
        </p:blipFill>
        <p:spPr>
          <a:xfrm>
            <a:off x="1835696" y="2306660"/>
            <a:ext cx="3790950" cy="4257675"/>
          </a:xfrm>
          <a:prstGeom prst="rect">
            <a:avLst/>
          </a:prstGeom>
          <a:ln>
            <a:solidFill>
              <a:srgbClr val="C00000"/>
            </a:solidFill>
          </a:ln>
        </p:spPr>
      </p:pic>
      <p:sp>
        <p:nvSpPr>
          <p:cNvPr id="8" name="Rectangle 7">
            <a:extLst>
              <a:ext uri="{FF2B5EF4-FFF2-40B4-BE49-F238E27FC236}">
                <a16:creationId xmlns:a16="http://schemas.microsoft.com/office/drawing/2014/main" id="{1A78D928-C4BD-4EA5-AF42-8684320EC00C}"/>
              </a:ext>
            </a:extLst>
          </p:cNvPr>
          <p:cNvSpPr/>
          <p:nvPr/>
        </p:nvSpPr>
        <p:spPr>
          <a:xfrm>
            <a:off x="2915816" y="5172299"/>
            <a:ext cx="1080120" cy="2880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07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1872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React Library can create element </a:t>
            </a:r>
            <a:r>
              <a:rPr lang="en-US" altLang="zh-TW" sz="1600" b="1" dirty="0" err="1">
                <a:solidFill>
                  <a:schemeClr val="tx1"/>
                </a:solidFill>
                <a:latin typeface="+mj-lt"/>
              </a:rPr>
              <a:t>React.createElement</a:t>
            </a:r>
            <a:r>
              <a:rPr lang="en-US" altLang="zh-TW" sz="1600" b="1" dirty="0">
                <a:solidFill>
                  <a:schemeClr val="tx1"/>
                </a:solidFill>
                <a:latin typeface="+mj-lt"/>
              </a:rPr>
              <a:t> (HTML element, optional property, children of HTML element)</a:t>
            </a:r>
          </a:p>
          <a:p>
            <a:pPr marL="342900" indent="-342900" algn="l">
              <a:buClr>
                <a:srgbClr val="0070C0"/>
              </a:buClr>
              <a:buSzPct val="80000"/>
              <a:buFont typeface="Wingdings" pitchFamily="2" charset="2"/>
              <a:buChar char="u"/>
            </a:pPr>
            <a:r>
              <a:rPr lang="en-US" altLang="zh-TW" sz="1600" b="1" dirty="0">
                <a:solidFill>
                  <a:schemeClr val="tx1"/>
                </a:solidFill>
                <a:latin typeface="+mj-lt"/>
              </a:rPr>
              <a:t>&gt; return </a:t>
            </a:r>
            <a:r>
              <a:rPr lang="en-US" altLang="zh-TW" sz="1600" b="1" dirty="0" err="1">
                <a:solidFill>
                  <a:schemeClr val="tx1"/>
                </a:solidFill>
                <a:latin typeface="+mj-lt"/>
              </a:rPr>
              <a:t>React.createElement</a:t>
            </a:r>
            <a:r>
              <a:rPr lang="en-US" altLang="zh-TW" sz="1600" b="1" dirty="0">
                <a:solidFill>
                  <a:schemeClr val="tx1"/>
                </a:solidFill>
                <a:latin typeface="+mj-lt"/>
              </a:rPr>
              <a:t> (‘div’, null, ‘Hello Peter’);</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third argument have to use </a:t>
            </a:r>
            <a:r>
              <a:rPr lang="en-US" altLang="zh-TW" sz="1600" b="1" dirty="0" err="1">
                <a:solidFill>
                  <a:schemeClr val="tx1"/>
                </a:solidFill>
                <a:latin typeface="+mj-lt"/>
              </a:rPr>
              <a:t>createElement</a:t>
            </a:r>
            <a:r>
              <a:rPr lang="en-US" altLang="zh-TW" sz="1600" b="1" dirty="0">
                <a:solidFill>
                  <a:schemeClr val="tx1"/>
                </a:solidFill>
                <a:latin typeface="+mj-lt"/>
              </a:rPr>
              <a:t>() to create element with ‘h1’ and text. 4</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argument can be used for ID assignment and </a:t>
            </a:r>
            <a:r>
              <a:rPr lang="en-US" altLang="zh-TW" sz="1600" b="1" dirty="0" err="1">
                <a:solidFill>
                  <a:schemeClr val="tx1"/>
                </a:solidFill>
                <a:latin typeface="+mj-lt"/>
              </a:rPr>
              <a:t>className</a:t>
            </a:r>
            <a:r>
              <a:rPr lang="en-US" altLang="zh-TW" sz="1600" b="1" dirty="0">
                <a:solidFill>
                  <a:schemeClr val="tx1"/>
                </a:solidFill>
                <a:latin typeface="+mj-lt"/>
              </a:rPr>
              <a:t> assignment.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80B5BA05-D703-442B-B08D-346E1E908F40}"/>
              </a:ext>
            </a:extLst>
          </p:cNvPr>
          <p:cNvPicPr>
            <a:picLocks noChangeAspect="1"/>
          </p:cNvPicPr>
          <p:nvPr/>
        </p:nvPicPr>
        <p:blipFill>
          <a:blip r:embed="rId3"/>
          <a:stretch>
            <a:fillRect/>
          </a:stretch>
        </p:blipFill>
        <p:spPr>
          <a:xfrm>
            <a:off x="467544" y="3346189"/>
            <a:ext cx="3881754" cy="2774709"/>
          </a:xfrm>
          <a:prstGeom prst="rect">
            <a:avLst/>
          </a:prstGeom>
          <a:ln>
            <a:solidFill>
              <a:srgbClr val="C00000"/>
            </a:solidFill>
          </a:ln>
        </p:spPr>
      </p:pic>
      <p:pic>
        <p:nvPicPr>
          <p:cNvPr id="10" name="Picture 9">
            <a:extLst>
              <a:ext uri="{FF2B5EF4-FFF2-40B4-BE49-F238E27FC236}">
                <a16:creationId xmlns:a16="http://schemas.microsoft.com/office/drawing/2014/main" id="{5052B0F7-0877-461B-9AC0-1E13B0D9511D}"/>
              </a:ext>
            </a:extLst>
          </p:cNvPr>
          <p:cNvPicPr>
            <a:picLocks noChangeAspect="1"/>
          </p:cNvPicPr>
          <p:nvPr/>
        </p:nvPicPr>
        <p:blipFill>
          <a:blip r:embed="rId4"/>
          <a:stretch>
            <a:fillRect/>
          </a:stretch>
        </p:blipFill>
        <p:spPr>
          <a:xfrm>
            <a:off x="4572000" y="3346189"/>
            <a:ext cx="3993188" cy="2248871"/>
          </a:xfrm>
          <a:prstGeom prst="rect">
            <a:avLst/>
          </a:prstGeom>
          <a:ln>
            <a:solidFill>
              <a:srgbClr val="C00000"/>
            </a:solidFill>
          </a:ln>
        </p:spPr>
      </p:pic>
    </p:spTree>
    <p:extLst>
      <p:ext uri="{BB962C8B-B14F-4D97-AF65-F5344CB8AC3E}">
        <p14:creationId xmlns:p14="http://schemas.microsoft.com/office/powerpoint/2010/main" val="163894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14401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React Library include the translation of JSX into JavaScript code.</a:t>
            </a:r>
          </a:p>
          <a:p>
            <a:pPr marL="342900" indent="-342900" algn="l">
              <a:buClr>
                <a:srgbClr val="0070C0"/>
              </a:buClr>
              <a:buSzPct val="80000"/>
              <a:buFont typeface="Wingdings" pitchFamily="2" charset="2"/>
              <a:buChar char="u"/>
            </a:pPr>
            <a:r>
              <a:rPr lang="en-US" altLang="zh-TW" sz="1600" b="1" dirty="0">
                <a:solidFill>
                  <a:schemeClr val="tx1"/>
                </a:solidFill>
                <a:latin typeface="+mj-lt"/>
              </a:rPr>
              <a:t>If we have hundreds of elements, the JavaScript code to create element will become very clumsy. </a:t>
            </a:r>
          </a:p>
          <a:p>
            <a:pPr marL="342900" indent="-342900" algn="l">
              <a:buClr>
                <a:srgbClr val="0070C0"/>
              </a:buClr>
              <a:buSzPct val="80000"/>
              <a:buFont typeface="Wingdings" pitchFamily="2" charset="2"/>
              <a:buChar char="u"/>
            </a:pPr>
            <a:r>
              <a:rPr lang="en-US" altLang="zh-TW" sz="1600" b="1" dirty="0">
                <a:solidFill>
                  <a:schemeClr val="tx1"/>
                </a:solidFill>
                <a:latin typeface="+mj-lt"/>
              </a:rPr>
              <a:t>JSX, on the other hand, will keep the code elegant, simple, and readable.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44141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6480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HTML vs JSX:</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compare the difference of HTML and JSX.</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C28F199D-90E2-4CAC-AFFD-4CFFDA4910F0}"/>
              </a:ext>
            </a:extLst>
          </p:cNvPr>
          <p:cNvSpPr/>
          <p:nvPr/>
        </p:nvSpPr>
        <p:spPr>
          <a:xfrm>
            <a:off x="476146" y="2569765"/>
            <a:ext cx="3888432" cy="157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Class</a:t>
            </a:r>
          </a:p>
          <a:p>
            <a:r>
              <a:rPr lang="en-US" dirty="0">
                <a:solidFill>
                  <a:schemeClr val="tx1"/>
                </a:solidFill>
              </a:rPr>
              <a:t>for</a:t>
            </a:r>
          </a:p>
          <a:p>
            <a:r>
              <a:rPr lang="en-US" dirty="0">
                <a:solidFill>
                  <a:schemeClr val="tx1"/>
                </a:solidFill>
              </a:rPr>
              <a:t>camelCase property naming convention</a:t>
            </a:r>
          </a:p>
          <a:p>
            <a:r>
              <a:rPr lang="en-US" dirty="0">
                <a:solidFill>
                  <a:schemeClr val="tx1"/>
                </a:solidFill>
              </a:rPr>
              <a:t>Onclick</a:t>
            </a:r>
          </a:p>
          <a:p>
            <a:r>
              <a:rPr lang="en-US" dirty="0" err="1">
                <a:solidFill>
                  <a:schemeClr val="tx1"/>
                </a:solidFill>
              </a:rPr>
              <a:t>tabindex</a:t>
            </a:r>
            <a:endParaRPr lang="en-US" dirty="0">
              <a:solidFill>
                <a:schemeClr val="tx1"/>
              </a:solidFill>
            </a:endParaRPr>
          </a:p>
        </p:txBody>
      </p:sp>
      <p:sp>
        <p:nvSpPr>
          <p:cNvPr id="8" name="Rectangle 7">
            <a:extLst>
              <a:ext uri="{FF2B5EF4-FFF2-40B4-BE49-F238E27FC236}">
                <a16:creationId xmlns:a16="http://schemas.microsoft.com/office/drawing/2014/main" id="{CBD86008-5CB1-44DF-BED6-88346513B1BE}"/>
              </a:ext>
            </a:extLst>
          </p:cNvPr>
          <p:cNvSpPr/>
          <p:nvPr/>
        </p:nvSpPr>
        <p:spPr>
          <a:xfrm>
            <a:off x="476146" y="2170694"/>
            <a:ext cx="1152128" cy="326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HTML</a:t>
            </a:r>
          </a:p>
        </p:txBody>
      </p:sp>
      <p:sp>
        <p:nvSpPr>
          <p:cNvPr id="9" name="Rectangle 8">
            <a:extLst>
              <a:ext uri="{FF2B5EF4-FFF2-40B4-BE49-F238E27FC236}">
                <a16:creationId xmlns:a16="http://schemas.microsoft.com/office/drawing/2014/main" id="{B99CABE1-34D4-4009-815C-B6F8D7FEC30D}"/>
              </a:ext>
            </a:extLst>
          </p:cNvPr>
          <p:cNvSpPr/>
          <p:nvPr/>
        </p:nvSpPr>
        <p:spPr>
          <a:xfrm>
            <a:off x="4779424" y="2593279"/>
            <a:ext cx="4104458" cy="1579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className</a:t>
            </a:r>
            <a:endParaRPr lang="en-US" dirty="0">
              <a:solidFill>
                <a:schemeClr val="tx1"/>
              </a:solidFill>
            </a:endParaRPr>
          </a:p>
          <a:p>
            <a:r>
              <a:rPr lang="en-US" dirty="0" err="1">
                <a:solidFill>
                  <a:schemeClr val="tx1"/>
                </a:solidFill>
              </a:rPr>
              <a:t>htmlFor</a:t>
            </a:r>
            <a:endParaRPr lang="en-US" dirty="0">
              <a:solidFill>
                <a:schemeClr val="tx1"/>
              </a:solidFill>
            </a:endParaRPr>
          </a:p>
          <a:p>
            <a:r>
              <a:rPr lang="en-US" dirty="0">
                <a:solidFill>
                  <a:schemeClr val="tx1"/>
                </a:solidFill>
              </a:rPr>
              <a:t>camelCase property naming convention</a:t>
            </a:r>
          </a:p>
          <a:p>
            <a:r>
              <a:rPr lang="en-US" dirty="0" err="1">
                <a:solidFill>
                  <a:schemeClr val="tx1"/>
                </a:solidFill>
              </a:rPr>
              <a:t>onClick</a:t>
            </a:r>
            <a:endParaRPr lang="en-US" dirty="0">
              <a:solidFill>
                <a:schemeClr val="tx1"/>
              </a:solidFill>
            </a:endParaRPr>
          </a:p>
          <a:p>
            <a:r>
              <a:rPr lang="en-US" dirty="0" err="1">
                <a:solidFill>
                  <a:schemeClr val="tx1"/>
                </a:solidFill>
              </a:rPr>
              <a:t>tabIndex</a:t>
            </a:r>
            <a:endParaRPr lang="en-US" dirty="0">
              <a:solidFill>
                <a:schemeClr val="tx1"/>
              </a:solidFill>
            </a:endParaRPr>
          </a:p>
        </p:txBody>
      </p:sp>
      <p:sp>
        <p:nvSpPr>
          <p:cNvPr id="10" name="Rectangle 9">
            <a:extLst>
              <a:ext uri="{FF2B5EF4-FFF2-40B4-BE49-F238E27FC236}">
                <a16:creationId xmlns:a16="http://schemas.microsoft.com/office/drawing/2014/main" id="{49002A09-8399-4B3C-BF6C-B4AD53C5E69F}"/>
              </a:ext>
            </a:extLst>
          </p:cNvPr>
          <p:cNvSpPr/>
          <p:nvPr/>
        </p:nvSpPr>
        <p:spPr>
          <a:xfrm>
            <a:off x="4779424" y="2194664"/>
            <a:ext cx="1152128" cy="326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JSX</a:t>
            </a:r>
          </a:p>
        </p:txBody>
      </p:sp>
    </p:spTree>
    <p:extLst>
      <p:ext uri="{BB962C8B-B14F-4D97-AF65-F5344CB8AC3E}">
        <p14:creationId xmlns:p14="http://schemas.microsoft.com/office/powerpoint/2010/main" val="331702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8 JSX</a:t>
            </a:r>
            <a:endParaRPr lang="zh-TW" altLang="en-US" b="1" dirty="0">
              <a:solidFill>
                <a:srgbClr val="FFFF00"/>
              </a:solidFill>
            </a:endParaRPr>
          </a:p>
        </p:txBody>
      </p:sp>
      <p:sp>
        <p:nvSpPr>
          <p:cNvPr id="3" name="副標題 2"/>
          <p:cNvSpPr>
            <a:spLocks noGrp="1"/>
          </p:cNvSpPr>
          <p:nvPr>
            <p:ph type="subTitle" idx="1"/>
          </p:nvPr>
        </p:nvSpPr>
        <p:spPr>
          <a:xfrm>
            <a:off x="467544" y="1340765"/>
            <a:ext cx="82192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React Fire: Modernizing React DOM</a:t>
            </a:r>
          </a:p>
          <a:p>
            <a:pPr marL="342900" indent="-342900" algn="l">
              <a:buClr>
                <a:srgbClr val="0070C0"/>
              </a:buClr>
              <a:buSzPct val="80000"/>
              <a:buFont typeface="Wingdings" pitchFamily="2" charset="2"/>
              <a:buChar char="u"/>
            </a:pPr>
            <a:r>
              <a:rPr lang="en-US" sz="1600" dirty="0">
                <a:hlinkClick r:id="rId2"/>
              </a:rPr>
              <a:t>https://github.com/facebook/react/issues/13525</a:t>
            </a:r>
            <a:endParaRPr lang="en-US" sz="1600" dirty="0"/>
          </a:p>
          <a:p>
            <a:pPr marL="342900" indent="-342900" algn="l">
              <a:buClr>
                <a:srgbClr val="0070C0"/>
              </a:buClr>
              <a:buSzPct val="80000"/>
              <a:buFont typeface="Wingdings" pitchFamily="2" charset="2"/>
              <a:buChar char="u"/>
            </a:pPr>
            <a:r>
              <a:rPr lang="en-US" altLang="zh-TW" sz="1600" b="1" dirty="0">
                <a:solidFill>
                  <a:schemeClr val="tx1"/>
                </a:solidFill>
                <a:latin typeface="+mj-lt"/>
              </a:rPr>
              <a:t>React changing code discussion panel.</a:t>
            </a:r>
          </a:p>
          <a:p>
            <a:pPr marL="342900" indent="-342900" algn="l">
              <a:buClr>
                <a:srgbClr val="0070C0"/>
              </a:buClr>
              <a:buSzPct val="80000"/>
              <a:buFont typeface="Wingdings" pitchFamily="2" charset="2"/>
              <a:buChar char="u"/>
            </a:pPr>
            <a:r>
              <a:rPr lang="en-US" altLang="zh-TW" sz="1600" b="1" dirty="0">
                <a:solidFill>
                  <a:schemeClr val="tx1"/>
                </a:solidFill>
                <a:latin typeface="+mj-lt"/>
              </a:rPr>
              <a:t>Change the </a:t>
            </a:r>
            <a:r>
              <a:rPr lang="en-US" altLang="zh-TW" sz="1600" b="1" dirty="0" err="1">
                <a:solidFill>
                  <a:schemeClr val="tx1"/>
                </a:solidFill>
                <a:latin typeface="+mj-lt"/>
              </a:rPr>
              <a:t>className</a:t>
            </a:r>
            <a:r>
              <a:rPr lang="en-US" altLang="zh-TW" sz="1600" b="1" dirty="0">
                <a:solidFill>
                  <a:schemeClr val="tx1"/>
                </a:solidFill>
                <a:latin typeface="+mj-lt"/>
              </a:rPr>
              <a:t> into Class and etc.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link will help you to stay update with the changes.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https://www.youtube.com/watch?v=7fPXI_MnBOY&amp;list=PLC3y8-rFHvwgg3vaYJgHGnModB54rxOk3&amp;index=8</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2020/3/31</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09376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2020/3/31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3797</TotalTime>
  <Words>574</Words>
  <Application>Microsoft Office PowerPoint</Application>
  <PresentationFormat>On-screen Show (4:3)</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8 JSX</vt:lpstr>
      <vt:lpstr>8 JSX</vt:lpstr>
      <vt:lpstr>8 JSX</vt:lpstr>
      <vt:lpstr>8 JSX</vt:lpstr>
      <vt:lpstr>8 JSX</vt:lpstr>
      <vt:lpstr>8 JSX</vt:lpstr>
      <vt:lpstr>8 JSX</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1270</cp:revision>
  <dcterms:created xsi:type="dcterms:W3CDTF">2018-09-28T16:40:41Z</dcterms:created>
  <dcterms:modified xsi:type="dcterms:W3CDTF">2020-04-01T04:33:38Z</dcterms:modified>
</cp:coreProperties>
</file>