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64" r:id="rId4"/>
    <p:sldId id="265" r:id="rId5"/>
    <p:sldId id="267" r:id="rId6"/>
    <p:sldId id="266" r:id="rId7"/>
    <p:sldId id="268" r:id="rId8"/>
    <p:sldId id="269" r:id="rId9"/>
    <p:sldId id="270" r:id="rId10"/>
    <p:sldId id="271" r:id="rId11"/>
    <p:sldId id="272" r:id="rId12"/>
    <p:sldId id="273" r:id="rId13"/>
    <p:sldId id="274" r:id="rId14"/>
    <p:sldId id="275" r:id="rId15"/>
    <p:sldId id="276" r:id="rId16"/>
    <p:sldId id="277" r:id="rId17"/>
    <p:sldId id="25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87" d="100"/>
          <a:sy n="87" d="100"/>
        </p:scale>
        <p:origin x="336"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List and Key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Lists and Keys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98258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2808312" cy="8641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List with key Attribute: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have a List without Key attribute: Bruce and Clark</a:t>
            </a:r>
            <a:endParaRPr lang="en-US" altLang="zh-TW"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7" name="Rectangle 6">
            <a:extLst>
              <a:ext uri="{FF2B5EF4-FFF2-40B4-BE49-F238E27FC236}">
                <a16:creationId xmlns:a16="http://schemas.microsoft.com/office/drawing/2014/main" id="{FF20EB84-86F3-4E56-9A96-84CD4C9E5845}"/>
              </a:ext>
            </a:extLst>
          </p:cNvPr>
          <p:cNvSpPr/>
          <p:nvPr/>
        </p:nvSpPr>
        <p:spPr>
          <a:xfrm>
            <a:off x="467544" y="2531521"/>
            <a:ext cx="176321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&lt;ul&gt;</a:t>
            </a:r>
          </a:p>
          <a:p>
            <a:r>
              <a:rPr lang="en-US" dirty="0"/>
              <a:t>  &lt;li&gt;Bruce&lt;/li&gt;</a:t>
            </a:r>
          </a:p>
          <a:p>
            <a:r>
              <a:rPr lang="en-US" dirty="0"/>
              <a:t>  &lt;li&gt;Clark&lt;/li&gt;</a:t>
            </a:r>
          </a:p>
          <a:p>
            <a:r>
              <a:rPr lang="en-US" dirty="0"/>
              <a:t>&lt;/ul&gt;</a:t>
            </a:r>
          </a:p>
        </p:txBody>
      </p:sp>
      <p:sp>
        <p:nvSpPr>
          <p:cNvPr id="8" name="Rectangle 7">
            <a:extLst>
              <a:ext uri="{FF2B5EF4-FFF2-40B4-BE49-F238E27FC236}">
                <a16:creationId xmlns:a16="http://schemas.microsoft.com/office/drawing/2014/main" id="{5650B2E5-BB89-439D-AFB5-B52E33DD3EF5}"/>
              </a:ext>
            </a:extLst>
          </p:cNvPr>
          <p:cNvSpPr/>
          <p:nvPr/>
        </p:nvSpPr>
        <p:spPr>
          <a:xfrm>
            <a:off x="4572000" y="2546770"/>
            <a:ext cx="1763216" cy="145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&lt;ul&gt;</a:t>
            </a:r>
          </a:p>
          <a:p>
            <a:r>
              <a:rPr lang="en-US" dirty="0"/>
              <a:t>  &lt;li&gt;Bruce&lt;/li&gt;</a:t>
            </a:r>
          </a:p>
          <a:p>
            <a:r>
              <a:rPr lang="en-US" dirty="0"/>
              <a:t>  &lt;li&gt;Clark&lt;/li&gt;</a:t>
            </a:r>
          </a:p>
          <a:p>
            <a:r>
              <a:rPr lang="en-US" dirty="0"/>
              <a:t>  &lt;li&gt;Diana&lt;li&gt;</a:t>
            </a:r>
          </a:p>
          <a:p>
            <a:r>
              <a:rPr lang="en-US" dirty="0"/>
              <a:t>&lt;/ul&gt;</a:t>
            </a:r>
          </a:p>
        </p:txBody>
      </p:sp>
      <p:sp>
        <p:nvSpPr>
          <p:cNvPr id="9" name="副標題 2">
            <a:extLst>
              <a:ext uri="{FF2B5EF4-FFF2-40B4-BE49-F238E27FC236}">
                <a16:creationId xmlns:a16="http://schemas.microsoft.com/office/drawing/2014/main" id="{D53A30FD-71C4-41FD-9DBA-7C3917DCDE94}"/>
              </a:ext>
            </a:extLst>
          </p:cNvPr>
          <p:cNvSpPr txBox="1">
            <a:spLocks/>
          </p:cNvSpPr>
          <p:nvPr/>
        </p:nvSpPr>
        <p:spPr>
          <a:xfrm>
            <a:off x="4572000" y="1340764"/>
            <a:ext cx="2808312" cy="85456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We need to add another item “Diana”  at the end of the list.</a:t>
            </a:r>
            <a:endParaRPr lang="en-US" altLang="zh-TW" sz="1600" b="1" dirty="0">
              <a:solidFill>
                <a:schemeClr val="tx1"/>
              </a:solidFill>
            </a:endParaRPr>
          </a:p>
        </p:txBody>
      </p:sp>
      <p:sp>
        <p:nvSpPr>
          <p:cNvPr id="10" name="副標題 2">
            <a:extLst>
              <a:ext uri="{FF2B5EF4-FFF2-40B4-BE49-F238E27FC236}">
                <a16:creationId xmlns:a16="http://schemas.microsoft.com/office/drawing/2014/main" id="{385D826C-2D21-4F2A-AD50-85336F3B8403}"/>
              </a:ext>
            </a:extLst>
          </p:cNvPr>
          <p:cNvSpPr txBox="1">
            <a:spLocks/>
          </p:cNvSpPr>
          <p:nvPr/>
        </p:nvSpPr>
        <p:spPr>
          <a:xfrm>
            <a:off x="611560" y="4172212"/>
            <a:ext cx="7920880" cy="200148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How React handle the update?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just iterate both the lists  at the same time and generates a mutation whenever there is a difference.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iterate item 1 and no difference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iterate item 2 and no difference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There is a difference in third item and insert the third item into the DOM tree.</a:t>
            </a:r>
            <a:endParaRPr lang="en-US" altLang="zh-TW" sz="1600" b="1" dirty="0">
              <a:solidFill>
                <a:schemeClr val="tx1"/>
              </a:solidFill>
            </a:endParaRPr>
          </a:p>
        </p:txBody>
      </p:sp>
      <p:cxnSp>
        <p:nvCxnSpPr>
          <p:cNvPr id="12" name="Straight Arrow Connector 11">
            <a:extLst>
              <a:ext uri="{FF2B5EF4-FFF2-40B4-BE49-F238E27FC236}">
                <a16:creationId xmlns:a16="http://schemas.microsoft.com/office/drawing/2014/main" id="{2C491B7F-4B14-4B5A-A5B3-79774D457D60}"/>
              </a:ext>
            </a:extLst>
          </p:cNvPr>
          <p:cNvCxnSpPr>
            <a:cxnSpLocks/>
          </p:cNvCxnSpPr>
          <p:nvPr/>
        </p:nvCxnSpPr>
        <p:spPr>
          <a:xfrm>
            <a:off x="2230760" y="2996952"/>
            <a:ext cx="23412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861B5B-0E76-4024-B0F5-D31D57205EEC}"/>
              </a:ext>
            </a:extLst>
          </p:cNvPr>
          <p:cNvCxnSpPr>
            <a:cxnSpLocks/>
            <a:endCxn id="8" idx="1"/>
          </p:cNvCxnSpPr>
          <p:nvPr/>
        </p:nvCxnSpPr>
        <p:spPr>
          <a:xfrm flipV="1">
            <a:off x="2230760" y="3275917"/>
            <a:ext cx="234124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8C49CF-A9B6-43C0-9C85-B8923C9D2EDD}"/>
              </a:ext>
            </a:extLst>
          </p:cNvPr>
          <p:cNvCxnSpPr/>
          <p:nvPr/>
        </p:nvCxnSpPr>
        <p:spPr>
          <a:xfrm>
            <a:off x="3707904" y="3573016"/>
            <a:ext cx="864096"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66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8476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List with key Attribute: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way, instead of tear down the old tree and building a new tree from scratch, React simply update the tree by inserting the item at the end of the list.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60685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17196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List with key Attribute: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we want to insert the “Diana” at the top.</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this example, React find out every item is different.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will end up nutating every child instead of realizing it can keep the Bruce and Clark sub-trees intact.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inefficiency can be a problem.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15" name="Rectangle 14">
            <a:extLst>
              <a:ext uri="{FF2B5EF4-FFF2-40B4-BE49-F238E27FC236}">
                <a16:creationId xmlns:a16="http://schemas.microsoft.com/office/drawing/2014/main" id="{A1C6DE03-FBF6-4332-AF25-456BD07C3ADD}"/>
              </a:ext>
            </a:extLst>
          </p:cNvPr>
          <p:cNvSpPr/>
          <p:nvPr/>
        </p:nvSpPr>
        <p:spPr>
          <a:xfrm>
            <a:off x="718133" y="3459048"/>
            <a:ext cx="176321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&lt;ul&gt;</a:t>
            </a:r>
          </a:p>
          <a:p>
            <a:r>
              <a:rPr lang="en-US" dirty="0"/>
              <a:t>  &lt;li&gt;Bruce&lt;/li&gt;</a:t>
            </a:r>
          </a:p>
          <a:p>
            <a:r>
              <a:rPr lang="en-US" dirty="0"/>
              <a:t>  &lt;li&gt;Clark&lt;/li&gt;</a:t>
            </a:r>
          </a:p>
          <a:p>
            <a:r>
              <a:rPr lang="en-US" dirty="0"/>
              <a:t>&lt;/ul&gt;</a:t>
            </a:r>
          </a:p>
        </p:txBody>
      </p:sp>
      <p:sp>
        <p:nvSpPr>
          <p:cNvPr id="16" name="Rectangle 15">
            <a:extLst>
              <a:ext uri="{FF2B5EF4-FFF2-40B4-BE49-F238E27FC236}">
                <a16:creationId xmlns:a16="http://schemas.microsoft.com/office/drawing/2014/main" id="{8D4BA374-7F51-46D5-869F-EC2DB5D32646}"/>
              </a:ext>
            </a:extLst>
          </p:cNvPr>
          <p:cNvSpPr/>
          <p:nvPr/>
        </p:nvSpPr>
        <p:spPr>
          <a:xfrm>
            <a:off x="4822589" y="3474297"/>
            <a:ext cx="1763216" cy="145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&lt;ul&gt;</a:t>
            </a:r>
          </a:p>
          <a:p>
            <a:r>
              <a:rPr lang="en-US" dirty="0"/>
              <a:t>  &lt;li&gt;Diana&lt;li&gt;</a:t>
            </a:r>
          </a:p>
          <a:p>
            <a:r>
              <a:rPr lang="en-US" dirty="0"/>
              <a:t>  &lt;li&gt;Bruce&lt;/li&gt;</a:t>
            </a:r>
          </a:p>
          <a:p>
            <a:r>
              <a:rPr lang="en-US" dirty="0"/>
              <a:t>  &lt;li&gt;Clark&lt;/li&gt;</a:t>
            </a:r>
          </a:p>
          <a:p>
            <a:r>
              <a:rPr lang="en-US" dirty="0"/>
              <a:t>&lt;/ul&gt;</a:t>
            </a:r>
          </a:p>
        </p:txBody>
      </p:sp>
      <p:cxnSp>
        <p:nvCxnSpPr>
          <p:cNvPr id="19" name="Straight Arrow Connector 18">
            <a:extLst>
              <a:ext uri="{FF2B5EF4-FFF2-40B4-BE49-F238E27FC236}">
                <a16:creationId xmlns:a16="http://schemas.microsoft.com/office/drawing/2014/main" id="{2CA40C8B-F95A-4DC6-A3D4-9D8168F48D77}"/>
              </a:ext>
            </a:extLst>
          </p:cNvPr>
          <p:cNvCxnSpPr>
            <a:cxnSpLocks/>
          </p:cNvCxnSpPr>
          <p:nvPr/>
        </p:nvCxnSpPr>
        <p:spPr>
          <a:xfrm>
            <a:off x="2481349" y="3933056"/>
            <a:ext cx="234124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604937-2B4C-4020-8459-710DC85F2008}"/>
              </a:ext>
            </a:extLst>
          </p:cNvPr>
          <p:cNvCxnSpPr>
            <a:cxnSpLocks/>
          </p:cNvCxnSpPr>
          <p:nvPr/>
        </p:nvCxnSpPr>
        <p:spPr>
          <a:xfrm>
            <a:off x="2481349" y="4437112"/>
            <a:ext cx="234124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62FEF8-56CE-4FE3-BD13-1287A63EDA20}"/>
              </a:ext>
            </a:extLst>
          </p:cNvPr>
          <p:cNvCxnSpPr>
            <a:cxnSpLocks/>
          </p:cNvCxnSpPr>
          <p:nvPr/>
        </p:nvCxnSpPr>
        <p:spPr>
          <a:xfrm>
            <a:off x="2481349" y="4221088"/>
            <a:ext cx="234124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64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26643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with key Attribute: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order to solve this problem, React support the key attribute.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When children have keys, react use the key to match the children in the original tree with the children in the subsequent tree.</a:t>
            </a:r>
          </a:p>
          <a:p>
            <a:pPr marL="342900" indent="-342900" algn="l">
              <a:buClr>
                <a:srgbClr val="0070C0"/>
              </a:buClr>
              <a:buSzPct val="80000"/>
              <a:buFont typeface="Wingdings" pitchFamily="2" charset="2"/>
              <a:buChar char="u"/>
            </a:pPr>
            <a:r>
              <a:rPr lang="en-US" altLang="zh-TW" sz="1600" b="1" dirty="0">
                <a:solidFill>
                  <a:schemeClr val="tx1"/>
                </a:solidFill>
                <a:latin typeface="+mj-lt"/>
              </a:rPr>
              <a:t>Now, react knows that the element with key 3 is the new one and the element with keys 1 and 2 have just moved.</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React will preserve the sub-tree and simply insert the new item at the top of the list.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turn out is much more efficient.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12" name="Rectangle 11">
            <a:extLst>
              <a:ext uri="{FF2B5EF4-FFF2-40B4-BE49-F238E27FC236}">
                <a16:creationId xmlns:a16="http://schemas.microsoft.com/office/drawing/2014/main" id="{4B66CA0F-17DB-4687-92DD-8E46CFEBB75B}"/>
              </a:ext>
            </a:extLst>
          </p:cNvPr>
          <p:cNvSpPr/>
          <p:nvPr/>
        </p:nvSpPr>
        <p:spPr>
          <a:xfrm>
            <a:off x="718132" y="4437112"/>
            <a:ext cx="2701739"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&lt;ul&gt;</a:t>
            </a:r>
          </a:p>
          <a:p>
            <a:r>
              <a:rPr lang="en-US" dirty="0"/>
              <a:t>  &lt;li key = “1”&gt;Bruce&lt;/li&gt;</a:t>
            </a:r>
          </a:p>
          <a:p>
            <a:r>
              <a:rPr lang="en-US" dirty="0"/>
              <a:t>  &lt;li key = “2”&gt;Clark&lt;/li&gt;</a:t>
            </a:r>
          </a:p>
          <a:p>
            <a:r>
              <a:rPr lang="en-US" dirty="0"/>
              <a:t>&lt;/ul&gt;</a:t>
            </a:r>
          </a:p>
        </p:txBody>
      </p:sp>
      <p:sp>
        <p:nvSpPr>
          <p:cNvPr id="17" name="Rectangle 16">
            <a:extLst>
              <a:ext uri="{FF2B5EF4-FFF2-40B4-BE49-F238E27FC236}">
                <a16:creationId xmlns:a16="http://schemas.microsoft.com/office/drawing/2014/main" id="{3B458DEA-0BFF-4A2B-B0BF-C94484703464}"/>
              </a:ext>
            </a:extLst>
          </p:cNvPr>
          <p:cNvSpPr/>
          <p:nvPr/>
        </p:nvSpPr>
        <p:spPr>
          <a:xfrm>
            <a:off x="4822588" y="4452361"/>
            <a:ext cx="2917763" cy="145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&lt;ul&gt;</a:t>
            </a:r>
          </a:p>
          <a:p>
            <a:r>
              <a:rPr lang="en-US" dirty="0"/>
              <a:t>  &lt;li key =“3”&gt;Diana&lt;li&gt;</a:t>
            </a:r>
          </a:p>
          <a:p>
            <a:r>
              <a:rPr lang="en-US" dirty="0"/>
              <a:t>  &lt;li key =“1”&gt;Bruce&lt;/li&gt;</a:t>
            </a:r>
          </a:p>
          <a:p>
            <a:r>
              <a:rPr lang="en-US" dirty="0"/>
              <a:t>  &lt;li key = “2”&gt;Clark&lt;/li&gt;</a:t>
            </a:r>
          </a:p>
          <a:p>
            <a:r>
              <a:rPr lang="en-US" dirty="0"/>
              <a:t>&lt;/ul&gt;</a:t>
            </a:r>
          </a:p>
        </p:txBody>
      </p:sp>
      <p:cxnSp>
        <p:nvCxnSpPr>
          <p:cNvPr id="18" name="Straight Arrow Connector 17">
            <a:extLst>
              <a:ext uri="{FF2B5EF4-FFF2-40B4-BE49-F238E27FC236}">
                <a16:creationId xmlns:a16="http://schemas.microsoft.com/office/drawing/2014/main" id="{64B78F59-AE93-4AFC-B737-6F7B06D98D36}"/>
              </a:ext>
            </a:extLst>
          </p:cNvPr>
          <p:cNvCxnSpPr>
            <a:cxnSpLocks/>
            <a:endCxn id="17" idx="1"/>
          </p:cNvCxnSpPr>
          <p:nvPr/>
        </p:nvCxnSpPr>
        <p:spPr>
          <a:xfrm>
            <a:off x="3419871" y="4911121"/>
            <a:ext cx="1402717" cy="27038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16FA414-9F6E-4C40-8210-921242332E6E}"/>
              </a:ext>
            </a:extLst>
          </p:cNvPr>
          <p:cNvCxnSpPr>
            <a:cxnSpLocks/>
          </p:cNvCxnSpPr>
          <p:nvPr/>
        </p:nvCxnSpPr>
        <p:spPr>
          <a:xfrm>
            <a:off x="4355976" y="4911121"/>
            <a:ext cx="466613"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533050E-C4AE-461C-A4FD-E92EE5CAB177}"/>
              </a:ext>
            </a:extLst>
          </p:cNvPr>
          <p:cNvCxnSpPr>
            <a:cxnSpLocks/>
          </p:cNvCxnSpPr>
          <p:nvPr/>
        </p:nvCxnSpPr>
        <p:spPr>
          <a:xfrm>
            <a:off x="3419871" y="5199153"/>
            <a:ext cx="1402718" cy="27038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10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18.2 Summary of Lists and Keys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16539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18.2 Summary of Lists and Keys</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26643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Lists and Keys:</a:t>
            </a:r>
          </a:p>
          <a:p>
            <a:pPr marL="342900" indent="-342900" algn="l">
              <a:buClr>
                <a:srgbClr val="0070C0"/>
              </a:buClr>
              <a:buSzPct val="80000"/>
              <a:buFont typeface="Wingdings" pitchFamily="2" charset="2"/>
              <a:buChar char="u"/>
            </a:pPr>
            <a:r>
              <a:rPr lang="en-US" altLang="zh-TW" sz="1600" b="1" dirty="0">
                <a:solidFill>
                  <a:schemeClr val="tx1"/>
                </a:solidFill>
                <a:latin typeface="+mj-lt"/>
              </a:rPr>
              <a:t>A “key” is a special string attribute you need to include when creating lists of elements.</a:t>
            </a:r>
          </a:p>
          <a:p>
            <a:pPr marL="342900" indent="-342900" algn="l">
              <a:buClr>
                <a:srgbClr val="0070C0"/>
              </a:buClr>
              <a:buSzPct val="80000"/>
              <a:buFont typeface="Wingdings" pitchFamily="2" charset="2"/>
              <a:buChar char="u"/>
            </a:pPr>
            <a:r>
              <a:rPr lang="en-US" altLang="zh-TW" sz="1600" b="1" dirty="0">
                <a:solidFill>
                  <a:schemeClr val="tx1"/>
                </a:solidFill>
                <a:latin typeface="+mj-lt"/>
              </a:rPr>
              <a:t>Keys give the elements a stable identity.</a:t>
            </a:r>
          </a:p>
          <a:p>
            <a:pPr marL="342900" indent="-342900" algn="l">
              <a:buClr>
                <a:srgbClr val="0070C0"/>
              </a:buClr>
              <a:buSzPct val="80000"/>
              <a:buFont typeface="Wingdings" pitchFamily="2" charset="2"/>
              <a:buChar char="u"/>
            </a:pPr>
            <a:r>
              <a:rPr lang="en-US" altLang="zh-TW" sz="1600" b="1" dirty="0">
                <a:solidFill>
                  <a:schemeClr val="tx1"/>
                </a:solidFill>
                <a:latin typeface="+mj-lt"/>
              </a:rPr>
              <a:t>Keys help React identify which items have changed, added, or removed.</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keys help much more efficient update of the user interface.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Question: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many cases, we only have the simple array which does not have an ID property that uniquely identifies the item.</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do we do in such a situation, we discuss this situation next.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32644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6480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latin typeface="+mj-lt"/>
              </a:rPr>
              <a:t>Each Child in a list should have a unique “key” prop.</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910955F2-6BBF-46EE-B541-39DDA1E8104B}"/>
              </a:ext>
            </a:extLst>
          </p:cNvPr>
          <p:cNvPicPr>
            <a:picLocks noChangeAspect="1"/>
          </p:cNvPicPr>
          <p:nvPr/>
        </p:nvPicPr>
        <p:blipFill>
          <a:blip r:embed="rId2"/>
          <a:stretch>
            <a:fillRect/>
          </a:stretch>
        </p:blipFill>
        <p:spPr>
          <a:xfrm>
            <a:off x="593812" y="2166284"/>
            <a:ext cx="7956376" cy="3236492"/>
          </a:xfrm>
          <a:prstGeom prst="rect">
            <a:avLst/>
          </a:prstGeom>
          <a:ln>
            <a:solidFill>
              <a:srgbClr val="C000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15121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latin typeface="+mj-lt"/>
              </a:rPr>
              <a:t>Each Child in a list should have a unique “key” prop.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message tell us: Each item in the list we render using the map operator should have a prop called key and the value to the key prop should be unique within the list.</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need to add the unique key prop to each item in our list.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39355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15841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the NameList.js, we need to add the key prop for map function.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const </a:t>
            </a:r>
            <a:r>
              <a:rPr lang="en-US" altLang="zh-TW" sz="1600" b="1" dirty="0" err="1">
                <a:solidFill>
                  <a:schemeClr val="tx1"/>
                </a:solidFill>
                <a:latin typeface="+mj-lt"/>
              </a:rPr>
              <a:t>personList</a:t>
            </a:r>
            <a:r>
              <a:rPr lang="en-US" altLang="zh-TW" sz="1600" b="1" dirty="0">
                <a:solidFill>
                  <a:schemeClr val="tx1"/>
                </a:solidFill>
                <a:latin typeface="+mj-lt"/>
              </a:rPr>
              <a:t> = </a:t>
            </a:r>
            <a:r>
              <a:rPr lang="en-US" altLang="zh-TW" sz="1600" b="1" dirty="0" err="1">
                <a:solidFill>
                  <a:schemeClr val="tx1"/>
                </a:solidFill>
                <a:latin typeface="+mj-lt"/>
              </a:rPr>
              <a:t>persons.map</a:t>
            </a:r>
            <a:r>
              <a:rPr lang="en-US" altLang="zh-TW" sz="1600" b="1" dirty="0">
                <a:solidFill>
                  <a:schemeClr val="tx1"/>
                </a:solidFill>
                <a:latin typeface="+mj-lt"/>
              </a:rPr>
              <a:t> (person =&gt; &lt;Person </a:t>
            </a:r>
            <a:r>
              <a:rPr lang="en-US" altLang="zh-TW" sz="1600" b="1" dirty="0">
                <a:solidFill>
                  <a:srgbClr val="C00000"/>
                </a:solidFill>
                <a:latin typeface="+mj-lt"/>
              </a:rPr>
              <a:t>key=“unique” </a:t>
            </a:r>
            <a:r>
              <a:rPr lang="en-US" altLang="zh-TW" sz="1600" b="1" dirty="0">
                <a:solidFill>
                  <a:schemeClr val="tx1"/>
                </a:solidFill>
                <a:latin typeface="+mj-lt"/>
              </a:rPr>
              <a:t>person={person} /&gt;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Typically, ID is unique. We can assign the id to the key.</a:t>
            </a:r>
          </a:p>
          <a:p>
            <a:pPr marL="342900" indent="-342900" algn="l">
              <a:buClr>
                <a:srgbClr val="0070C0"/>
              </a:buClr>
              <a:buSzPct val="80000"/>
              <a:buFont typeface="Wingdings" pitchFamily="2" charset="2"/>
              <a:buChar char="u"/>
            </a:pPr>
            <a:r>
              <a:rPr lang="en-US" altLang="zh-TW" sz="1600" b="1" dirty="0">
                <a:solidFill>
                  <a:schemeClr val="tx1"/>
                </a:solidFill>
              </a:rPr>
              <a:t>const </a:t>
            </a:r>
            <a:r>
              <a:rPr lang="en-US" altLang="zh-TW" sz="1600" b="1" dirty="0" err="1">
                <a:solidFill>
                  <a:schemeClr val="tx1"/>
                </a:solidFill>
              </a:rPr>
              <a:t>personList</a:t>
            </a:r>
            <a:r>
              <a:rPr lang="en-US" altLang="zh-TW" sz="1600" b="1" dirty="0">
                <a:solidFill>
                  <a:schemeClr val="tx1"/>
                </a:solidFill>
              </a:rPr>
              <a:t> = </a:t>
            </a:r>
            <a:r>
              <a:rPr lang="en-US" altLang="zh-TW" sz="1600" b="1" dirty="0" err="1">
                <a:solidFill>
                  <a:schemeClr val="tx1"/>
                </a:solidFill>
              </a:rPr>
              <a:t>persons.map</a:t>
            </a:r>
            <a:r>
              <a:rPr lang="en-US" altLang="zh-TW" sz="1600" b="1" dirty="0">
                <a:solidFill>
                  <a:schemeClr val="tx1"/>
                </a:solidFill>
              </a:rPr>
              <a:t> (person =&gt; &lt;Person </a:t>
            </a:r>
            <a:r>
              <a:rPr lang="en-US" altLang="zh-TW" sz="1600" b="1" dirty="0">
                <a:solidFill>
                  <a:srgbClr val="C00000"/>
                </a:solidFill>
              </a:rPr>
              <a:t>key={person.id} </a:t>
            </a:r>
            <a:r>
              <a:rPr lang="en-US" altLang="zh-TW" sz="1600" b="1" dirty="0">
                <a:solidFill>
                  <a:schemeClr val="tx1"/>
                </a:solidFill>
              </a:rPr>
              <a:t>person={person} /&gt;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33720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7574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rPr>
              <a:t>const </a:t>
            </a:r>
            <a:r>
              <a:rPr lang="en-US" altLang="zh-TW" sz="1600" b="1" dirty="0" err="1">
                <a:solidFill>
                  <a:schemeClr val="tx1"/>
                </a:solidFill>
              </a:rPr>
              <a:t>personList</a:t>
            </a:r>
            <a:r>
              <a:rPr lang="en-US" altLang="zh-TW" sz="1600" b="1" dirty="0">
                <a:solidFill>
                  <a:schemeClr val="tx1"/>
                </a:solidFill>
              </a:rPr>
              <a:t> = </a:t>
            </a:r>
            <a:r>
              <a:rPr lang="en-US" altLang="zh-TW" sz="1600" b="1" dirty="0" err="1">
                <a:solidFill>
                  <a:schemeClr val="tx1"/>
                </a:solidFill>
              </a:rPr>
              <a:t>persons.map</a:t>
            </a:r>
            <a:r>
              <a:rPr lang="en-US" altLang="zh-TW" sz="1600" b="1" dirty="0">
                <a:solidFill>
                  <a:schemeClr val="tx1"/>
                </a:solidFill>
              </a:rPr>
              <a:t> (person =&gt; &lt;Person </a:t>
            </a:r>
            <a:r>
              <a:rPr lang="en-US" altLang="zh-TW" sz="1600" b="1" dirty="0">
                <a:solidFill>
                  <a:srgbClr val="C00000"/>
                </a:solidFill>
              </a:rPr>
              <a:t>key={person.id} </a:t>
            </a:r>
            <a:r>
              <a:rPr lang="en-US" altLang="zh-TW" sz="1600" b="1" dirty="0">
                <a:solidFill>
                  <a:schemeClr val="tx1"/>
                </a:solidFill>
              </a:rPr>
              <a:t>person={person} /&gt;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BF98677-4F49-4DA9-BE12-2001BAEF4AD9}"/>
              </a:ext>
            </a:extLst>
          </p:cNvPr>
          <p:cNvPicPr>
            <a:picLocks noChangeAspect="1"/>
          </p:cNvPicPr>
          <p:nvPr/>
        </p:nvPicPr>
        <p:blipFill>
          <a:blip r:embed="rId2"/>
          <a:stretch>
            <a:fillRect/>
          </a:stretch>
        </p:blipFill>
        <p:spPr>
          <a:xfrm>
            <a:off x="4132357" y="2270698"/>
            <a:ext cx="4561943" cy="3981332"/>
          </a:xfrm>
          <a:prstGeom prst="rect">
            <a:avLst/>
          </a:prstGeom>
          <a:ln>
            <a:solidFill>
              <a:srgbClr val="C00000"/>
            </a:solidFill>
          </a:ln>
        </p:spPr>
      </p:pic>
      <p:sp>
        <p:nvSpPr>
          <p:cNvPr id="8" name="Rectangle 7">
            <a:extLst>
              <a:ext uri="{FF2B5EF4-FFF2-40B4-BE49-F238E27FC236}">
                <a16:creationId xmlns:a16="http://schemas.microsoft.com/office/drawing/2014/main" id="{5268C9B0-74E6-4E33-BF45-D238155D2DB2}"/>
              </a:ext>
            </a:extLst>
          </p:cNvPr>
          <p:cNvSpPr/>
          <p:nvPr/>
        </p:nvSpPr>
        <p:spPr>
          <a:xfrm>
            <a:off x="4644008" y="5517236"/>
            <a:ext cx="3960440" cy="538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0D49B86-23CD-4CF9-929C-03A7D06C1C00}"/>
              </a:ext>
            </a:extLst>
          </p:cNvPr>
          <p:cNvPicPr>
            <a:picLocks noChangeAspect="1"/>
          </p:cNvPicPr>
          <p:nvPr/>
        </p:nvPicPr>
        <p:blipFill>
          <a:blip r:embed="rId3"/>
          <a:stretch>
            <a:fillRect/>
          </a:stretch>
        </p:blipFill>
        <p:spPr>
          <a:xfrm>
            <a:off x="457200" y="2294291"/>
            <a:ext cx="3581400" cy="1419225"/>
          </a:xfrm>
          <a:prstGeom prst="rect">
            <a:avLst/>
          </a:prstGeom>
          <a:ln>
            <a:solidFill>
              <a:srgbClr val="C00000"/>
            </a:solidFill>
          </a:ln>
        </p:spPr>
      </p:pic>
    </p:spTree>
    <p:extLst>
      <p:ext uri="{BB962C8B-B14F-4D97-AF65-F5344CB8AC3E}">
        <p14:creationId xmlns:p14="http://schemas.microsoft.com/office/powerpoint/2010/main" val="220746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7168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Remove the error message and check the dumped item object information.</a:t>
            </a:r>
            <a:endParaRPr lang="en-US" altLang="zh-TW"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737CE871-4D1C-4808-93F9-01B7405AC591}"/>
              </a:ext>
            </a:extLst>
          </p:cNvPr>
          <p:cNvPicPr>
            <a:picLocks noChangeAspect="1"/>
          </p:cNvPicPr>
          <p:nvPr/>
        </p:nvPicPr>
        <p:blipFill>
          <a:blip r:embed="rId2"/>
          <a:stretch>
            <a:fillRect/>
          </a:stretch>
        </p:blipFill>
        <p:spPr>
          <a:xfrm>
            <a:off x="755576" y="2276872"/>
            <a:ext cx="7389991" cy="4179728"/>
          </a:xfrm>
          <a:prstGeom prst="rect">
            <a:avLst/>
          </a:prstGeom>
          <a:ln>
            <a:solidFill>
              <a:srgbClr val="C00000"/>
            </a:solidFill>
          </a:ln>
        </p:spPr>
      </p:pic>
      <p:sp>
        <p:nvSpPr>
          <p:cNvPr id="8" name="Rectangle 7">
            <a:extLst>
              <a:ext uri="{FF2B5EF4-FFF2-40B4-BE49-F238E27FC236}">
                <a16:creationId xmlns:a16="http://schemas.microsoft.com/office/drawing/2014/main" id="{DE4744E6-C7AF-4EE2-BD97-5FA8FFE5BF3E}"/>
              </a:ext>
            </a:extLst>
          </p:cNvPr>
          <p:cNvSpPr/>
          <p:nvPr/>
        </p:nvSpPr>
        <p:spPr>
          <a:xfrm>
            <a:off x="5076055" y="4456446"/>
            <a:ext cx="3058941" cy="1780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13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18722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Key can be name or anything which is unique.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if you fore sure the name is unique, then </a:t>
            </a:r>
            <a:r>
              <a:rPr lang="en-US" altLang="zh-TW" sz="1600" b="1" dirty="0">
                <a:solidFill>
                  <a:srgbClr val="C00000"/>
                </a:solidFill>
                <a:latin typeface="+mj-lt"/>
              </a:rPr>
              <a:t>key = {person.name} </a:t>
            </a:r>
            <a:r>
              <a:rPr lang="en-US" altLang="zh-TW" sz="1600" b="1" dirty="0">
                <a:solidFill>
                  <a:schemeClr val="tx1"/>
                </a:solidFill>
                <a:latin typeface="+mj-lt"/>
              </a:rPr>
              <a:t>is also valid.</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the </a:t>
            </a:r>
            <a:r>
              <a:rPr lang="en-US" altLang="zh-TW" sz="1600" b="1" dirty="0" err="1">
                <a:solidFill>
                  <a:schemeClr val="tx1"/>
                </a:solidFill>
                <a:latin typeface="+mj-lt"/>
              </a:rPr>
              <a:t>personList</a:t>
            </a:r>
            <a:r>
              <a:rPr lang="en-US" altLang="zh-TW" sz="1600" b="1" dirty="0">
                <a:solidFill>
                  <a:schemeClr val="tx1"/>
                </a:solidFill>
                <a:latin typeface="+mj-lt"/>
              </a:rPr>
              <a:t>, the first argument is component, the second argument is key.</a:t>
            </a:r>
          </a:p>
          <a:p>
            <a:pPr marL="342900" indent="-342900" algn="l">
              <a:buClr>
                <a:srgbClr val="0070C0"/>
              </a:buClr>
              <a:buSzPct val="80000"/>
              <a:buFont typeface="Wingdings" pitchFamily="2" charset="2"/>
              <a:buChar char="u"/>
            </a:pPr>
            <a:r>
              <a:rPr lang="en-US" altLang="zh-TW" sz="1600" b="1" dirty="0" err="1">
                <a:solidFill>
                  <a:schemeClr val="tx1"/>
                </a:solidFill>
                <a:latin typeface="+mj-lt"/>
              </a:rPr>
              <a:t>Arrary.map</a:t>
            </a:r>
            <a:r>
              <a:rPr lang="en-US" altLang="zh-TW" sz="1600" b="1" dirty="0">
                <a:solidFill>
                  <a:schemeClr val="tx1"/>
                </a:solidFill>
                <a:latin typeface="+mj-lt"/>
              </a:rPr>
              <a:t> (=&gt; &lt;Person key= …&gt;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Another import point is “key” is not accessible in the child component.</a:t>
            </a:r>
            <a:endParaRPr lang="en-US" altLang="zh-TW"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11502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12241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we go to Person.js, </a:t>
            </a:r>
          </a:p>
          <a:p>
            <a:pPr marL="342900" indent="-342900" algn="l">
              <a:buClr>
                <a:srgbClr val="0070C0"/>
              </a:buClr>
              <a:buSzPct val="80000"/>
              <a:buFont typeface="Wingdings" pitchFamily="2" charset="2"/>
              <a:buChar char="u"/>
            </a:pPr>
            <a:r>
              <a:rPr lang="en-US" altLang="zh-TW" sz="1600" b="1" dirty="0">
                <a:solidFill>
                  <a:srgbClr val="C00000"/>
                </a:solidFill>
                <a:latin typeface="+mj-lt"/>
              </a:rPr>
              <a:t>function Person ({person, key}) </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a:t>
            </a:r>
            <a:endParaRPr lang="en-US" altLang="zh-TW"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72480DB8-4E0B-4EBA-874C-3D69E83FB98C}"/>
              </a:ext>
            </a:extLst>
          </p:cNvPr>
          <p:cNvPicPr>
            <a:picLocks noChangeAspect="1"/>
          </p:cNvPicPr>
          <p:nvPr/>
        </p:nvPicPr>
        <p:blipFill>
          <a:blip r:embed="rId2"/>
          <a:stretch>
            <a:fillRect/>
          </a:stretch>
        </p:blipFill>
        <p:spPr>
          <a:xfrm>
            <a:off x="2341871" y="2348881"/>
            <a:ext cx="6344930" cy="3976466"/>
          </a:xfrm>
          <a:prstGeom prst="rect">
            <a:avLst/>
          </a:prstGeom>
          <a:ln>
            <a:solidFill>
              <a:srgbClr val="C00000"/>
            </a:solidFill>
          </a:ln>
        </p:spPr>
      </p:pic>
      <p:sp>
        <p:nvSpPr>
          <p:cNvPr id="8" name="Rectangle 7">
            <a:extLst>
              <a:ext uri="{FF2B5EF4-FFF2-40B4-BE49-F238E27FC236}">
                <a16:creationId xmlns:a16="http://schemas.microsoft.com/office/drawing/2014/main" id="{2A1806AB-E7C0-4316-9B1E-87E6EBD5545D}"/>
              </a:ext>
            </a:extLst>
          </p:cNvPr>
          <p:cNvSpPr/>
          <p:nvPr/>
        </p:nvSpPr>
        <p:spPr>
          <a:xfrm>
            <a:off x="3779912" y="2996952"/>
            <a:ext cx="36004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8F33A8-1953-4AAE-860E-939F73750727}"/>
              </a:ext>
            </a:extLst>
          </p:cNvPr>
          <p:cNvSpPr/>
          <p:nvPr/>
        </p:nvSpPr>
        <p:spPr>
          <a:xfrm>
            <a:off x="3419872" y="3356992"/>
            <a:ext cx="50405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91D52-BF17-4EE8-962F-C165FE18D507}"/>
              </a:ext>
            </a:extLst>
          </p:cNvPr>
          <p:cNvSpPr/>
          <p:nvPr/>
        </p:nvSpPr>
        <p:spPr>
          <a:xfrm>
            <a:off x="5868144" y="5445224"/>
            <a:ext cx="2818656"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54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List and Key</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20882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List and Key:</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“key” props is something I need to render there UI.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a:t>
            </a:r>
            <a:r>
              <a:rPr lang="en-US" altLang="zh-TW" sz="1600" b="1" dirty="0">
                <a:solidFill>
                  <a:srgbClr val="C00000"/>
                </a:solidFill>
                <a:latin typeface="+mj-lt"/>
              </a:rPr>
              <a:t>key props is reserved only for React internal use</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you try to pass key value to child component, pass it in different prop. The key prop is reserved. In your component, you should never use key prop to render your data.</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key prop is used by the React to identify which list has changed, added, or removed.</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key props is a crucial role for UI updated efficiently.</a:t>
            </a:r>
            <a:endParaRPr lang="en-US" altLang="zh-TW"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https://www.youtube.com/watch?v=0sasRxl35_8&amp;list=PLC3y8-rFHvwgg3vaYJgHGnModB54rxOk3&amp;index=18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76315040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5329</TotalTime>
  <Words>1343</Words>
  <Application>Microsoft Office PowerPoint</Application>
  <PresentationFormat>On-screen Show (4:3)</PresentationFormat>
  <Paragraphs>153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佈景主題</vt:lpstr>
      <vt:lpstr>18 List and Key</vt:lpstr>
      <vt:lpstr>18 List and Key</vt:lpstr>
      <vt:lpstr>18 List and Key</vt:lpstr>
      <vt:lpstr>18 List and Key</vt:lpstr>
      <vt:lpstr>18 List and Key</vt:lpstr>
      <vt:lpstr>18 List and Key</vt:lpstr>
      <vt:lpstr>18 List and Key</vt:lpstr>
      <vt:lpstr>18 List and Key</vt:lpstr>
      <vt:lpstr>18 List and Key</vt:lpstr>
      <vt:lpstr>18.1 Lists and Keys</vt:lpstr>
      <vt:lpstr>18.1 List and Key</vt:lpstr>
      <vt:lpstr>18.1 List and Key</vt:lpstr>
      <vt:lpstr>18.1 List and Key</vt:lpstr>
      <vt:lpstr>18.1 List and Key</vt:lpstr>
      <vt:lpstr>18.2 Summary of Lists and Keys</vt:lpstr>
      <vt:lpstr>18.2 Summary of Lists and Keys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1673</cp:revision>
  <dcterms:created xsi:type="dcterms:W3CDTF">2018-09-28T16:40:41Z</dcterms:created>
  <dcterms:modified xsi:type="dcterms:W3CDTF">2020-04-04T23:12:00Z</dcterms:modified>
</cp:coreProperties>
</file>