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3"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59"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99626" autoAdjust="0"/>
  </p:normalViewPr>
  <p:slideViewPr>
    <p:cSldViewPr>
      <p:cViewPr varScale="1">
        <p:scale>
          <a:sx n="92" d="100"/>
          <a:sy n="92" d="100"/>
        </p:scale>
        <p:origin x="21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7Vo_VCcWupQ&amp;list=PLC3y8-rFHvwgg3vaYJgHGnModB54rxOk3&amp;index=2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7Vo_VCcWupQ&amp;list=PLC3y8-rFHvwgg3vaYJgHGnModB54rxOk3&amp;index=21"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7Vo_VCcWupQ&amp;list=PLC3y8-rFHvwgg3vaYJgHGnModB54rxOk3&amp;index=21"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7Vo_VCcWupQ&amp;list=PLC3y8-rFHvwgg3vaYJgHGnModB54rxOk3&amp;index=21"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7Vo_VCcWupQ&amp;list=PLC3y8-rFHvwgg3vaYJgHGnModB54rxOk3&amp;index=2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Form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20162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Form Control in the Form Component.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Replace the &lt;div&gt; … &lt;/div&gt; with </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&lt;form&gt;</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&lt;div&gt; … &lt;/div&gt;</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&lt;/form&gt;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E8382727-55BB-4A1D-8B47-807154766E89}"/>
              </a:ext>
            </a:extLst>
          </p:cNvPr>
          <p:cNvPicPr>
            <a:picLocks noChangeAspect="1"/>
          </p:cNvPicPr>
          <p:nvPr/>
        </p:nvPicPr>
        <p:blipFill>
          <a:blip r:embed="rId3"/>
          <a:stretch>
            <a:fillRect/>
          </a:stretch>
        </p:blipFill>
        <p:spPr>
          <a:xfrm>
            <a:off x="948695" y="3433564"/>
            <a:ext cx="3284210" cy="2971428"/>
          </a:xfrm>
          <a:prstGeom prst="rect">
            <a:avLst/>
          </a:prstGeom>
          <a:ln>
            <a:solidFill>
              <a:srgbClr val="C00000"/>
            </a:solidFill>
          </a:ln>
        </p:spPr>
      </p:pic>
      <p:pic>
        <p:nvPicPr>
          <p:cNvPr id="9" name="Picture 8">
            <a:extLst>
              <a:ext uri="{FF2B5EF4-FFF2-40B4-BE49-F238E27FC236}">
                <a16:creationId xmlns:a16="http://schemas.microsoft.com/office/drawing/2014/main" id="{F8757383-E948-442D-B0CA-64C75084DE08}"/>
              </a:ext>
            </a:extLst>
          </p:cNvPr>
          <p:cNvPicPr>
            <a:picLocks noChangeAspect="1"/>
          </p:cNvPicPr>
          <p:nvPr/>
        </p:nvPicPr>
        <p:blipFill>
          <a:blip r:embed="rId4"/>
          <a:stretch>
            <a:fillRect/>
          </a:stretch>
        </p:blipFill>
        <p:spPr>
          <a:xfrm>
            <a:off x="4355976" y="3424227"/>
            <a:ext cx="4166725" cy="1175016"/>
          </a:xfrm>
          <a:prstGeom prst="rect">
            <a:avLst/>
          </a:prstGeom>
          <a:ln>
            <a:solidFill>
              <a:srgbClr val="C00000"/>
            </a:solidFill>
          </a:ln>
        </p:spPr>
      </p:pic>
    </p:spTree>
    <p:extLst>
      <p:ext uri="{BB962C8B-B14F-4D97-AF65-F5344CB8AC3E}">
        <p14:creationId xmlns:p14="http://schemas.microsoft.com/office/powerpoint/2010/main" val="231997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13681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Right now, the Form is regular HTML. </a:t>
            </a:r>
          </a:p>
          <a:p>
            <a:pPr marL="342900" indent="-342900" algn="l">
              <a:buClr>
                <a:srgbClr val="0070C0"/>
              </a:buClr>
              <a:buSzPct val="80000"/>
              <a:buFont typeface="Wingdings" pitchFamily="2" charset="2"/>
              <a:buChar char="u"/>
            </a:pPr>
            <a:r>
              <a:rPr lang="en-US" altLang="zh-TW" sz="1800" b="1" dirty="0">
                <a:solidFill>
                  <a:schemeClr val="tx1"/>
                </a:solidFill>
                <a:latin typeface="+mj-lt"/>
              </a:rPr>
              <a:t>It is not a Controlled React Component.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To convert this into a Controlled Component, we need to follow two steps: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6278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3816424" cy="19442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first step is to create a Component State that we control the input value of the input element.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Use ‘</a:t>
            </a:r>
            <a:r>
              <a:rPr lang="en-US" altLang="zh-TW" sz="1800" b="1" dirty="0" err="1">
                <a:solidFill>
                  <a:schemeClr val="tx1"/>
                </a:solidFill>
                <a:latin typeface="+mj-lt"/>
              </a:rPr>
              <a:t>rconst</a:t>
            </a:r>
            <a:r>
              <a:rPr lang="en-US" altLang="zh-TW" sz="1800" b="1" dirty="0">
                <a:solidFill>
                  <a:schemeClr val="tx1"/>
                </a:solidFill>
                <a:latin typeface="+mj-lt"/>
              </a:rPr>
              <a:t>’ to create React const.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F7DA3F4-AE67-4F03-9E83-7A8F034B9126}"/>
              </a:ext>
            </a:extLst>
          </p:cNvPr>
          <p:cNvPicPr>
            <a:picLocks noChangeAspect="1"/>
          </p:cNvPicPr>
          <p:nvPr/>
        </p:nvPicPr>
        <p:blipFill>
          <a:blip r:embed="rId3"/>
          <a:stretch>
            <a:fillRect/>
          </a:stretch>
        </p:blipFill>
        <p:spPr>
          <a:xfrm>
            <a:off x="4530280" y="1312154"/>
            <a:ext cx="4124325" cy="5076825"/>
          </a:xfrm>
          <a:prstGeom prst="rect">
            <a:avLst/>
          </a:prstGeom>
          <a:ln>
            <a:solidFill>
              <a:srgbClr val="C00000"/>
            </a:solidFill>
          </a:ln>
        </p:spPr>
      </p:pic>
      <p:sp>
        <p:nvSpPr>
          <p:cNvPr id="8" name="Rectangle 7">
            <a:extLst>
              <a:ext uri="{FF2B5EF4-FFF2-40B4-BE49-F238E27FC236}">
                <a16:creationId xmlns:a16="http://schemas.microsoft.com/office/drawing/2014/main" id="{ED53BA8A-88AC-438B-A823-5CFED287B13A}"/>
              </a:ext>
            </a:extLst>
          </p:cNvPr>
          <p:cNvSpPr/>
          <p:nvPr/>
        </p:nvSpPr>
        <p:spPr>
          <a:xfrm>
            <a:off x="5364088" y="2420888"/>
            <a:ext cx="2880320"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24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19AC66-0724-4D39-83E5-F36675180DEB}"/>
              </a:ext>
            </a:extLst>
          </p:cNvPr>
          <p:cNvPicPr>
            <a:picLocks noChangeAspect="1"/>
          </p:cNvPicPr>
          <p:nvPr/>
        </p:nvPicPr>
        <p:blipFill>
          <a:blip r:embed="rId2"/>
          <a:stretch>
            <a:fillRect/>
          </a:stretch>
        </p:blipFill>
        <p:spPr>
          <a:xfrm>
            <a:off x="4572001" y="1163321"/>
            <a:ext cx="4114800" cy="52437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3816424" cy="10801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username: ‘’</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value=</a:t>
            </a:r>
            <a:r>
              <a:rPr lang="en-US" altLang="zh-TW" sz="1800" b="1" dirty="0" err="1">
                <a:solidFill>
                  <a:schemeClr val="tx1"/>
                </a:solidFill>
                <a:latin typeface="+mj-lt"/>
              </a:rPr>
              <a:t>this.state.username</a:t>
            </a: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Rectangle 7">
            <a:extLst>
              <a:ext uri="{FF2B5EF4-FFF2-40B4-BE49-F238E27FC236}">
                <a16:creationId xmlns:a16="http://schemas.microsoft.com/office/drawing/2014/main" id="{ED53BA8A-88AC-438B-A823-5CFED287B13A}"/>
              </a:ext>
            </a:extLst>
          </p:cNvPr>
          <p:cNvSpPr/>
          <p:nvPr/>
        </p:nvSpPr>
        <p:spPr>
          <a:xfrm>
            <a:off x="5364088" y="2348880"/>
            <a:ext cx="1728192"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8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4081489" cy="3528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second step, we add the event handler.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a:t>
            </a:r>
            <a:r>
              <a:rPr lang="en-US" altLang="zh-TW" sz="1800" b="1" dirty="0" err="1">
                <a:solidFill>
                  <a:schemeClr val="tx1"/>
                </a:solidFill>
                <a:latin typeface="+mj-lt"/>
              </a:rPr>
              <a:t>onChange</a:t>
            </a:r>
            <a:r>
              <a:rPr lang="en-US" altLang="zh-TW" sz="1800" b="1" dirty="0">
                <a:solidFill>
                  <a:schemeClr val="tx1"/>
                </a:solidFill>
                <a:latin typeface="+mj-lt"/>
              </a:rPr>
              <a:t> event and assign a handler called </a:t>
            </a:r>
            <a:r>
              <a:rPr lang="en-US" altLang="zh-TW" sz="1800" b="1" dirty="0" err="1">
                <a:solidFill>
                  <a:schemeClr val="tx1"/>
                </a:solidFill>
                <a:latin typeface="+mj-lt"/>
              </a:rPr>
              <a:t>handleUsernameChange</a:t>
            </a:r>
            <a:r>
              <a:rPr lang="en-US" altLang="zh-TW" sz="1800" b="1" dirty="0">
                <a:solidFill>
                  <a:schemeClr val="tx1"/>
                </a:solidFill>
                <a:latin typeface="+mj-lt"/>
              </a:rPr>
              <a:t> </a:t>
            </a:r>
            <a:r>
              <a:rPr lang="en-US" altLang="zh-TW" sz="1800" b="1" dirty="0" err="1">
                <a:solidFill>
                  <a:schemeClr val="tx1"/>
                </a:solidFill>
                <a:latin typeface="+mj-lt"/>
              </a:rPr>
              <a:t>onChange</a:t>
            </a:r>
            <a:r>
              <a:rPr lang="en-US" altLang="zh-TW" sz="1800" b="1" dirty="0">
                <a:solidFill>
                  <a:schemeClr val="tx1"/>
                </a:solidFill>
                <a:latin typeface="+mj-lt"/>
              </a:rPr>
              <a:t>={ </a:t>
            </a:r>
            <a:r>
              <a:rPr lang="en-US" altLang="zh-TW" sz="1800" b="1" dirty="0" err="1">
                <a:solidFill>
                  <a:schemeClr val="tx1"/>
                </a:solidFill>
                <a:latin typeface="+mj-lt"/>
              </a:rPr>
              <a:t>this.handleUsernameChnage</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a:t>
            </a:r>
            <a:r>
              <a:rPr lang="en-US" altLang="zh-TW" sz="1800" b="1" dirty="0" err="1">
                <a:solidFill>
                  <a:schemeClr val="tx1"/>
                </a:solidFill>
                <a:latin typeface="+mj-lt"/>
              </a:rPr>
              <a:t>handleUsernameChange</a:t>
            </a:r>
            <a:r>
              <a:rPr lang="en-US" altLang="zh-TW" sz="1800" b="1" dirty="0">
                <a:solidFill>
                  <a:schemeClr val="tx1"/>
                </a:solidFill>
                <a:latin typeface="+mj-lt"/>
              </a:rPr>
              <a:t> with property arrow function () =&gt;, the event itself is passed into arrow function as the parameter.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8251A562-9EA1-4D00-96EA-C6EF4580CEE9}"/>
              </a:ext>
            </a:extLst>
          </p:cNvPr>
          <p:cNvPicPr>
            <a:picLocks noChangeAspect="1"/>
          </p:cNvPicPr>
          <p:nvPr/>
        </p:nvPicPr>
        <p:blipFill>
          <a:blip r:embed="rId3"/>
          <a:stretch>
            <a:fillRect/>
          </a:stretch>
        </p:blipFill>
        <p:spPr>
          <a:xfrm>
            <a:off x="4644009" y="1238521"/>
            <a:ext cx="4032447" cy="5138822"/>
          </a:xfrm>
          <a:prstGeom prst="rect">
            <a:avLst/>
          </a:prstGeom>
          <a:ln>
            <a:solidFill>
              <a:srgbClr val="C00000"/>
            </a:solidFill>
          </a:ln>
        </p:spPr>
      </p:pic>
      <p:sp>
        <p:nvSpPr>
          <p:cNvPr id="11" name="Rectangle 10">
            <a:extLst>
              <a:ext uri="{FF2B5EF4-FFF2-40B4-BE49-F238E27FC236}">
                <a16:creationId xmlns:a16="http://schemas.microsoft.com/office/drawing/2014/main" id="{6B757C28-EF34-4341-9503-A06A32BE23C9}"/>
              </a:ext>
            </a:extLst>
          </p:cNvPr>
          <p:cNvSpPr/>
          <p:nvPr/>
        </p:nvSpPr>
        <p:spPr>
          <a:xfrm>
            <a:off x="6115775" y="4869160"/>
            <a:ext cx="2536110" cy="4042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90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4081489" cy="43924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one parameter called event. From this event, we can extract the value of the input element using </a:t>
            </a:r>
            <a:r>
              <a:rPr lang="en-US" altLang="zh-TW" sz="1800" b="1" dirty="0" err="1">
                <a:solidFill>
                  <a:schemeClr val="tx1"/>
                </a:solidFill>
                <a:latin typeface="+mj-lt"/>
              </a:rPr>
              <a:t>event.target.value</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Any time you change the input value, the value is captured using </a:t>
            </a:r>
            <a:r>
              <a:rPr lang="en-US" altLang="zh-TW" sz="1800" b="1" dirty="0" err="1">
                <a:solidFill>
                  <a:schemeClr val="tx1"/>
                </a:solidFill>
                <a:latin typeface="+mj-lt"/>
              </a:rPr>
              <a:t>event.target.value</a:t>
            </a:r>
            <a:r>
              <a:rPr lang="en-US" altLang="zh-TW" sz="1800" b="1" dirty="0">
                <a:solidFill>
                  <a:schemeClr val="tx1"/>
                </a:solidFill>
                <a:latin typeface="+mj-lt"/>
              </a:rPr>
              <a:t>, all we have to do is to assign this captured value back to the state property and to update the state.</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state we will be using the </a:t>
            </a:r>
            <a:r>
              <a:rPr lang="en-US" altLang="zh-TW" sz="1800" b="1" dirty="0" err="1">
                <a:solidFill>
                  <a:schemeClr val="tx1"/>
                </a:solidFill>
                <a:latin typeface="+mj-lt"/>
              </a:rPr>
              <a:t>setState</a:t>
            </a:r>
            <a:r>
              <a:rPr lang="en-US" altLang="zh-TW" sz="1800" b="1" dirty="0">
                <a:solidFill>
                  <a:schemeClr val="tx1"/>
                </a:solidFill>
                <a:latin typeface="+mj-lt"/>
              </a:rPr>
              <a:t> () method, within the function body, </a:t>
            </a:r>
            <a:r>
              <a:rPr lang="en-US" altLang="zh-TW" sz="1800" b="1" dirty="0" err="1">
                <a:solidFill>
                  <a:schemeClr val="tx1"/>
                </a:solidFill>
                <a:latin typeface="+mj-lt"/>
              </a:rPr>
              <a:t>this.setState</a:t>
            </a:r>
            <a:r>
              <a:rPr lang="en-US" altLang="zh-TW" sz="1800" b="1" dirty="0">
                <a:solidFill>
                  <a:schemeClr val="tx1"/>
                </a:solidFill>
                <a:latin typeface="+mj-lt"/>
              </a:rPr>
              <a:t> ({ username: </a:t>
            </a:r>
            <a:r>
              <a:rPr lang="en-US" altLang="zh-TW" sz="1800" b="1" dirty="0" err="1">
                <a:solidFill>
                  <a:schemeClr val="tx1"/>
                </a:solidFill>
                <a:latin typeface="+mj-lt"/>
              </a:rPr>
              <a:t>event.target.value</a:t>
            </a:r>
            <a:r>
              <a:rPr lang="en-US" altLang="zh-TW" sz="1800" b="1" dirty="0">
                <a:solidFill>
                  <a:schemeClr val="tx1"/>
                </a:solidFill>
                <a:latin typeface="+mj-lt"/>
              </a:rPr>
              <a:t> })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8251A562-9EA1-4D00-96EA-C6EF4580CEE9}"/>
              </a:ext>
            </a:extLst>
          </p:cNvPr>
          <p:cNvPicPr>
            <a:picLocks noChangeAspect="1"/>
          </p:cNvPicPr>
          <p:nvPr/>
        </p:nvPicPr>
        <p:blipFill>
          <a:blip r:embed="rId3"/>
          <a:stretch>
            <a:fillRect/>
          </a:stretch>
        </p:blipFill>
        <p:spPr>
          <a:xfrm>
            <a:off x="4644008" y="1323541"/>
            <a:ext cx="4266471" cy="5437055"/>
          </a:xfrm>
          <a:prstGeom prst="rect">
            <a:avLst/>
          </a:prstGeom>
          <a:ln>
            <a:solidFill>
              <a:srgbClr val="C00000"/>
            </a:solidFill>
          </a:ln>
        </p:spPr>
      </p:pic>
      <p:sp>
        <p:nvSpPr>
          <p:cNvPr id="10" name="Rectangle 9">
            <a:extLst>
              <a:ext uri="{FF2B5EF4-FFF2-40B4-BE49-F238E27FC236}">
                <a16:creationId xmlns:a16="http://schemas.microsoft.com/office/drawing/2014/main" id="{C02BA480-CDDE-4408-9F9A-EF7E72AEF525}"/>
              </a:ext>
            </a:extLst>
          </p:cNvPr>
          <p:cNvSpPr/>
          <p:nvPr/>
        </p:nvSpPr>
        <p:spPr>
          <a:xfrm>
            <a:off x="5292080" y="3320984"/>
            <a:ext cx="2448272" cy="9721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30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Form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4081489" cy="43924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one parameter called event. From this event, we can extract the value of the input element using </a:t>
            </a:r>
            <a:r>
              <a:rPr lang="en-US" altLang="zh-TW" sz="1800" b="1" dirty="0" err="1">
                <a:solidFill>
                  <a:schemeClr val="tx1"/>
                </a:solidFill>
                <a:latin typeface="+mj-lt"/>
              </a:rPr>
              <a:t>event.target.value</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Any time you change the input value, the value is captured using </a:t>
            </a:r>
            <a:r>
              <a:rPr lang="en-US" altLang="zh-TW" sz="1800" b="1" dirty="0" err="1">
                <a:solidFill>
                  <a:schemeClr val="tx1"/>
                </a:solidFill>
                <a:latin typeface="+mj-lt"/>
              </a:rPr>
              <a:t>event.target.value</a:t>
            </a:r>
            <a:r>
              <a:rPr lang="en-US" altLang="zh-TW" sz="1800" b="1" dirty="0">
                <a:solidFill>
                  <a:schemeClr val="tx1"/>
                </a:solidFill>
                <a:latin typeface="+mj-lt"/>
              </a:rPr>
              <a:t>, all we have to do is to assign this captured value back to the state property and to update the state.</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state we will be using the </a:t>
            </a:r>
            <a:r>
              <a:rPr lang="en-US" altLang="zh-TW" sz="1800" b="1" dirty="0" err="1">
                <a:solidFill>
                  <a:schemeClr val="tx1"/>
                </a:solidFill>
                <a:latin typeface="+mj-lt"/>
              </a:rPr>
              <a:t>setState</a:t>
            </a:r>
            <a:r>
              <a:rPr lang="en-US" altLang="zh-TW" sz="1800" b="1" dirty="0">
                <a:solidFill>
                  <a:schemeClr val="tx1"/>
                </a:solidFill>
                <a:latin typeface="+mj-lt"/>
              </a:rPr>
              <a:t> () method, within the function body, </a:t>
            </a:r>
            <a:r>
              <a:rPr lang="en-US" altLang="zh-TW" sz="1800" b="1" dirty="0" err="1">
                <a:solidFill>
                  <a:schemeClr val="tx1"/>
                </a:solidFill>
                <a:latin typeface="+mj-lt"/>
              </a:rPr>
              <a:t>this.setState</a:t>
            </a:r>
            <a:r>
              <a:rPr lang="en-US" altLang="zh-TW" sz="1800" b="1" dirty="0">
                <a:solidFill>
                  <a:schemeClr val="tx1"/>
                </a:solidFill>
                <a:latin typeface="+mj-lt"/>
              </a:rPr>
              <a:t> ({ username: </a:t>
            </a:r>
            <a:r>
              <a:rPr lang="en-US" altLang="zh-TW" sz="1800" b="1" dirty="0" err="1">
                <a:solidFill>
                  <a:schemeClr val="tx1"/>
                </a:solidFill>
                <a:latin typeface="+mj-lt"/>
              </a:rPr>
              <a:t>event.target.value</a:t>
            </a:r>
            <a:r>
              <a:rPr lang="en-US" altLang="zh-TW" sz="1800" b="1" dirty="0">
                <a:solidFill>
                  <a:schemeClr val="tx1"/>
                </a:solidFill>
                <a:latin typeface="+mj-lt"/>
              </a:rPr>
              <a:t> })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8251A562-9EA1-4D00-96EA-C6EF4580CEE9}"/>
              </a:ext>
            </a:extLst>
          </p:cNvPr>
          <p:cNvPicPr>
            <a:picLocks noChangeAspect="1"/>
          </p:cNvPicPr>
          <p:nvPr/>
        </p:nvPicPr>
        <p:blipFill>
          <a:blip r:embed="rId3"/>
          <a:stretch>
            <a:fillRect/>
          </a:stretch>
        </p:blipFill>
        <p:spPr>
          <a:xfrm>
            <a:off x="4644008" y="1323541"/>
            <a:ext cx="4266471" cy="5437055"/>
          </a:xfrm>
          <a:prstGeom prst="rect">
            <a:avLst/>
          </a:prstGeom>
          <a:ln>
            <a:solidFill>
              <a:srgbClr val="C00000"/>
            </a:solidFill>
          </a:ln>
        </p:spPr>
      </p:pic>
      <p:sp>
        <p:nvSpPr>
          <p:cNvPr id="10" name="Rectangle 9">
            <a:extLst>
              <a:ext uri="{FF2B5EF4-FFF2-40B4-BE49-F238E27FC236}">
                <a16:creationId xmlns:a16="http://schemas.microsoft.com/office/drawing/2014/main" id="{C02BA480-CDDE-4408-9F9A-EF7E72AEF525}"/>
              </a:ext>
            </a:extLst>
          </p:cNvPr>
          <p:cNvSpPr/>
          <p:nvPr/>
        </p:nvSpPr>
        <p:spPr>
          <a:xfrm>
            <a:off x="5292080" y="3320984"/>
            <a:ext cx="2448272" cy="9721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35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21.2 Text Area Control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60993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21.2 Text Area Control</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26643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Text Area Control:</a:t>
            </a:r>
          </a:p>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control components for a text area as well as a select tag.</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This also help you to get used to the controlled component way of working with Form element.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There are three simple steps: </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First, add the element HTML</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Second, assign the component state to the element value, and</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Third, assign an changed handler that update the state.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79235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21.2 Text Area Control</a:t>
            </a:r>
            <a:endParaRPr lang="zh-TW" altLang="en-US" b="1" dirty="0">
              <a:solidFill>
                <a:srgbClr val="FFFF00"/>
              </a:solidFill>
            </a:endParaRPr>
          </a:p>
        </p:txBody>
      </p:sp>
      <p:sp>
        <p:nvSpPr>
          <p:cNvPr id="3" name="副標題 2"/>
          <p:cNvSpPr>
            <a:spLocks noGrp="1"/>
          </p:cNvSpPr>
          <p:nvPr>
            <p:ph type="subTitle" idx="1"/>
          </p:nvPr>
        </p:nvSpPr>
        <p:spPr>
          <a:xfrm>
            <a:off x="467544" y="1340761"/>
            <a:ext cx="4464496" cy="2664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Text Area Control:</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start with Step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form, add </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&lt;div&gt; </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&lt;label&gt;Comments &lt;/label&gt;</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&lt;</a:t>
            </a:r>
            <a:r>
              <a:rPr lang="en-US" altLang="zh-TW" sz="1800" b="1" dirty="0" err="1">
                <a:solidFill>
                  <a:schemeClr val="tx1"/>
                </a:solidFill>
                <a:latin typeface="+mj-lt"/>
              </a:rPr>
              <a:t>textarea</a:t>
            </a:r>
            <a:r>
              <a:rPr lang="en-US" altLang="zh-TW" sz="1800" b="1" dirty="0">
                <a:solidFill>
                  <a:schemeClr val="tx1"/>
                </a:solidFill>
                <a:latin typeface="+mj-lt"/>
              </a:rPr>
              <a:t> value= … </a:t>
            </a:r>
            <a:r>
              <a:rPr lang="en-US" altLang="zh-TW" sz="1800" b="1" dirty="0" err="1">
                <a:solidFill>
                  <a:schemeClr val="tx1"/>
                </a:solidFill>
                <a:latin typeface="+mj-lt"/>
              </a:rPr>
              <a:t>onChange</a:t>
            </a:r>
            <a:r>
              <a:rPr lang="en-US" altLang="zh-TW" sz="1800" b="1" dirty="0">
                <a:solidFill>
                  <a:schemeClr val="tx1"/>
                </a:solidFill>
                <a:latin typeface="+mj-lt"/>
              </a:rPr>
              <a:t> = … &gt; &lt;/</a:t>
            </a:r>
            <a:r>
              <a:rPr lang="en-US" altLang="zh-TW" sz="1800" b="1" dirty="0" err="1">
                <a:solidFill>
                  <a:schemeClr val="tx1"/>
                </a:solidFill>
                <a:latin typeface="+mj-lt"/>
              </a:rPr>
              <a:t>textarea</a:t>
            </a:r>
            <a:r>
              <a:rPr lang="en-US" altLang="zh-TW" sz="1800" b="1" dirty="0">
                <a:solidFill>
                  <a:schemeClr val="tx1"/>
                </a:solidFill>
                <a:latin typeface="+mj-lt"/>
              </a:rPr>
              <a:t>&gt;</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&lt;/div&gt;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B9AFBBC2-1B0C-4C16-A0D7-8BFF3C514185}"/>
              </a:ext>
            </a:extLst>
          </p:cNvPr>
          <p:cNvPicPr>
            <a:picLocks noChangeAspect="1"/>
          </p:cNvPicPr>
          <p:nvPr/>
        </p:nvPicPr>
        <p:blipFill>
          <a:blip r:embed="rId3"/>
          <a:stretch>
            <a:fillRect/>
          </a:stretch>
        </p:blipFill>
        <p:spPr>
          <a:xfrm>
            <a:off x="5070909" y="1360199"/>
            <a:ext cx="3596613" cy="5198274"/>
          </a:xfrm>
          <a:prstGeom prst="rect">
            <a:avLst/>
          </a:prstGeom>
          <a:ln>
            <a:solidFill>
              <a:srgbClr val="C00000"/>
            </a:solidFill>
          </a:ln>
        </p:spPr>
      </p:pic>
      <p:sp>
        <p:nvSpPr>
          <p:cNvPr id="8" name="Rectangle 7">
            <a:extLst>
              <a:ext uri="{FF2B5EF4-FFF2-40B4-BE49-F238E27FC236}">
                <a16:creationId xmlns:a16="http://schemas.microsoft.com/office/drawing/2014/main" id="{60F20EBB-9C65-4DBA-A1A1-1E9A3FA52F45}"/>
              </a:ext>
            </a:extLst>
          </p:cNvPr>
          <p:cNvSpPr/>
          <p:nvPr/>
        </p:nvSpPr>
        <p:spPr>
          <a:xfrm>
            <a:off x="6084168" y="5229200"/>
            <a:ext cx="2583354" cy="7285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281219-D842-4A5C-AF09-52184055B7E4}"/>
              </a:ext>
            </a:extLst>
          </p:cNvPr>
          <p:cNvSpPr/>
          <p:nvPr/>
        </p:nvSpPr>
        <p:spPr>
          <a:xfrm>
            <a:off x="5577538" y="3595068"/>
            <a:ext cx="1834611" cy="7285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14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3"/>
            <a:ext cx="8219256" cy="1800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discuss the form in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capture the input from the Form element like the input tag (text area tag) and also a select tag and have the data available for Form submission.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regular HTML, Form elements, like input text area and so on, are responsible to handle the user input and update the respective values.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21.2 Text Area Control</a:t>
            </a:r>
            <a:endParaRPr lang="zh-TW" altLang="en-US" b="1" dirty="0">
              <a:solidFill>
                <a:srgbClr val="FFFF00"/>
              </a:solidFill>
            </a:endParaRPr>
          </a:p>
        </p:txBody>
      </p:sp>
      <p:sp>
        <p:nvSpPr>
          <p:cNvPr id="3" name="副標題 2"/>
          <p:cNvSpPr>
            <a:spLocks noGrp="1"/>
          </p:cNvSpPr>
          <p:nvPr>
            <p:ph type="subTitle" idx="1"/>
          </p:nvPr>
        </p:nvSpPr>
        <p:spPr>
          <a:xfrm>
            <a:off x="467544" y="1340761"/>
            <a:ext cx="8136904" cy="7200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Text Area Control:</a:t>
            </a:r>
          </a:p>
          <a:p>
            <a:pPr marL="342900" indent="-342900" algn="l">
              <a:buClr>
                <a:srgbClr val="0070C0"/>
              </a:buClr>
              <a:buSzPct val="80000"/>
              <a:buFont typeface="Wingdings" pitchFamily="2" charset="2"/>
              <a:buChar char="u"/>
            </a:pPr>
            <a:r>
              <a:rPr lang="en-US" altLang="zh-TW" sz="1800" b="1" dirty="0">
                <a:solidFill>
                  <a:schemeClr val="tx1"/>
                </a:solidFill>
                <a:latin typeface="+mj-lt"/>
              </a:rPr>
              <a:t>&gt; </a:t>
            </a:r>
            <a:r>
              <a:rPr lang="en-US" altLang="zh-TW" sz="1800" b="1" dirty="0" err="1">
                <a:solidFill>
                  <a:schemeClr val="tx1"/>
                </a:solidFill>
                <a:latin typeface="+mj-lt"/>
              </a:rPr>
              <a:t>npm</a:t>
            </a:r>
            <a:r>
              <a:rPr lang="en-US" altLang="zh-TW" sz="1800" b="1" dirty="0">
                <a:solidFill>
                  <a:schemeClr val="tx1"/>
                </a:solidFill>
                <a:latin typeface="+mj-lt"/>
              </a:rPr>
              <a:t>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10" name="Picture 9">
            <a:extLst>
              <a:ext uri="{FF2B5EF4-FFF2-40B4-BE49-F238E27FC236}">
                <a16:creationId xmlns:a16="http://schemas.microsoft.com/office/drawing/2014/main" id="{4BB88590-D6D4-47B3-B789-10116402D8F5}"/>
              </a:ext>
            </a:extLst>
          </p:cNvPr>
          <p:cNvPicPr>
            <a:picLocks noChangeAspect="1"/>
          </p:cNvPicPr>
          <p:nvPr/>
        </p:nvPicPr>
        <p:blipFill>
          <a:blip r:embed="rId3"/>
          <a:stretch>
            <a:fillRect/>
          </a:stretch>
        </p:blipFill>
        <p:spPr>
          <a:xfrm>
            <a:off x="1979712" y="2212943"/>
            <a:ext cx="5019675" cy="1752600"/>
          </a:xfrm>
          <a:prstGeom prst="rect">
            <a:avLst/>
          </a:prstGeom>
          <a:ln>
            <a:solidFill>
              <a:srgbClr val="C00000"/>
            </a:solidFill>
          </a:ln>
        </p:spPr>
      </p:pic>
    </p:spTree>
    <p:extLst>
      <p:ext uri="{BB962C8B-B14F-4D97-AF65-F5344CB8AC3E}">
        <p14:creationId xmlns:p14="http://schemas.microsoft.com/office/powerpoint/2010/main" val="120808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21.3 Select Tag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34794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Select Tag</a:t>
            </a:r>
            <a:endParaRPr lang="zh-TW" altLang="en-US" b="1" dirty="0">
              <a:solidFill>
                <a:srgbClr val="FFFF00"/>
              </a:solidFill>
            </a:endParaRPr>
          </a:p>
        </p:txBody>
      </p:sp>
      <p:sp>
        <p:nvSpPr>
          <p:cNvPr id="3" name="副標題 2"/>
          <p:cNvSpPr>
            <a:spLocks noGrp="1"/>
          </p:cNvSpPr>
          <p:nvPr>
            <p:ph type="subTitle" idx="1"/>
          </p:nvPr>
        </p:nvSpPr>
        <p:spPr>
          <a:xfrm>
            <a:off x="467544" y="1340761"/>
            <a:ext cx="8219256" cy="1008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Select Tag:</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have three simple steps for Select Tag.</a:t>
            </a:r>
          </a:p>
          <a:p>
            <a:pPr marL="342900" indent="-342900" algn="l">
              <a:buClr>
                <a:srgbClr val="0070C0"/>
              </a:buClr>
              <a:buSzPct val="80000"/>
              <a:buFont typeface="Wingdings" pitchFamily="2" charset="2"/>
              <a:buChar char="u"/>
            </a:pPr>
            <a:r>
              <a:rPr lang="en-US" altLang="zh-TW" sz="1800" b="1" dirty="0">
                <a:solidFill>
                  <a:schemeClr val="tx1"/>
                </a:solidFill>
                <a:latin typeface="+mj-lt"/>
              </a:rPr>
              <a:t>Step 1: Add HTML element, select options are: React, Angular, and Vue.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FBA9796E-703D-4E8B-B9BE-9496BE957477}"/>
              </a:ext>
            </a:extLst>
          </p:cNvPr>
          <p:cNvPicPr>
            <a:picLocks noChangeAspect="1"/>
          </p:cNvPicPr>
          <p:nvPr/>
        </p:nvPicPr>
        <p:blipFill>
          <a:blip r:embed="rId3"/>
          <a:stretch>
            <a:fillRect/>
          </a:stretch>
        </p:blipFill>
        <p:spPr>
          <a:xfrm>
            <a:off x="4139952" y="2553658"/>
            <a:ext cx="4261923" cy="3898383"/>
          </a:xfrm>
          <a:prstGeom prst="rect">
            <a:avLst/>
          </a:prstGeom>
          <a:ln>
            <a:solidFill>
              <a:srgbClr val="C00000"/>
            </a:solidFill>
          </a:ln>
        </p:spPr>
      </p:pic>
      <p:sp>
        <p:nvSpPr>
          <p:cNvPr id="8" name="Rectangle 7">
            <a:extLst>
              <a:ext uri="{FF2B5EF4-FFF2-40B4-BE49-F238E27FC236}">
                <a16:creationId xmlns:a16="http://schemas.microsoft.com/office/drawing/2014/main" id="{F7353DDC-2404-4368-B4E5-FAA45057D214}"/>
              </a:ext>
            </a:extLst>
          </p:cNvPr>
          <p:cNvSpPr/>
          <p:nvPr/>
        </p:nvSpPr>
        <p:spPr>
          <a:xfrm>
            <a:off x="4860032" y="4772175"/>
            <a:ext cx="3240360" cy="11771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69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3F9AC0-0DC6-4568-9CAC-778DDE9DB831}"/>
              </a:ext>
            </a:extLst>
          </p:cNvPr>
          <p:cNvPicPr>
            <a:picLocks noChangeAspect="1"/>
          </p:cNvPicPr>
          <p:nvPr/>
        </p:nvPicPr>
        <p:blipFill>
          <a:blip r:embed="rId2"/>
          <a:stretch>
            <a:fillRect/>
          </a:stretch>
        </p:blipFill>
        <p:spPr>
          <a:xfrm>
            <a:off x="2195736" y="2225822"/>
            <a:ext cx="3657600" cy="27622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Select Tag</a:t>
            </a:r>
            <a:endParaRPr lang="zh-TW" altLang="en-US" b="1" dirty="0">
              <a:solidFill>
                <a:srgbClr val="FFFF00"/>
              </a:solidFill>
            </a:endParaRPr>
          </a:p>
        </p:txBody>
      </p:sp>
      <p:sp>
        <p:nvSpPr>
          <p:cNvPr id="3" name="副標題 2"/>
          <p:cNvSpPr>
            <a:spLocks noGrp="1"/>
          </p:cNvSpPr>
          <p:nvPr>
            <p:ph type="subTitle" idx="1"/>
          </p:nvPr>
        </p:nvSpPr>
        <p:spPr>
          <a:xfrm>
            <a:off x="467544" y="1340761"/>
            <a:ext cx="8219256" cy="648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Select Tag:</a:t>
            </a:r>
          </a:p>
          <a:p>
            <a:pPr marL="342900" indent="-342900" algn="l">
              <a:buClr>
                <a:srgbClr val="0070C0"/>
              </a:buClr>
              <a:buSzPct val="80000"/>
              <a:buFont typeface="Wingdings" pitchFamily="2" charset="2"/>
              <a:buChar char="u"/>
            </a:pPr>
            <a:r>
              <a:rPr lang="en-US" altLang="zh-TW" sz="1800" b="1" dirty="0">
                <a:solidFill>
                  <a:schemeClr val="tx1"/>
                </a:solidFill>
                <a:latin typeface="+mj-lt"/>
              </a:rPr>
              <a:t>Step 2: Assign initial state, initially, we assign the topic to ‘react’.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Rectangle 7">
            <a:extLst>
              <a:ext uri="{FF2B5EF4-FFF2-40B4-BE49-F238E27FC236}">
                <a16:creationId xmlns:a16="http://schemas.microsoft.com/office/drawing/2014/main" id="{F7353DDC-2404-4368-B4E5-FAA45057D214}"/>
              </a:ext>
            </a:extLst>
          </p:cNvPr>
          <p:cNvSpPr/>
          <p:nvPr/>
        </p:nvSpPr>
        <p:spPr>
          <a:xfrm>
            <a:off x="3203848" y="3810967"/>
            <a:ext cx="1872208" cy="9861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30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50F20-B79C-4586-B35D-57EBE92469B3}"/>
              </a:ext>
            </a:extLst>
          </p:cNvPr>
          <p:cNvPicPr>
            <a:picLocks noChangeAspect="1"/>
          </p:cNvPicPr>
          <p:nvPr/>
        </p:nvPicPr>
        <p:blipFill>
          <a:blip r:embed="rId2"/>
          <a:stretch>
            <a:fillRect/>
          </a:stretch>
        </p:blipFill>
        <p:spPr>
          <a:xfrm>
            <a:off x="4537670" y="1340761"/>
            <a:ext cx="4282802" cy="466069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Select Tag</a:t>
            </a:r>
            <a:endParaRPr lang="zh-TW" altLang="en-US" b="1" dirty="0">
              <a:solidFill>
                <a:srgbClr val="FFFF00"/>
              </a:solidFill>
            </a:endParaRPr>
          </a:p>
        </p:txBody>
      </p:sp>
      <p:sp>
        <p:nvSpPr>
          <p:cNvPr id="3" name="副標題 2"/>
          <p:cNvSpPr>
            <a:spLocks noGrp="1"/>
          </p:cNvSpPr>
          <p:nvPr>
            <p:ph type="subTitle" idx="1"/>
          </p:nvPr>
        </p:nvSpPr>
        <p:spPr>
          <a:xfrm>
            <a:off x="467543" y="1340760"/>
            <a:ext cx="3942295" cy="3312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Select Tag:</a:t>
            </a:r>
          </a:p>
          <a:p>
            <a:pPr marL="342900" indent="-342900" algn="l">
              <a:buClr>
                <a:srgbClr val="0070C0"/>
              </a:buClr>
              <a:buSzPct val="80000"/>
              <a:buFont typeface="Wingdings" pitchFamily="2" charset="2"/>
              <a:buChar char="u"/>
            </a:pPr>
            <a:r>
              <a:rPr lang="en-US" altLang="zh-TW" sz="1800" b="1" dirty="0">
                <a:solidFill>
                  <a:schemeClr val="tx1"/>
                </a:solidFill>
                <a:latin typeface="+mj-lt"/>
              </a:rPr>
              <a:t>Step 3: On the select side, we add the </a:t>
            </a:r>
          </a:p>
          <a:p>
            <a:pPr marL="342900" indent="-342900" algn="l">
              <a:buClr>
                <a:srgbClr val="0070C0"/>
              </a:buClr>
              <a:buSzPct val="80000"/>
              <a:buFont typeface="Wingdings" pitchFamily="2" charset="2"/>
              <a:buChar char="u"/>
            </a:pPr>
            <a:r>
              <a:rPr lang="en-US" altLang="zh-TW" sz="1800" b="1" dirty="0">
                <a:solidFill>
                  <a:schemeClr val="tx1"/>
                </a:solidFill>
                <a:latin typeface="+mj-lt"/>
              </a:rPr>
              <a:t>value = { </a:t>
            </a:r>
            <a:r>
              <a:rPr lang="en-US" altLang="zh-TW" sz="1800" b="1" dirty="0" err="1">
                <a:solidFill>
                  <a:schemeClr val="tx1"/>
                </a:solidFill>
                <a:latin typeface="+mj-lt"/>
              </a:rPr>
              <a:t>this.state.topic</a:t>
            </a:r>
            <a:r>
              <a:rPr lang="en-US" altLang="zh-TW" sz="1800" b="1" dirty="0">
                <a:solidFill>
                  <a:schemeClr val="tx1"/>
                </a:solidFill>
                <a:latin typeface="+mj-lt"/>
              </a:rPr>
              <a:t> } and </a:t>
            </a:r>
          </a:p>
          <a:p>
            <a:pPr marL="342900" indent="-342900" algn="l">
              <a:buClr>
                <a:srgbClr val="0070C0"/>
              </a:buClr>
              <a:buSzPct val="80000"/>
              <a:buFont typeface="Wingdings" pitchFamily="2" charset="2"/>
              <a:buChar char="u"/>
            </a:pPr>
            <a:r>
              <a:rPr lang="en-US" altLang="zh-TW" sz="1800" b="1" dirty="0" err="1">
                <a:solidFill>
                  <a:schemeClr val="tx1"/>
                </a:solidFill>
                <a:latin typeface="+mj-lt"/>
              </a:rPr>
              <a:t>onChange</a:t>
            </a:r>
            <a:r>
              <a:rPr lang="en-US" altLang="zh-TW" sz="1800" b="1" dirty="0">
                <a:solidFill>
                  <a:schemeClr val="tx1"/>
                </a:solidFill>
                <a:latin typeface="+mj-lt"/>
              </a:rPr>
              <a:t> = { </a:t>
            </a:r>
            <a:r>
              <a:rPr lang="en-US" altLang="zh-TW" sz="1800" b="1" dirty="0" err="1">
                <a:solidFill>
                  <a:schemeClr val="tx1"/>
                </a:solidFill>
                <a:latin typeface="+mj-lt"/>
              </a:rPr>
              <a:t>handleSelectChange</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err="1">
                <a:solidFill>
                  <a:schemeClr val="tx1"/>
                </a:solidFill>
                <a:latin typeface="+mj-lt"/>
              </a:rPr>
              <a:t>handleSelectChange</a:t>
            </a:r>
            <a:r>
              <a:rPr lang="en-US" altLang="zh-TW" sz="1800" b="1" dirty="0">
                <a:solidFill>
                  <a:schemeClr val="tx1"/>
                </a:solidFill>
                <a:latin typeface="+mj-lt"/>
              </a:rPr>
              <a:t> = (event) =&gt; {</a:t>
            </a:r>
          </a:p>
          <a:p>
            <a:pPr marL="800100" lvl="1" indent="-342900" algn="l">
              <a:buClr>
                <a:srgbClr val="0070C0"/>
              </a:buClr>
              <a:buSzPct val="80000"/>
              <a:buFont typeface="Wingdings" pitchFamily="2" charset="2"/>
              <a:buChar char="u"/>
            </a:pPr>
            <a:r>
              <a:rPr lang="en-US" altLang="zh-TW" sz="1800" b="1" dirty="0" err="1">
                <a:solidFill>
                  <a:schemeClr val="tx1"/>
                </a:solidFill>
                <a:latin typeface="+mj-lt"/>
              </a:rPr>
              <a:t>setState</a:t>
            </a:r>
            <a:r>
              <a:rPr lang="en-US" altLang="zh-TW" sz="1800" b="1" dirty="0">
                <a:solidFill>
                  <a:schemeClr val="tx1"/>
                </a:solidFill>
                <a:latin typeface="+mj-lt"/>
              </a:rPr>
              <a:t> ({</a:t>
            </a:r>
          </a:p>
          <a:p>
            <a:pPr marL="1257300" lvl="2" indent="-342900" algn="l">
              <a:buClr>
                <a:srgbClr val="0070C0"/>
              </a:buClr>
              <a:buSzPct val="80000"/>
              <a:buFont typeface="Wingdings" pitchFamily="2" charset="2"/>
              <a:buChar char="u"/>
            </a:pPr>
            <a:r>
              <a:rPr lang="en-US" altLang="zh-TW" sz="1800" b="1" dirty="0">
                <a:solidFill>
                  <a:schemeClr val="tx1"/>
                </a:solidFill>
                <a:latin typeface="+mj-lt"/>
              </a:rPr>
              <a:t>topic: </a:t>
            </a:r>
            <a:r>
              <a:rPr lang="en-US" altLang="zh-TW" sz="1800" b="1" dirty="0" err="1">
                <a:solidFill>
                  <a:schemeClr val="tx1"/>
                </a:solidFill>
                <a:latin typeface="+mj-lt"/>
              </a:rPr>
              <a:t>event.target.value</a:t>
            </a:r>
            <a:endParaRPr lang="en-US" altLang="zh-TW" sz="1800" b="1" dirty="0">
              <a:solidFill>
                <a:schemeClr val="tx1"/>
              </a:solidFill>
              <a:latin typeface="+mj-lt"/>
            </a:endParaRPr>
          </a:p>
          <a:p>
            <a:pPr marL="800100" lvl="1" indent="-342900" algn="l">
              <a:buClr>
                <a:srgbClr val="0070C0"/>
              </a:buClr>
              <a:buSzPct val="80000"/>
              <a:buFont typeface="Wingdings" pitchFamily="2" charset="2"/>
              <a:buChar char="u"/>
            </a:pP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Rectangle 7">
            <a:extLst>
              <a:ext uri="{FF2B5EF4-FFF2-40B4-BE49-F238E27FC236}">
                <a16:creationId xmlns:a16="http://schemas.microsoft.com/office/drawing/2014/main" id="{F7353DDC-2404-4368-B4E5-FAA45057D214}"/>
              </a:ext>
            </a:extLst>
          </p:cNvPr>
          <p:cNvSpPr/>
          <p:nvPr/>
        </p:nvSpPr>
        <p:spPr>
          <a:xfrm>
            <a:off x="5873663" y="4221089"/>
            <a:ext cx="249661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66F24D-86C1-4BC9-A99A-651B366CEDDE}"/>
              </a:ext>
            </a:extLst>
          </p:cNvPr>
          <p:cNvSpPr/>
          <p:nvPr/>
        </p:nvSpPr>
        <p:spPr>
          <a:xfrm>
            <a:off x="4985903" y="1340760"/>
            <a:ext cx="2496616" cy="7200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12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21.4 Submit Form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022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21.4 Submit Form Data</a:t>
            </a:r>
            <a:endParaRPr lang="zh-TW" altLang="en-US" b="1" dirty="0">
              <a:solidFill>
                <a:srgbClr val="FFFF00"/>
              </a:solidFill>
            </a:endParaRPr>
          </a:p>
        </p:txBody>
      </p:sp>
      <p:sp>
        <p:nvSpPr>
          <p:cNvPr id="3" name="副標題 2"/>
          <p:cNvSpPr>
            <a:spLocks noGrp="1"/>
          </p:cNvSpPr>
          <p:nvPr>
            <p:ph type="subTitle" idx="1"/>
          </p:nvPr>
        </p:nvSpPr>
        <p:spPr>
          <a:xfrm>
            <a:off x="467543" y="1340760"/>
            <a:ext cx="8219257" cy="720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Submit Form Data:</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Form.js, add the &lt;button type=“submit”&gt;Submit&lt;/button&gt;</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9" name="Picture 8">
            <a:extLst>
              <a:ext uri="{FF2B5EF4-FFF2-40B4-BE49-F238E27FC236}">
                <a16:creationId xmlns:a16="http://schemas.microsoft.com/office/drawing/2014/main" id="{11FE25F7-E9A6-48AF-8CCF-0DD01846822B}"/>
              </a:ext>
            </a:extLst>
          </p:cNvPr>
          <p:cNvPicPr>
            <a:picLocks noChangeAspect="1"/>
          </p:cNvPicPr>
          <p:nvPr/>
        </p:nvPicPr>
        <p:blipFill>
          <a:blip r:embed="rId3"/>
          <a:stretch>
            <a:fillRect/>
          </a:stretch>
        </p:blipFill>
        <p:spPr>
          <a:xfrm>
            <a:off x="1835696" y="2140087"/>
            <a:ext cx="4940821" cy="4620509"/>
          </a:xfrm>
          <a:prstGeom prst="rect">
            <a:avLst/>
          </a:prstGeom>
          <a:ln>
            <a:solidFill>
              <a:srgbClr val="C00000"/>
            </a:solidFill>
          </a:ln>
        </p:spPr>
      </p:pic>
      <p:sp>
        <p:nvSpPr>
          <p:cNvPr id="11" name="Rectangle 10">
            <a:extLst>
              <a:ext uri="{FF2B5EF4-FFF2-40B4-BE49-F238E27FC236}">
                <a16:creationId xmlns:a16="http://schemas.microsoft.com/office/drawing/2014/main" id="{9768E4D3-3942-479F-B064-8570E0C8B0AA}"/>
              </a:ext>
            </a:extLst>
          </p:cNvPr>
          <p:cNvSpPr/>
          <p:nvPr/>
        </p:nvSpPr>
        <p:spPr>
          <a:xfrm>
            <a:off x="3131840" y="6093296"/>
            <a:ext cx="244827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651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BA05FD-2261-4609-8EFE-F81D5C40C1EB}"/>
              </a:ext>
            </a:extLst>
          </p:cNvPr>
          <p:cNvPicPr>
            <a:picLocks noChangeAspect="1"/>
          </p:cNvPicPr>
          <p:nvPr/>
        </p:nvPicPr>
        <p:blipFill>
          <a:blip r:embed="rId2"/>
          <a:stretch>
            <a:fillRect/>
          </a:stretch>
        </p:blipFill>
        <p:spPr>
          <a:xfrm>
            <a:off x="1691680" y="4005064"/>
            <a:ext cx="5010150" cy="22383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21.4 Submit Form Data</a:t>
            </a:r>
            <a:endParaRPr lang="zh-TW" altLang="en-US" b="1" dirty="0">
              <a:solidFill>
                <a:srgbClr val="FFFF00"/>
              </a:solidFill>
            </a:endParaRPr>
          </a:p>
        </p:txBody>
      </p:sp>
      <p:sp>
        <p:nvSpPr>
          <p:cNvPr id="3" name="副標題 2"/>
          <p:cNvSpPr>
            <a:spLocks noGrp="1"/>
          </p:cNvSpPr>
          <p:nvPr>
            <p:ph type="subTitle" idx="1"/>
          </p:nvPr>
        </p:nvSpPr>
        <p:spPr>
          <a:xfrm>
            <a:off x="467543" y="1340760"/>
            <a:ext cx="8219257" cy="2265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Submit Form Data:</a:t>
            </a:r>
          </a:p>
          <a:p>
            <a:pPr marL="342900" indent="-342900" algn="l">
              <a:buClr>
                <a:srgbClr val="0070C0"/>
              </a:buClr>
              <a:buSzPct val="80000"/>
              <a:buFont typeface="Wingdings" pitchFamily="2" charset="2"/>
              <a:buChar char="u"/>
            </a:pPr>
            <a:r>
              <a:rPr lang="en-US" altLang="zh-TW" sz="1800" b="1" dirty="0">
                <a:solidFill>
                  <a:schemeClr val="tx1"/>
                </a:solidFill>
                <a:latin typeface="+mj-lt"/>
              </a:rPr>
              <a:t>&gt; </a:t>
            </a:r>
            <a:r>
              <a:rPr lang="en-US" altLang="zh-TW" sz="1800" b="1" dirty="0" err="1">
                <a:solidFill>
                  <a:schemeClr val="tx1"/>
                </a:solidFill>
                <a:latin typeface="+mj-lt"/>
              </a:rPr>
              <a:t>npm</a:t>
            </a:r>
            <a:r>
              <a:rPr lang="en-US" altLang="zh-TW" sz="1800" b="1" dirty="0">
                <a:solidFill>
                  <a:schemeClr val="tx1"/>
                </a:solidFill>
                <a:latin typeface="+mj-lt"/>
              </a:rPr>
              <a:t> start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When you click the “Submit” button, you can see the page is refreshed.</a:t>
            </a:r>
          </a:p>
          <a:p>
            <a:pPr marL="342900" indent="-342900" algn="l">
              <a:buClr>
                <a:srgbClr val="0070C0"/>
              </a:buClr>
              <a:buSzPct val="80000"/>
              <a:buFont typeface="Wingdings" pitchFamily="2" charset="2"/>
              <a:buChar char="u"/>
            </a:pPr>
            <a:r>
              <a:rPr lang="en-US" altLang="zh-TW" sz="1800" b="1" dirty="0">
                <a:solidFill>
                  <a:schemeClr val="tx1"/>
                </a:solidFill>
                <a:latin typeface="+mj-lt"/>
              </a:rPr>
              <a:t>Right now, the HTML have the default setting.</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When you click the submit button, the page refresh to the default new page.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need the JavaScript function to handle the submission form. That JavaScript function will also have access to the data that user entered into the form.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
        <p:nvSpPr>
          <p:cNvPr id="11" name="Rectangle 10">
            <a:extLst>
              <a:ext uri="{FF2B5EF4-FFF2-40B4-BE49-F238E27FC236}">
                <a16:creationId xmlns:a16="http://schemas.microsoft.com/office/drawing/2014/main" id="{9768E4D3-3942-479F-B064-8570E0C8B0AA}"/>
              </a:ext>
            </a:extLst>
          </p:cNvPr>
          <p:cNvSpPr/>
          <p:nvPr/>
        </p:nvSpPr>
        <p:spPr>
          <a:xfrm>
            <a:off x="3836715" y="5916340"/>
            <a:ext cx="72008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85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21.5 JavaScript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02427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21.5 JavaScript Function</a:t>
            </a:r>
            <a:endParaRPr lang="zh-TW" altLang="en-US" b="1" dirty="0">
              <a:solidFill>
                <a:srgbClr val="FFFF00"/>
              </a:solidFill>
            </a:endParaRPr>
          </a:p>
        </p:txBody>
      </p:sp>
      <p:sp>
        <p:nvSpPr>
          <p:cNvPr id="3" name="副標題 2"/>
          <p:cNvSpPr>
            <a:spLocks noGrp="1"/>
          </p:cNvSpPr>
          <p:nvPr>
            <p:ph type="subTitle" idx="1"/>
          </p:nvPr>
        </p:nvSpPr>
        <p:spPr>
          <a:xfrm>
            <a:off x="467543" y="1340760"/>
            <a:ext cx="8219257" cy="2016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JavaScript Function: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On the &lt;form&gt; tag, we need to add </a:t>
            </a:r>
            <a:r>
              <a:rPr lang="en-US" altLang="zh-TW" sz="1800" b="1" dirty="0" err="1">
                <a:solidFill>
                  <a:schemeClr val="tx1"/>
                </a:solidFill>
                <a:latin typeface="+mj-lt"/>
              </a:rPr>
              <a:t>onSubmit</a:t>
            </a:r>
            <a:r>
              <a:rPr lang="en-US" altLang="zh-TW" sz="1800" b="1" dirty="0">
                <a:solidFill>
                  <a:schemeClr val="tx1"/>
                </a:solidFill>
                <a:latin typeface="+mj-lt"/>
              </a:rPr>
              <a:t> = { </a:t>
            </a:r>
            <a:r>
              <a:rPr lang="en-US" altLang="zh-TW" sz="1800" b="1" dirty="0" err="1">
                <a:solidFill>
                  <a:schemeClr val="tx1"/>
                </a:solidFill>
                <a:latin typeface="+mj-lt"/>
              </a:rPr>
              <a:t>this.handleSubmit</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arrow function to handle the submit button.</a:t>
            </a:r>
          </a:p>
          <a:p>
            <a:pPr marL="342900" indent="-342900" algn="l">
              <a:buClr>
                <a:srgbClr val="0070C0"/>
              </a:buClr>
              <a:buSzPct val="80000"/>
              <a:buFont typeface="Wingdings" pitchFamily="2" charset="2"/>
              <a:buChar char="u"/>
            </a:pPr>
            <a:r>
              <a:rPr lang="en-US" altLang="zh-TW" sz="1800" b="1" dirty="0" err="1">
                <a:solidFill>
                  <a:schemeClr val="tx1"/>
                </a:solidFill>
                <a:latin typeface="+mj-lt"/>
              </a:rPr>
              <a:t>handleSubmit</a:t>
            </a:r>
            <a:r>
              <a:rPr lang="en-US" altLang="zh-TW" sz="1800" b="1" dirty="0">
                <a:solidFill>
                  <a:schemeClr val="tx1"/>
                </a:solidFill>
                <a:latin typeface="+mj-lt"/>
              </a:rPr>
              <a:t> = (event) =&gt; {</a:t>
            </a:r>
          </a:p>
          <a:p>
            <a:pPr marL="800100" lvl="1" indent="-342900" algn="l">
              <a:buClr>
                <a:srgbClr val="0070C0"/>
              </a:buClr>
              <a:buSzPct val="80000"/>
              <a:buFont typeface="Wingdings" pitchFamily="2" charset="2"/>
              <a:buChar char="u"/>
            </a:pPr>
            <a:r>
              <a:rPr lang="en-US" altLang="zh-TW" sz="1800" b="1" dirty="0">
                <a:solidFill>
                  <a:schemeClr val="tx1"/>
                </a:solidFill>
                <a:latin typeface="+mj-lt"/>
              </a:rPr>
              <a:t>alert (`${</a:t>
            </a:r>
            <a:r>
              <a:rPr lang="en-US" altLang="zh-TW" sz="1800" b="1" dirty="0" err="1">
                <a:solidFill>
                  <a:schemeClr val="tx1"/>
                </a:solidFill>
                <a:latin typeface="+mj-lt"/>
              </a:rPr>
              <a:t>this.state.username</a:t>
            </a:r>
            <a:r>
              <a:rPr lang="en-US" altLang="zh-TW" sz="1800" b="1" dirty="0">
                <a:solidFill>
                  <a:schemeClr val="tx1"/>
                </a:solidFill>
                <a:latin typeface="+mj-lt"/>
              </a:rPr>
              <a:t>} ${</a:t>
            </a:r>
            <a:r>
              <a:rPr lang="en-US" altLang="zh-TW" sz="1800" b="1" dirty="0" err="1">
                <a:solidFill>
                  <a:schemeClr val="tx1"/>
                </a:solidFill>
                <a:latin typeface="+mj-lt"/>
              </a:rPr>
              <a:t>this.state.comments</a:t>
            </a:r>
            <a:r>
              <a:rPr lang="en-US" altLang="zh-TW" sz="1800" b="1" dirty="0">
                <a:solidFill>
                  <a:schemeClr val="tx1"/>
                </a:solidFill>
                <a:latin typeface="+mj-lt"/>
              </a:rPr>
              <a:t>} ${</a:t>
            </a:r>
            <a:r>
              <a:rPr lang="en-US" altLang="zh-TW" sz="1800" b="1" dirty="0" err="1">
                <a:solidFill>
                  <a:schemeClr val="tx1"/>
                </a:solidFill>
                <a:latin typeface="+mj-lt"/>
              </a:rPr>
              <a:t>this.state.topic</a:t>
            </a: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pic>
        <p:nvPicPr>
          <p:cNvPr id="8" name="Picture 7">
            <a:extLst>
              <a:ext uri="{FF2B5EF4-FFF2-40B4-BE49-F238E27FC236}">
                <a16:creationId xmlns:a16="http://schemas.microsoft.com/office/drawing/2014/main" id="{BA908549-956C-4938-9C7C-0494A2E0B57A}"/>
              </a:ext>
            </a:extLst>
          </p:cNvPr>
          <p:cNvPicPr>
            <a:picLocks noChangeAspect="1"/>
          </p:cNvPicPr>
          <p:nvPr/>
        </p:nvPicPr>
        <p:blipFill>
          <a:blip r:embed="rId3"/>
          <a:stretch>
            <a:fillRect/>
          </a:stretch>
        </p:blipFill>
        <p:spPr>
          <a:xfrm>
            <a:off x="1123950" y="3598319"/>
            <a:ext cx="6896100" cy="1924050"/>
          </a:xfrm>
          <a:prstGeom prst="rect">
            <a:avLst/>
          </a:prstGeom>
          <a:ln>
            <a:solidFill>
              <a:srgbClr val="C00000"/>
            </a:solidFill>
          </a:ln>
        </p:spPr>
      </p:pic>
      <p:sp>
        <p:nvSpPr>
          <p:cNvPr id="9" name="Rectangle 8">
            <a:extLst>
              <a:ext uri="{FF2B5EF4-FFF2-40B4-BE49-F238E27FC236}">
                <a16:creationId xmlns:a16="http://schemas.microsoft.com/office/drawing/2014/main" id="{6439375D-58EE-4785-AF73-F5AF3BDE63F3}"/>
              </a:ext>
            </a:extLst>
          </p:cNvPr>
          <p:cNvSpPr/>
          <p:nvPr/>
        </p:nvSpPr>
        <p:spPr>
          <a:xfrm>
            <a:off x="2483768" y="5229200"/>
            <a:ext cx="3168352" cy="288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EDE211-EA2E-4E4D-BE4C-53919A6B9070}"/>
              </a:ext>
            </a:extLst>
          </p:cNvPr>
          <p:cNvSpPr/>
          <p:nvPr/>
        </p:nvSpPr>
        <p:spPr>
          <a:xfrm>
            <a:off x="1835696" y="4162678"/>
            <a:ext cx="6048672" cy="6344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79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2376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we want for react is to control the Form element, the Form element, whose value is controlled by React is called a </a:t>
            </a:r>
            <a:r>
              <a:rPr lang="en-US" altLang="zh-TW" sz="1600" b="1" dirty="0">
                <a:solidFill>
                  <a:srgbClr val="C00000"/>
                </a:solidFill>
                <a:latin typeface="+mj-lt"/>
              </a:rPr>
              <a:t>Controlled Components</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Controlled Components seem harder than HTML. </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break down the Control Element  and examine the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Consider the input element. The input element can have a value, the input element value can also change based on user interaction.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a user typing in their email address. How do we deal with the changing values?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AAA01FD0-4394-40B5-8B7A-83376AD3D863}"/>
              </a:ext>
            </a:extLst>
          </p:cNvPr>
          <p:cNvSpPr/>
          <p:nvPr/>
        </p:nvSpPr>
        <p:spPr>
          <a:xfrm>
            <a:off x="1187624" y="4245938"/>
            <a:ext cx="5220580" cy="69523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&lt;input type=‘text’ value= …  </a:t>
            </a:r>
            <a:r>
              <a:rPr lang="en-US" dirty="0" err="1">
                <a:solidFill>
                  <a:schemeClr val="tx1"/>
                </a:solidFill>
              </a:rPr>
              <a:t>onChange</a:t>
            </a:r>
            <a:r>
              <a:rPr lang="en-US" dirty="0">
                <a:solidFill>
                  <a:schemeClr val="tx1"/>
                </a:solidFill>
              </a:rPr>
              <a:t>=…</a:t>
            </a:r>
          </a:p>
        </p:txBody>
      </p:sp>
      <p:sp>
        <p:nvSpPr>
          <p:cNvPr id="8" name="Rectangle 7">
            <a:extLst>
              <a:ext uri="{FF2B5EF4-FFF2-40B4-BE49-F238E27FC236}">
                <a16:creationId xmlns:a16="http://schemas.microsoft.com/office/drawing/2014/main" id="{BAC054CB-ED14-4478-8A0D-E78112559855}"/>
              </a:ext>
            </a:extLst>
          </p:cNvPr>
          <p:cNvSpPr/>
          <p:nvPr/>
        </p:nvSpPr>
        <p:spPr>
          <a:xfrm>
            <a:off x="1079612" y="3855031"/>
            <a:ext cx="27363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Controlled Element</a:t>
            </a:r>
          </a:p>
        </p:txBody>
      </p:sp>
    </p:spTree>
    <p:extLst>
      <p:ext uri="{BB962C8B-B14F-4D97-AF65-F5344CB8AC3E}">
        <p14:creationId xmlns:p14="http://schemas.microsoft.com/office/powerpoint/2010/main" val="3445964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21.5 JavaScript Function</a:t>
            </a:r>
            <a:endParaRPr lang="zh-TW" altLang="en-US" b="1" dirty="0">
              <a:solidFill>
                <a:srgbClr val="FFFF00"/>
              </a:solidFill>
            </a:endParaRPr>
          </a:p>
        </p:txBody>
      </p:sp>
      <p:sp>
        <p:nvSpPr>
          <p:cNvPr id="3" name="副標題 2"/>
          <p:cNvSpPr>
            <a:spLocks noGrp="1"/>
          </p:cNvSpPr>
          <p:nvPr>
            <p:ph type="subTitle" idx="1"/>
          </p:nvPr>
        </p:nvSpPr>
        <p:spPr>
          <a:xfrm>
            <a:off x="467543" y="1340760"/>
            <a:ext cx="3819525" cy="1080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JavaScript Function: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&gt; </a:t>
            </a:r>
            <a:r>
              <a:rPr lang="en-US" altLang="zh-TW" sz="1800" b="1" dirty="0" err="1">
                <a:solidFill>
                  <a:schemeClr val="tx1"/>
                </a:solidFill>
                <a:latin typeface="+mj-lt"/>
              </a:rPr>
              <a:t>npm</a:t>
            </a:r>
            <a:r>
              <a:rPr lang="en-US" altLang="zh-TW" sz="1800" b="1" dirty="0">
                <a:solidFill>
                  <a:schemeClr val="tx1"/>
                </a:solidFill>
                <a:latin typeface="+mj-lt"/>
              </a:rPr>
              <a:t> start</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data is refresh and lost.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9BAAB3E9-9391-4016-9363-07CB636AAB8E}"/>
              </a:ext>
            </a:extLst>
          </p:cNvPr>
          <p:cNvPicPr>
            <a:picLocks noChangeAspect="1"/>
          </p:cNvPicPr>
          <p:nvPr/>
        </p:nvPicPr>
        <p:blipFill>
          <a:blip r:embed="rId3"/>
          <a:stretch>
            <a:fillRect/>
          </a:stretch>
        </p:blipFill>
        <p:spPr>
          <a:xfrm>
            <a:off x="4856932" y="1321138"/>
            <a:ext cx="3819525" cy="2095500"/>
          </a:xfrm>
          <a:prstGeom prst="rect">
            <a:avLst/>
          </a:prstGeom>
          <a:ln>
            <a:solidFill>
              <a:srgbClr val="C00000"/>
            </a:solidFill>
          </a:ln>
        </p:spPr>
      </p:pic>
      <p:pic>
        <p:nvPicPr>
          <p:cNvPr id="8" name="Picture 7">
            <a:extLst>
              <a:ext uri="{FF2B5EF4-FFF2-40B4-BE49-F238E27FC236}">
                <a16:creationId xmlns:a16="http://schemas.microsoft.com/office/drawing/2014/main" id="{28C7C573-2B98-4EA3-A8A6-B9A8F29D5F11}"/>
              </a:ext>
            </a:extLst>
          </p:cNvPr>
          <p:cNvPicPr>
            <a:picLocks noChangeAspect="1"/>
          </p:cNvPicPr>
          <p:nvPr/>
        </p:nvPicPr>
        <p:blipFill>
          <a:blip r:embed="rId4"/>
          <a:stretch>
            <a:fillRect/>
          </a:stretch>
        </p:blipFill>
        <p:spPr>
          <a:xfrm>
            <a:off x="1619672" y="3689121"/>
            <a:ext cx="6315075" cy="2133600"/>
          </a:xfrm>
          <a:prstGeom prst="rect">
            <a:avLst/>
          </a:prstGeom>
          <a:ln>
            <a:solidFill>
              <a:srgbClr val="C00000"/>
            </a:solidFill>
          </a:ln>
        </p:spPr>
      </p:pic>
    </p:spTree>
    <p:extLst>
      <p:ext uri="{BB962C8B-B14F-4D97-AF65-F5344CB8AC3E}">
        <p14:creationId xmlns:p14="http://schemas.microsoft.com/office/powerpoint/2010/main" val="3551373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21.6 Keep Submit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34621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21.6 Keep Submit Data</a:t>
            </a:r>
            <a:endParaRPr lang="zh-TW" altLang="en-US" b="1" dirty="0">
              <a:solidFill>
                <a:srgbClr val="FFFF00"/>
              </a:solidFill>
            </a:endParaRPr>
          </a:p>
        </p:txBody>
      </p:sp>
      <p:sp>
        <p:nvSpPr>
          <p:cNvPr id="3" name="副標題 2"/>
          <p:cNvSpPr>
            <a:spLocks noGrp="1"/>
          </p:cNvSpPr>
          <p:nvPr>
            <p:ph type="subTitle" idx="1"/>
          </p:nvPr>
        </p:nvSpPr>
        <p:spPr>
          <a:xfrm>
            <a:off x="467543" y="1340759"/>
            <a:ext cx="8219257" cy="961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JavaScript Function: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Add </a:t>
            </a:r>
            <a:r>
              <a:rPr lang="en-US" altLang="zh-TW" sz="1800" b="1" dirty="0" err="1">
                <a:solidFill>
                  <a:schemeClr val="tx1"/>
                </a:solidFill>
                <a:latin typeface="+mj-lt"/>
              </a:rPr>
              <a:t>event.preventDefault</a:t>
            </a: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After click Submit button, the original state is kept.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9" name="Picture 8">
            <a:extLst>
              <a:ext uri="{FF2B5EF4-FFF2-40B4-BE49-F238E27FC236}">
                <a16:creationId xmlns:a16="http://schemas.microsoft.com/office/drawing/2014/main" id="{BF95D203-73C8-4CF6-AC90-895F04314A69}"/>
              </a:ext>
            </a:extLst>
          </p:cNvPr>
          <p:cNvPicPr>
            <a:picLocks noChangeAspect="1"/>
          </p:cNvPicPr>
          <p:nvPr/>
        </p:nvPicPr>
        <p:blipFill>
          <a:blip r:embed="rId3"/>
          <a:stretch>
            <a:fillRect/>
          </a:stretch>
        </p:blipFill>
        <p:spPr>
          <a:xfrm>
            <a:off x="4862015" y="4204197"/>
            <a:ext cx="3435499" cy="1460250"/>
          </a:xfrm>
          <a:prstGeom prst="rect">
            <a:avLst/>
          </a:prstGeom>
          <a:ln>
            <a:solidFill>
              <a:srgbClr val="C00000"/>
            </a:solidFill>
          </a:ln>
        </p:spPr>
      </p:pic>
      <p:pic>
        <p:nvPicPr>
          <p:cNvPr id="10" name="Picture 9">
            <a:extLst>
              <a:ext uri="{FF2B5EF4-FFF2-40B4-BE49-F238E27FC236}">
                <a16:creationId xmlns:a16="http://schemas.microsoft.com/office/drawing/2014/main" id="{E5B48693-DB76-4279-B41C-FC2279326654}"/>
              </a:ext>
            </a:extLst>
          </p:cNvPr>
          <p:cNvPicPr>
            <a:picLocks noChangeAspect="1"/>
          </p:cNvPicPr>
          <p:nvPr/>
        </p:nvPicPr>
        <p:blipFill>
          <a:blip r:embed="rId4"/>
          <a:stretch>
            <a:fillRect/>
          </a:stretch>
        </p:blipFill>
        <p:spPr>
          <a:xfrm>
            <a:off x="665415" y="2621139"/>
            <a:ext cx="5887785" cy="1321242"/>
          </a:xfrm>
          <a:prstGeom prst="rect">
            <a:avLst/>
          </a:prstGeom>
          <a:ln>
            <a:solidFill>
              <a:srgbClr val="C00000"/>
            </a:solidFill>
          </a:ln>
        </p:spPr>
      </p:pic>
      <p:pic>
        <p:nvPicPr>
          <p:cNvPr id="11" name="Picture 10">
            <a:extLst>
              <a:ext uri="{FF2B5EF4-FFF2-40B4-BE49-F238E27FC236}">
                <a16:creationId xmlns:a16="http://schemas.microsoft.com/office/drawing/2014/main" id="{B7AB1E28-1D6D-40ED-AC69-684852ACEB6B}"/>
              </a:ext>
            </a:extLst>
          </p:cNvPr>
          <p:cNvPicPr>
            <a:picLocks noChangeAspect="1"/>
          </p:cNvPicPr>
          <p:nvPr/>
        </p:nvPicPr>
        <p:blipFill>
          <a:blip r:embed="rId5"/>
          <a:stretch>
            <a:fillRect/>
          </a:stretch>
        </p:blipFill>
        <p:spPr>
          <a:xfrm>
            <a:off x="691980" y="4192884"/>
            <a:ext cx="3672408" cy="1252342"/>
          </a:xfrm>
          <a:prstGeom prst="rect">
            <a:avLst/>
          </a:prstGeom>
          <a:ln>
            <a:solidFill>
              <a:srgbClr val="C00000"/>
            </a:solidFill>
          </a:ln>
        </p:spPr>
      </p:pic>
      <p:sp>
        <p:nvSpPr>
          <p:cNvPr id="12" name="Rectangle 11">
            <a:extLst>
              <a:ext uri="{FF2B5EF4-FFF2-40B4-BE49-F238E27FC236}">
                <a16:creationId xmlns:a16="http://schemas.microsoft.com/office/drawing/2014/main" id="{4E9BDD6E-04F1-4121-8BCB-F9C864B95DAB}"/>
              </a:ext>
            </a:extLst>
          </p:cNvPr>
          <p:cNvSpPr/>
          <p:nvPr/>
        </p:nvSpPr>
        <p:spPr>
          <a:xfrm>
            <a:off x="6228184" y="4934322"/>
            <a:ext cx="1224136" cy="5829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20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21.7 Summary of Form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01385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21.7 Summary of Form</a:t>
            </a:r>
            <a:endParaRPr lang="zh-TW" altLang="en-US" b="1" dirty="0">
              <a:solidFill>
                <a:srgbClr val="FFFF00"/>
              </a:solidFill>
            </a:endParaRPr>
          </a:p>
        </p:txBody>
      </p:sp>
      <p:sp>
        <p:nvSpPr>
          <p:cNvPr id="3" name="副標題 2"/>
          <p:cNvSpPr>
            <a:spLocks noGrp="1"/>
          </p:cNvSpPr>
          <p:nvPr>
            <p:ph type="subTitle" idx="1"/>
          </p:nvPr>
        </p:nvSpPr>
        <p:spPr>
          <a:xfrm>
            <a:off x="467543" y="1340759"/>
            <a:ext cx="8219257" cy="2952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Form:</a:t>
            </a:r>
          </a:p>
          <a:p>
            <a:pPr marL="342900" indent="-342900" algn="l">
              <a:buClr>
                <a:srgbClr val="0070C0"/>
              </a:buClr>
              <a:buSzPct val="80000"/>
              <a:buFont typeface="Wingdings" pitchFamily="2" charset="2"/>
              <a:buChar char="u"/>
            </a:pPr>
            <a:r>
              <a:rPr lang="en-US" altLang="zh-TW" sz="1800" b="1" dirty="0">
                <a:solidFill>
                  <a:schemeClr val="tx1"/>
                </a:solidFill>
                <a:latin typeface="+mj-lt"/>
              </a:rPr>
              <a:t>Create form with </a:t>
            </a:r>
            <a:r>
              <a:rPr lang="en-US" altLang="zh-TW" sz="1800" b="1" dirty="0" err="1">
                <a:solidFill>
                  <a:schemeClr val="tx1"/>
                </a:solidFill>
                <a:latin typeface="+mj-lt"/>
              </a:rPr>
              <a:t>onSubmit</a:t>
            </a: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&lt;form </a:t>
            </a:r>
            <a:r>
              <a:rPr lang="en-US" altLang="zh-TW" sz="1800" b="1" dirty="0" err="1">
                <a:solidFill>
                  <a:srgbClr val="C00000"/>
                </a:solidFill>
                <a:latin typeface="+mj-lt"/>
              </a:rPr>
              <a:t>onSubmit</a:t>
            </a:r>
            <a:r>
              <a:rPr lang="en-US" altLang="zh-TW" sz="1800" b="1" dirty="0">
                <a:solidFill>
                  <a:srgbClr val="C00000"/>
                </a:solidFill>
                <a:latin typeface="+mj-lt"/>
              </a:rPr>
              <a:t>= { </a:t>
            </a:r>
            <a:r>
              <a:rPr lang="en-US" altLang="zh-TW" sz="1800" b="1" dirty="0" err="1">
                <a:solidFill>
                  <a:srgbClr val="C00000"/>
                </a:solidFill>
                <a:latin typeface="+mj-lt"/>
              </a:rPr>
              <a:t>this.handleSubmit</a:t>
            </a:r>
            <a:r>
              <a:rPr lang="en-US" altLang="zh-TW" sz="1800" b="1" dirty="0">
                <a:solidFill>
                  <a:srgbClr val="C00000"/>
                </a:solidFill>
                <a:latin typeface="+mj-lt"/>
              </a:rPr>
              <a:t> }</a:t>
            </a:r>
            <a:r>
              <a:rPr lang="en-US" altLang="zh-TW" sz="1800" b="1" dirty="0">
                <a:solidFill>
                  <a:schemeClr val="tx1"/>
                </a:solidFill>
                <a:latin typeface="+mj-lt"/>
              </a:rPr>
              <a:t> &gt;</a:t>
            </a:r>
          </a:p>
          <a:p>
            <a:pPr marL="342900" indent="-342900" algn="l">
              <a:buClr>
                <a:srgbClr val="0070C0"/>
              </a:buClr>
              <a:buSzPct val="80000"/>
              <a:buFont typeface="Wingdings" pitchFamily="2" charset="2"/>
              <a:buChar char="u"/>
            </a:pPr>
            <a:r>
              <a:rPr lang="en-US" altLang="zh-TW" sz="1800" b="1" dirty="0">
                <a:solidFill>
                  <a:schemeClr val="tx1"/>
                </a:solidFill>
                <a:latin typeface="+mj-lt"/>
              </a:rPr>
              <a:t>&lt;/form&gt;</a:t>
            </a:r>
          </a:p>
          <a:p>
            <a:pPr marL="342900" indent="-342900" algn="l">
              <a:buClr>
                <a:srgbClr val="0070C0"/>
              </a:buClr>
              <a:buSzPct val="80000"/>
              <a:buFont typeface="Wingdings" pitchFamily="2" charset="2"/>
              <a:buChar char="u"/>
            </a:pPr>
            <a:r>
              <a:rPr lang="en-US" altLang="zh-TW" sz="1800" b="1" dirty="0" err="1">
                <a:solidFill>
                  <a:schemeClr val="tx1"/>
                </a:solidFill>
                <a:latin typeface="+mj-lt"/>
              </a:rPr>
              <a:t>handleSubmit</a:t>
            </a:r>
            <a:r>
              <a:rPr lang="en-US" altLang="zh-TW" sz="1800" b="1" dirty="0">
                <a:solidFill>
                  <a:schemeClr val="tx1"/>
                </a:solidFill>
                <a:latin typeface="+mj-lt"/>
              </a:rPr>
              <a:t> = (</a:t>
            </a:r>
            <a:r>
              <a:rPr lang="en-US" altLang="zh-TW" sz="1800" b="1" dirty="0">
                <a:solidFill>
                  <a:srgbClr val="C00000"/>
                </a:solidFill>
                <a:latin typeface="+mj-lt"/>
              </a:rPr>
              <a:t>event</a:t>
            </a:r>
            <a:r>
              <a:rPr lang="en-US" altLang="zh-TW" sz="1800" b="1" dirty="0">
                <a:solidFill>
                  <a:schemeClr val="tx1"/>
                </a:solidFill>
                <a:latin typeface="+mj-lt"/>
              </a:rPr>
              <a:t>) =&gt; {</a:t>
            </a:r>
          </a:p>
          <a:p>
            <a:pPr marL="800100" lvl="1" indent="-342900" algn="l">
              <a:buClr>
                <a:srgbClr val="0070C0"/>
              </a:buClr>
              <a:buSzPct val="80000"/>
              <a:buFont typeface="Wingdings" pitchFamily="2" charset="2"/>
              <a:buChar char="u"/>
            </a:pPr>
            <a:r>
              <a:rPr lang="en-US" altLang="zh-TW" sz="1800" b="1" dirty="0" err="1">
                <a:solidFill>
                  <a:srgbClr val="C00000"/>
                </a:solidFill>
                <a:latin typeface="+mj-lt"/>
              </a:rPr>
              <a:t>event.preventDefault</a:t>
            </a:r>
            <a:r>
              <a:rPr lang="en-US" altLang="zh-TW" sz="1800" b="1" dirty="0">
                <a:solidFill>
                  <a:srgbClr val="C00000"/>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Three HTML elements  in Forms: text, text area, select.</a:t>
            </a:r>
          </a:p>
          <a:p>
            <a:pPr marL="342900" indent="-342900" algn="l">
              <a:buClr>
                <a:srgbClr val="0070C0"/>
              </a:buClr>
              <a:buSzPct val="80000"/>
              <a:buFont typeface="Wingdings" pitchFamily="2" charset="2"/>
              <a:buChar char="u"/>
            </a:pPr>
            <a:r>
              <a:rPr lang="en-US" altLang="zh-TW" sz="1800" b="1" dirty="0">
                <a:solidFill>
                  <a:schemeClr val="tx1"/>
                </a:solidFill>
                <a:latin typeface="+mj-lt"/>
              </a:rPr>
              <a:t>Use </a:t>
            </a:r>
            <a:r>
              <a:rPr lang="en-US" altLang="zh-TW" sz="1800" b="1">
                <a:solidFill>
                  <a:schemeClr val="tx1"/>
                </a:solidFill>
                <a:latin typeface="+mj-lt"/>
              </a:rPr>
              <a:t>event.preventDeafult</a:t>
            </a:r>
            <a:r>
              <a:rPr lang="en-US" altLang="zh-TW" sz="1800" b="1" dirty="0">
                <a:solidFill>
                  <a:schemeClr val="tx1"/>
                </a:solidFill>
                <a:latin typeface="+mj-lt"/>
              </a:rPr>
              <a:t>() to keep the original data in the HTML elements.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177191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20548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Within the components, </a:t>
            </a:r>
            <a:r>
              <a:rPr lang="en-US" altLang="zh-TW" sz="1600" b="1" dirty="0" err="1">
                <a:solidFill>
                  <a:schemeClr val="tx1"/>
                </a:solidFill>
                <a:latin typeface="+mj-lt"/>
              </a:rPr>
              <a:t>this.state</a:t>
            </a:r>
            <a:r>
              <a:rPr lang="en-US" altLang="zh-TW" sz="1600" b="1" dirty="0">
                <a:solidFill>
                  <a:schemeClr val="tx1"/>
                </a:solidFill>
                <a:latin typeface="+mj-lt"/>
              </a:rPr>
              <a:t> and </a:t>
            </a:r>
            <a:r>
              <a:rPr lang="en-US" altLang="zh-TW" sz="1600" b="1" dirty="0" err="1">
                <a:solidFill>
                  <a:schemeClr val="tx1"/>
                </a:solidFill>
                <a:latin typeface="+mj-lt"/>
              </a:rPr>
              <a:t>setState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Controlled Components, the value of the input field is set to the state property.</a:t>
            </a:r>
          </a:p>
          <a:p>
            <a:pPr marL="342900" indent="-342900" algn="l">
              <a:buClr>
                <a:srgbClr val="0070C0"/>
              </a:buClr>
              <a:buSzPct val="80000"/>
              <a:buFont typeface="Wingdings" pitchFamily="2" charset="2"/>
              <a:buChar char="u"/>
            </a:pPr>
            <a:r>
              <a:rPr lang="en-US" altLang="zh-TW" sz="1600" b="1" dirty="0">
                <a:solidFill>
                  <a:schemeClr val="tx1"/>
                </a:solidFill>
                <a:latin typeface="+mj-lt"/>
              </a:rPr>
              <a:t>Next, we have an changed event fired whenever there is a change in the input field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changed handler, we use the </a:t>
            </a:r>
            <a:r>
              <a:rPr lang="en-US" altLang="zh-TW" sz="1600" b="1" dirty="0" err="1">
                <a:solidFill>
                  <a:schemeClr val="tx1"/>
                </a:solidFill>
                <a:latin typeface="+mj-lt"/>
              </a:rPr>
              <a:t>setState</a:t>
            </a:r>
            <a:r>
              <a:rPr lang="en-US" altLang="zh-TW" sz="1600" b="1" dirty="0">
                <a:solidFill>
                  <a:schemeClr val="tx1"/>
                </a:solidFill>
                <a:latin typeface="+mj-lt"/>
              </a:rPr>
              <a:t> () method to update the state.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the state get updated, the render method is called and the new state is assigned as a value to the input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AAA01FD0-4394-40B5-8B7A-83376AD3D863}"/>
              </a:ext>
            </a:extLst>
          </p:cNvPr>
          <p:cNvSpPr/>
          <p:nvPr/>
        </p:nvSpPr>
        <p:spPr>
          <a:xfrm>
            <a:off x="478469" y="3881386"/>
            <a:ext cx="8219256" cy="239422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this.state</a:t>
            </a:r>
            <a:r>
              <a:rPr lang="en-US" dirty="0">
                <a:solidFill>
                  <a:schemeClr val="tx1"/>
                </a:solidFill>
              </a:rPr>
              <a:t> = {</a:t>
            </a:r>
          </a:p>
          <a:p>
            <a:r>
              <a:rPr lang="en-US" dirty="0">
                <a:solidFill>
                  <a:schemeClr val="tx1"/>
                </a:solidFill>
              </a:rPr>
              <a:t>  email: ‘’</a:t>
            </a:r>
          </a:p>
          <a:p>
            <a:r>
              <a:rPr lang="en-US" dirty="0">
                <a:solidFill>
                  <a:schemeClr val="tx1"/>
                </a:solidFill>
              </a:rPr>
              <a:t>}</a:t>
            </a:r>
          </a:p>
          <a:p>
            <a:r>
              <a:rPr lang="en-US" dirty="0" err="1">
                <a:solidFill>
                  <a:schemeClr val="tx1"/>
                </a:solidFill>
              </a:rPr>
              <a:t>this.changeEmailHandler</a:t>
            </a:r>
            <a:r>
              <a:rPr lang="en-US" dirty="0">
                <a:solidFill>
                  <a:schemeClr val="tx1"/>
                </a:solidFill>
              </a:rPr>
              <a:t> = (event) =&gt; {</a:t>
            </a:r>
          </a:p>
          <a:p>
            <a:r>
              <a:rPr lang="en-US" dirty="0">
                <a:solidFill>
                  <a:schemeClr val="tx1"/>
                </a:solidFill>
              </a:rPr>
              <a:t>   </a:t>
            </a:r>
            <a:r>
              <a:rPr lang="en-US" dirty="0" err="1">
                <a:solidFill>
                  <a:schemeClr val="tx1"/>
                </a:solidFill>
              </a:rPr>
              <a:t>this.setState</a:t>
            </a:r>
            <a:r>
              <a:rPr lang="en-US" dirty="0">
                <a:solidFill>
                  <a:schemeClr val="tx1"/>
                </a:solidFill>
              </a:rPr>
              <a:t> ({</a:t>
            </a:r>
            <a:r>
              <a:rPr lang="en-US" dirty="0" err="1">
                <a:solidFill>
                  <a:schemeClr val="tx1"/>
                </a:solidFill>
              </a:rPr>
              <a:t>email:event.target.value</a:t>
            </a:r>
            <a:r>
              <a:rPr lang="en-US" dirty="0">
                <a:solidFill>
                  <a:schemeClr val="tx1"/>
                </a:solidFill>
              </a:rPr>
              <a:t>})</a:t>
            </a:r>
          </a:p>
          <a:p>
            <a:r>
              <a:rPr lang="en-US" dirty="0">
                <a:solidFill>
                  <a:schemeClr val="tx1"/>
                </a:solidFill>
              </a:rPr>
              <a:t>}</a:t>
            </a:r>
          </a:p>
          <a:p>
            <a:r>
              <a:rPr lang="en-US" dirty="0">
                <a:solidFill>
                  <a:schemeClr val="tx1"/>
                </a:solidFill>
              </a:rPr>
              <a:t>&lt;input type=‘text’ </a:t>
            </a:r>
            <a:r>
              <a:rPr lang="en-US" dirty="0">
                <a:solidFill>
                  <a:srgbClr val="C00000"/>
                </a:solidFill>
              </a:rPr>
              <a:t>value</a:t>
            </a:r>
            <a:r>
              <a:rPr lang="en-US" dirty="0">
                <a:solidFill>
                  <a:schemeClr val="tx1"/>
                </a:solidFill>
              </a:rPr>
              <a:t>={</a:t>
            </a:r>
            <a:r>
              <a:rPr lang="en-US" dirty="0" err="1">
                <a:solidFill>
                  <a:schemeClr val="tx1"/>
                </a:solidFill>
              </a:rPr>
              <a:t>this.state.email</a:t>
            </a:r>
            <a:r>
              <a:rPr lang="en-US" dirty="0">
                <a:solidFill>
                  <a:schemeClr val="tx1"/>
                </a:solidFill>
              </a:rPr>
              <a:t>}  </a:t>
            </a:r>
            <a:r>
              <a:rPr lang="en-US" dirty="0" err="1">
                <a:solidFill>
                  <a:srgbClr val="C00000"/>
                </a:solidFill>
              </a:rPr>
              <a:t>onChange</a:t>
            </a:r>
            <a:r>
              <a:rPr lang="en-US" dirty="0">
                <a:solidFill>
                  <a:schemeClr val="tx1"/>
                </a:solidFill>
              </a:rPr>
              <a:t>={</a:t>
            </a:r>
            <a:r>
              <a:rPr lang="en-US" dirty="0" err="1">
                <a:solidFill>
                  <a:schemeClr val="tx1"/>
                </a:solidFill>
              </a:rPr>
              <a:t>this.changeEmailHandler</a:t>
            </a:r>
            <a:r>
              <a:rPr lang="en-US" dirty="0">
                <a:solidFill>
                  <a:schemeClr val="tx1"/>
                </a:solidFill>
              </a:rPr>
              <a:t>) /&gt;</a:t>
            </a:r>
          </a:p>
        </p:txBody>
      </p:sp>
      <p:sp>
        <p:nvSpPr>
          <p:cNvPr id="8" name="Rectangle 7">
            <a:extLst>
              <a:ext uri="{FF2B5EF4-FFF2-40B4-BE49-F238E27FC236}">
                <a16:creationId xmlns:a16="http://schemas.microsoft.com/office/drawing/2014/main" id="{BAC054CB-ED14-4478-8A0D-E78112559855}"/>
              </a:ext>
            </a:extLst>
          </p:cNvPr>
          <p:cNvSpPr/>
          <p:nvPr/>
        </p:nvSpPr>
        <p:spPr>
          <a:xfrm>
            <a:off x="440160" y="3481752"/>
            <a:ext cx="27363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Controlled Element</a:t>
            </a:r>
          </a:p>
        </p:txBody>
      </p:sp>
    </p:spTree>
    <p:extLst>
      <p:ext uri="{BB962C8B-B14F-4D97-AF65-F5344CB8AC3E}">
        <p14:creationId xmlns:p14="http://schemas.microsoft.com/office/powerpoint/2010/main" val="360010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16991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is a cycle of setting the initial value from ‘</a:t>
            </a:r>
            <a:r>
              <a:rPr lang="en-US" altLang="zh-TW" sz="1600" b="1" dirty="0" err="1">
                <a:solidFill>
                  <a:schemeClr val="tx1"/>
                </a:solidFill>
                <a:latin typeface="+mj-lt"/>
              </a:rPr>
              <a:t>this.state</a:t>
            </a:r>
            <a:r>
              <a:rPr lang="en-US" altLang="zh-TW" sz="1600" b="1" dirty="0">
                <a:solidFill>
                  <a:schemeClr val="tx1"/>
                </a:solidFill>
                <a:latin typeface="+mj-lt"/>
              </a:rPr>
              <a:t>’ propagating the changed value  to the state.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Then back to the input field.</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will always have access to the component state which reflects the updated values of the Form element. That state object can be used to submit the Form data when needed.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AAA01FD0-4394-40B5-8B7A-83376AD3D863}"/>
              </a:ext>
            </a:extLst>
          </p:cNvPr>
          <p:cNvSpPr/>
          <p:nvPr/>
        </p:nvSpPr>
        <p:spPr>
          <a:xfrm>
            <a:off x="478469" y="3587186"/>
            <a:ext cx="8219256" cy="234763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this.state</a:t>
            </a:r>
            <a:r>
              <a:rPr lang="en-US" dirty="0">
                <a:solidFill>
                  <a:schemeClr val="tx1"/>
                </a:solidFill>
              </a:rPr>
              <a:t> = {</a:t>
            </a:r>
          </a:p>
          <a:p>
            <a:r>
              <a:rPr lang="en-US" dirty="0">
                <a:solidFill>
                  <a:schemeClr val="tx1"/>
                </a:solidFill>
              </a:rPr>
              <a:t>  email: ‘’</a:t>
            </a:r>
          </a:p>
          <a:p>
            <a:r>
              <a:rPr lang="en-US" dirty="0">
                <a:solidFill>
                  <a:schemeClr val="tx1"/>
                </a:solidFill>
              </a:rPr>
              <a:t>}</a:t>
            </a:r>
          </a:p>
          <a:p>
            <a:r>
              <a:rPr lang="en-US" dirty="0" err="1">
                <a:solidFill>
                  <a:schemeClr val="tx1"/>
                </a:solidFill>
              </a:rPr>
              <a:t>this.changeEmailHandler</a:t>
            </a:r>
            <a:r>
              <a:rPr lang="en-US" dirty="0">
                <a:solidFill>
                  <a:schemeClr val="tx1"/>
                </a:solidFill>
              </a:rPr>
              <a:t> = (event) =&gt; {</a:t>
            </a:r>
          </a:p>
          <a:p>
            <a:r>
              <a:rPr lang="en-US" dirty="0">
                <a:solidFill>
                  <a:schemeClr val="tx1"/>
                </a:solidFill>
              </a:rPr>
              <a:t>   </a:t>
            </a:r>
            <a:r>
              <a:rPr lang="en-US" dirty="0" err="1">
                <a:solidFill>
                  <a:schemeClr val="tx1"/>
                </a:solidFill>
              </a:rPr>
              <a:t>this.setState</a:t>
            </a:r>
            <a:r>
              <a:rPr lang="en-US" dirty="0">
                <a:solidFill>
                  <a:schemeClr val="tx1"/>
                </a:solidFill>
              </a:rPr>
              <a:t> ({</a:t>
            </a:r>
            <a:r>
              <a:rPr lang="en-US" dirty="0" err="1">
                <a:solidFill>
                  <a:schemeClr val="tx1"/>
                </a:solidFill>
              </a:rPr>
              <a:t>email:event.target.value</a:t>
            </a:r>
            <a:r>
              <a:rPr lang="en-US" dirty="0">
                <a:solidFill>
                  <a:schemeClr val="tx1"/>
                </a:solidFill>
              </a:rPr>
              <a:t>})</a:t>
            </a:r>
          </a:p>
          <a:p>
            <a:r>
              <a:rPr lang="en-US" dirty="0">
                <a:solidFill>
                  <a:schemeClr val="tx1"/>
                </a:solidFill>
              </a:rPr>
              <a:t>}</a:t>
            </a:r>
          </a:p>
          <a:p>
            <a:r>
              <a:rPr lang="en-US" dirty="0">
                <a:solidFill>
                  <a:schemeClr val="tx1"/>
                </a:solidFill>
              </a:rPr>
              <a:t>&lt;input type=‘text’ </a:t>
            </a:r>
            <a:r>
              <a:rPr lang="en-US" dirty="0">
                <a:solidFill>
                  <a:srgbClr val="C00000"/>
                </a:solidFill>
              </a:rPr>
              <a:t>value</a:t>
            </a:r>
            <a:r>
              <a:rPr lang="en-US" dirty="0">
                <a:solidFill>
                  <a:schemeClr val="tx1"/>
                </a:solidFill>
              </a:rPr>
              <a:t>={</a:t>
            </a:r>
            <a:r>
              <a:rPr lang="en-US" dirty="0" err="1">
                <a:solidFill>
                  <a:schemeClr val="tx1"/>
                </a:solidFill>
              </a:rPr>
              <a:t>this.state.email</a:t>
            </a:r>
            <a:r>
              <a:rPr lang="en-US" dirty="0">
                <a:solidFill>
                  <a:schemeClr val="tx1"/>
                </a:solidFill>
              </a:rPr>
              <a:t>}  </a:t>
            </a:r>
            <a:r>
              <a:rPr lang="en-US" dirty="0" err="1">
                <a:solidFill>
                  <a:srgbClr val="C00000"/>
                </a:solidFill>
              </a:rPr>
              <a:t>onChange</a:t>
            </a:r>
            <a:r>
              <a:rPr lang="en-US" dirty="0">
                <a:solidFill>
                  <a:schemeClr val="tx1"/>
                </a:solidFill>
              </a:rPr>
              <a:t>={</a:t>
            </a:r>
            <a:r>
              <a:rPr lang="en-US" dirty="0" err="1">
                <a:solidFill>
                  <a:schemeClr val="tx1"/>
                </a:solidFill>
              </a:rPr>
              <a:t>this.changeEmailHandler</a:t>
            </a:r>
            <a:r>
              <a:rPr lang="en-US" dirty="0">
                <a:solidFill>
                  <a:schemeClr val="tx1"/>
                </a:solidFill>
              </a:rPr>
              <a:t>) /&gt;</a:t>
            </a:r>
          </a:p>
        </p:txBody>
      </p:sp>
      <p:sp>
        <p:nvSpPr>
          <p:cNvPr id="8" name="Rectangle 7">
            <a:extLst>
              <a:ext uri="{FF2B5EF4-FFF2-40B4-BE49-F238E27FC236}">
                <a16:creationId xmlns:a16="http://schemas.microsoft.com/office/drawing/2014/main" id="{BAC054CB-ED14-4478-8A0D-E78112559855}"/>
              </a:ext>
            </a:extLst>
          </p:cNvPr>
          <p:cNvSpPr/>
          <p:nvPr/>
        </p:nvSpPr>
        <p:spPr>
          <a:xfrm>
            <a:off x="440160" y="3140968"/>
            <a:ext cx="27363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Controlled Element</a:t>
            </a:r>
          </a:p>
        </p:txBody>
      </p:sp>
      <p:sp>
        <p:nvSpPr>
          <p:cNvPr id="9" name="Rectangle 8">
            <a:extLst>
              <a:ext uri="{FF2B5EF4-FFF2-40B4-BE49-F238E27FC236}">
                <a16:creationId xmlns:a16="http://schemas.microsoft.com/office/drawing/2014/main" id="{4FAE3FC7-9F10-43B8-98BE-F21E56F3E6AE}"/>
              </a:ext>
            </a:extLst>
          </p:cNvPr>
          <p:cNvSpPr/>
          <p:nvPr/>
        </p:nvSpPr>
        <p:spPr>
          <a:xfrm>
            <a:off x="611560" y="4087594"/>
            <a:ext cx="1008112" cy="269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96A816-8D2C-4A5B-936C-15C24C02671A}"/>
              </a:ext>
            </a:extLst>
          </p:cNvPr>
          <p:cNvSpPr/>
          <p:nvPr/>
        </p:nvSpPr>
        <p:spPr>
          <a:xfrm>
            <a:off x="2926741" y="5464131"/>
            <a:ext cx="1573251" cy="269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8327C18-A311-492E-8FE2-FE120AE2E0E8}"/>
              </a:ext>
            </a:extLst>
          </p:cNvPr>
          <p:cNvCxnSpPr>
            <a:cxnSpLocks/>
            <a:stCxn id="9" idx="2"/>
            <a:endCxn id="10" idx="1"/>
          </p:cNvCxnSpPr>
          <p:nvPr/>
        </p:nvCxnSpPr>
        <p:spPr>
          <a:xfrm>
            <a:off x="1115616" y="4357382"/>
            <a:ext cx="1811125" cy="12416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275B4B3-DA83-4793-842C-7ECF7A357470}"/>
              </a:ext>
            </a:extLst>
          </p:cNvPr>
          <p:cNvSpPr/>
          <p:nvPr/>
        </p:nvSpPr>
        <p:spPr>
          <a:xfrm>
            <a:off x="5652120" y="5464131"/>
            <a:ext cx="2448272" cy="2883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14BFF4-3700-4984-A8D5-F993B12C07EB}"/>
              </a:ext>
            </a:extLst>
          </p:cNvPr>
          <p:cNvSpPr/>
          <p:nvPr/>
        </p:nvSpPr>
        <p:spPr>
          <a:xfrm>
            <a:off x="656184" y="4887410"/>
            <a:ext cx="3915816" cy="269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E9F0C03-BCCA-4D7B-90C0-9B74812B53D3}"/>
              </a:ext>
            </a:extLst>
          </p:cNvPr>
          <p:cNvCxnSpPr>
            <a:cxnSpLocks/>
            <a:stCxn id="14" idx="0"/>
            <a:endCxn id="15" idx="3"/>
          </p:cNvCxnSpPr>
          <p:nvPr/>
        </p:nvCxnSpPr>
        <p:spPr>
          <a:xfrm flipH="1" flipV="1">
            <a:off x="4572000" y="5022304"/>
            <a:ext cx="2304256" cy="4418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3A54E93-2487-4AF0-8FB9-6FEA1C8E8111}"/>
              </a:ext>
            </a:extLst>
          </p:cNvPr>
          <p:cNvCxnSpPr>
            <a:cxnSpLocks/>
            <a:stCxn id="15" idx="0"/>
            <a:endCxn id="9" idx="3"/>
          </p:cNvCxnSpPr>
          <p:nvPr/>
        </p:nvCxnSpPr>
        <p:spPr>
          <a:xfrm flipH="1" flipV="1">
            <a:off x="1619672" y="4222488"/>
            <a:ext cx="994420" cy="6649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70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12241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Translate the above concept into the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 a new file called components/Form.js.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rce</a:t>
            </a:r>
            <a:r>
              <a:rPr lang="en-US" altLang="zh-TW" sz="1600" b="1" dirty="0">
                <a:solidFill>
                  <a:schemeClr val="tx1"/>
                </a:solidFill>
                <a:latin typeface="+mj-lt"/>
              </a:rPr>
              <a:t>’ (React Class Component with ES7)</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11" name="Picture 10">
            <a:extLst>
              <a:ext uri="{FF2B5EF4-FFF2-40B4-BE49-F238E27FC236}">
                <a16:creationId xmlns:a16="http://schemas.microsoft.com/office/drawing/2014/main" id="{7F7E0E29-C125-4529-BE6A-DFDC1794A450}"/>
              </a:ext>
            </a:extLst>
          </p:cNvPr>
          <p:cNvPicPr>
            <a:picLocks noChangeAspect="1"/>
          </p:cNvPicPr>
          <p:nvPr/>
        </p:nvPicPr>
        <p:blipFill>
          <a:blip r:embed="rId3"/>
          <a:stretch>
            <a:fillRect/>
          </a:stretch>
        </p:blipFill>
        <p:spPr>
          <a:xfrm>
            <a:off x="2195736" y="2742346"/>
            <a:ext cx="3638550" cy="3143250"/>
          </a:xfrm>
          <a:prstGeom prst="rect">
            <a:avLst/>
          </a:prstGeom>
          <a:ln>
            <a:solidFill>
              <a:srgbClr val="C00000"/>
            </a:solidFill>
          </a:ln>
        </p:spPr>
      </p:pic>
    </p:spTree>
    <p:extLst>
      <p:ext uri="{BB962C8B-B14F-4D97-AF65-F5344CB8AC3E}">
        <p14:creationId xmlns:p14="http://schemas.microsoft.com/office/powerpoint/2010/main" val="367718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64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App.js, import Form from ‘./components/Form’ and add &lt;Form /&gt;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0160BE2D-645E-4C1F-9EF1-5FC664A2C1D0}"/>
              </a:ext>
            </a:extLst>
          </p:cNvPr>
          <p:cNvPicPr>
            <a:picLocks noChangeAspect="1"/>
          </p:cNvPicPr>
          <p:nvPr/>
        </p:nvPicPr>
        <p:blipFill>
          <a:blip r:embed="rId3"/>
          <a:stretch>
            <a:fillRect/>
          </a:stretch>
        </p:blipFill>
        <p:spPr>
          <a:xfrm>
            <a:off x="1835696" y="2229705"/>
            <a:ext cx="3762375" cy="3667125"/>
          </a:xfrm>
          <a:prstGeom prst="rect">
            <a:avLst/>
          </a:prstGeom>
          <a:ln>
            <a:solidFill>
              <a:srgbClr val="C00000"/>
            </a:solidFill>
          </a:ln>
        </p:spPr>
      </p:pic>
    </p:spTree>
    <p:extLst>
      <p:ext uri="{BB962C8B-B14F-4D97-AF65-F5344CB8AC3E}">
        <p14:creationId xmlns:p14="http://schemas.microsoft.com/office/powerpoint/2010/main" val="327516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Form</a:t>
            </a:r>
            <a:endParaRPr lang="zh-TW" altLang="en-US" b="1" dirty="0">
              <a:solidFill>
                <a:srgbClr val="FFFF00"/>
              </a:solidFill>
            </a:endParaRPr>
          </a:p>
        </p:txBody>
      </p:sp>
      <p:sp>
        <p:nvSpPr>
          <p:cNvPr id="3" name="副標題 2"/>
          <p:cNvSpPr>
            <a:spLocks noGrp="1"/>
          </p:cNvSpPr>
          <p:nvPr>
            <p:ph type="subTitle" idx="1"/>
          </p:nvPr>
        </p:nvSpPr>
        <p:spPr>
          <a:xfrm>
            <a:off x="467544" y="1340762"/>
            <a:ext cx="8219256" cy="64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Form:</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https://www.youtube.com/watch?v=7Vo_VCcWupQ&amp;list=PLC3y8-rFHvwgg3vaYJgHGnModB54rxOk3&amp;index=21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CD8F89BD-E02F-4BD9-97DC-4BF5ADB4F867}"/>
              </a:ext>
            </a:extLst>
          </p:cNvPr>
          <p:cNvPicPr>
            <a:picLocks noChangeAspect="1"/>
          </p:cNvPicPr>
          <p:nvPr/>
        </p:nvPicPr>
        <p:blipFill>
          <a:blip r:embed="rId3"/>
          <a:stretch>
            <a:fillRect/>
          </a:stretch>
        </p:blipFill>
        <p:spPr>
          <a:xfrm>
            <a:off x="588194" y="2166282"/>
            <a:ext cx="7967612" cy="1616113"/>
          </a:xfrm>
          <a:prstGeom prst="rect">
            <a:avLst/>
          </a:prstGeom>
          <a:ln>
            <a:solidFill>
              <a:srgbClr val="C00000"/>
            </a:solidFill>
          </a:ln>
        </p:spPr>
      </p:pic>
    </p:spTree>
    <p:extLst>
      <p:ext uri="{BB962C8B-B14F-4D97-AF65-F5344CB8AC3E}">
        <p14:creationId xmlns:p14="http://schemas.microsoft.com/office/powerpoint/2010/main" val="145647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21.1 Form Control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6105050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5813</TotalTime>
  <Words>2104</Words>
  <Application>Microsoft Office PowerPoint</Application>
  <PresentationFormat>On-screen Show (4:3)</PresentationFormat>
  <Paragraphs>265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佈景主題</vt:lpstr>
      <vt:lpstr>21 Form</vt:lpstr>
      <vt:lpstr>21 Form</vt:lpstr>
      <vt:lpstr>21 Form</vt:lpstr>
      <vt:lpstr>21 Form</vt:lpstr>
      <vt:lpstr>21 Form</vt:lpstr>
      <vt:lpstr>21 Form</vt:lpstr>
      <vt:lpstr>21 Form</vt:lpstr>
      <vt:lpstr>21 Form</vt:lpstr>
      <vt:lpstr>21.1 Form Control</vt:lpstr>
      <vt:lpstr>21.1 Form Control</vt:lpstr>
      <vt:lpstr>21.1 Form Control</vt:lpstr>
      <vt:lpstr>21.1 Form Control</vt:lpstr>
      <vt:lpstr>21.1 Form Control</vt:lpstr>
      <vt:lpstr>21.1 Form Control</vt:lpstr>
      <vt:lpstr>21.1 Form Control</vt:lpstr>
      <vt:lpstr>21.1 Form Control</vt:lpstr>
      <vt:lpstr>21.2 Text Area Control</vt:lpstr>
      <vt:lpstr>21.2 Text Area Control</vt:lpstr>
      <vt:lpstr>21.2 Text Area Control</vt:lpstr>
      <vt:lpstr>21.2 Text Area Control</vt:lpstr>
      <vt:lpstr>21.3 Select Tag</vt:lpstr>
      <vt:lpstr>21.3 Select Tag</vt:lpstr>
      <vt:lpstr>21.3 Select Tag</vt:lpstr>
      <vt:lpstr>21.3 Select Tag</vt:lpstr>
      <vt:lpstr>21.4 Submit Form Data</vt:lpstr>
      <vt:lpstr>21.4 Submit Form Data</vt:lpstr>
      <vt:lpstr>21.4 Submit Form Data</vt:lpstr>
      <vt:lpstr>21.5 JavaScript Function</vt:lpstr>
      <vt:lpstr>21.5 JavaScript Function</vt:lpstr>
      <vt:lpstr>21.5 JavaScript Function</vt:lpstr>
      <vt:lpstr>21.6 Keep Submit Data</vt:lpstr>
      <vt:lpstr>21.6 Keep Submit Data</vt:lpstr>
      <vt:lpstr>21.7 Summary of Form</vt:lpstr>
      <vt:lpstr>21.7 Summary of Form</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1901</cp:revision>
  <dcterms:created xsi:type="dcterms:W3CDTF">2018-09-28T16:40:41Z</dcterms:created>
  <dcterms:modified xsi:type="dcterms:W3CDTF">2020-04-05T21:16:09Z</dcterms:modified>
</cp:coreProperties>
</file>