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264" r:id="rId4"/>
    <p:sldId id="266" r:id="rId5"/>
    <p:sldId id="265" r:id="rId6"/>
    <p:sldId id="267" r:id="rId7"/>
    <p:sldId id="268" r:id="rId8"/>
    <p:sldId id="269" r:id="rId9"/>
    <p:sldId id="270" r:id="rId10"/>
    <p:sldId id="271" r:id="rId11"/>
    <p:sldId id="273" r:id="rId12"/>
    <p:sldId id="272" r:id="rId13"/>
    <p:sldId id="274" r:id="rId14"/>
    <p:sldId id="275" r:id="rId15"/>
    <p:sldId id="276" r:id="rId16"/>
    <p:sldId id="277" r:id="rId17"/>
    <p:sldId id="278" r:id="rId18"/>
    <p:sldId id="279" r:id="rId19"/>
    <p:sldId id="280" r:id="rId20"/>
    <p:sldId id="282" r:id="rId21"/>
    <p:sldId id="281" r:id="rId22"/>
    <p:sldId id="283"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92" d="100"/>
          <a:sy n="92" d="100"/>
        </p:scale>
        <p:origin x="18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KDXZibVdiEI&amp;list=PLC3y8-rFHvwgg3vaYJgHGnModB54rxOk3&amp;index=2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23 Mounting Lifecycle Methods</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0"/>
            <a:ext cx="8219256" cy="16352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Here, is changing the state of the component or interacting with theedom or making any Ajax calls.</a:t>
            </a:r>
          </a:p>
          <a:p>
            <a:pPr marL="342900" indent="-342900" algn="l">
              <a:buClr>
                <a:srgbClr val="0070C0"/>
              </a:buClr>
              <a:buSzPct val="80000"/>
              <a:buFont typeface="Wingdings" pitchFamily="2" charset="2"/>
              <a:buChar char="u"/>
            </a:pPr>
            <a:r>
              <a:rPr lang="en-US" altLang="zh-TW" sz="1600" b="1" dirty="0">
                <a:solidFill>
                  <a:schemeClr val="tx1"/>
                </a:solidFill>
                <a:latin typeface="+mj-lt"/>
              </a:rPr>
              <a:t>Since it is the render () method, JSX which also contains the other children components right after the parent render method, the children components lifecycle methods are also executed. We will see the order of execution next.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dirty="0"/>
          </a:p>
        </p:txBody>
      </p:sp>
      <p:sp>
        <p:nvSpPr>
          <p:cNvPr id="7" name="Rectangle 6">
            <a:extLst>
              <a:ext uri="{FF2B5EF4-FFF2-40B4-BE49-F238E27FC236}">
                <a16:creationId xmlns:a16="http://schemas.microsoft.com/office/drawing/2014/main" id="{18A7CD51-AF98-46CE-9FC4-4DF19082EDF8}"/>
              </a:ext>
            </a:extLst>
          </p:cNvPr>
          <p:cNvSpPr/>
          <p:nvPr/>
        </p:nvSpPr>
        <p:spPr>
          <a:xfrm>
            <a:off x="457200" y="3566432"/>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387914" y="3068960"/>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5" name="Rectangle 14">
            <a:extLst>
              <a:ext uri="{FF2B5EF4-FFF2-40B4-BE49-F238E27FC236}">
                <a16:creationId xmlns:a16="http://schemas.microsoft.com/office/drawing/2014/main" id="{921586C0-12D1-4F83-9405-918E9F668300}"/>
              </a:ext>
            </a:extLst>
          </p:cNvPr>
          <p:cNvSpPr/>
          <p:nvPr/>
        </p:nvSpPr>
        <p:spPr>
          <a:xfrm>
            <a:off x="457200" y="4277119"/>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8" name="Arrow: Down 7">
            <a:extLst>
              <a:ext uri="{FF2B5EF4-FFF2-40B4-BE49-F238E27FC236}">
                <a16:creationId xmlns:a16="http://schemas.microsoft.com/office/drawing/2014/main" id="{D5C523A3-8796-4904-91DC-28FEC870CED1}"/>
              </a:ext>
            </a:extLst>
          </p:cNvPr>
          <p:cNvSpPr/>
          <p:nvPr/>
        </p:nvSpPr>
        <p:spPr>
          <a:xfrm>
            <a:off x="2234342" y="4038660"/>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D4CC6B76-D2D9-434D-9D9D-946DBD583249}"/>
              </a:ext>
            </a:extLst>
          </p:cNvPr>
          <p:cNvSpPr/>
          <p:nvPr/>
        </p:nvSpPr>
        <p:spPr>
          <a:xfrm>
            <a:off x="467544" y="4997199"/>
            <a:ext cx="3651340"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Render()</a:t>
            </a:r>
          </a:p>
        </p:txBody>
      </p:sp>
      <p:sp>
        <p:nvSpPr>
          <p:cNvPr id="17" name="Arrow: Down 16">
            <a:extLst>
              <a:ext uri="{FF2B5EF4-FFF2-40B4-BE49-F238E27FC236}">
                <a16:creationId xmlns:a16="http://schemas.microsoft.com/office/drawing/2014/main" id="{DF0C4C0E-EBB1-4F84-978D-93685B7365EC}"/>
              </a:ext>
            </a:extLst>
          </p:cNvPr>
          <p:cNvSpPr/>
          <p:nvPr/>
        </p:nvSpPr>
        <p:spPr>
          <a:xfrm>
            <a:off x="2213706" y="4709167"/>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B5EE53DB-B46D-4EC8-9285-963D735C4A88}"/>
              </a:ext>
            </a:extLst>
          </p:cNvPr>
          <p:cNvSpPr/>
          <p:nvPr/>
        </p:nvSpPr>
        <p:spPr>
          <a:xfrm>
            <a:off x="4273771" y="4565151"/>
            <a:ext cx="4379043"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Only required method</a:t>
            </a:r>
          </a:p>
        </p:txBody>
      </p:sp>
      <p:sp>
        <p:nvSpPr>
          <p:cNvPr id="16" name="Rectangle 15">
            <a:extLst>
              <a:ext uri="{FF2B5EF4-FFF2-40B4-BE49-F238E27FC236}">
                <a16:creationId xmlns:a16="http://schemas.microsoft.com/office/drawing/2014/main" id="{EE4AED6C-9B91-489F-8791-EA1A6899A993}"/>
              </a:ext>
            </a:extLst>
          </p:cNvPr>
          <p:cNvSpPr/>
          <p:nvPr/>
        </p:nvSpPr>
        <p:spPr>
          <a:xfrm>
            <a:off x="4273771" y="5016371"/>
            <a:ext cx="4379043" cy="3676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Read props &amp; state and return JSX.</a:t>
            </a:r>
          </a:p>
        </p:txBody>
      </p:sp>
      <p:sp>
        <p:nvSpPr>
          <p:cNvPr id="18" name="Rectangle 17">
            <a:extLst>
              <a:ext uri="{FF2B5EF4-FFF2-40B4-BE49-F238E27FC236}">
                <a16:creationId xmlns:a16="http://schemas.microsoft.com/office/drawing/2014/main" id="{75E523A9-D751-4D0D-8C70-29A736F37301}"/>
              </a:ext>
            </a:extLst>
          </p:cNvPr>
          <p:cNvSpPr/>
          <p:nvPr/>
        </p:nvSpPr>
        <p:spPr>
          <a:xfrm>
            <a:off x="4273770" y="5431712"/>
            <a:ext cx="4379043" cy="3676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cause side effect, e.g., HTTP requests</a:t>
            </a:r>
          </a:p>
        </p:txBody>
      </p:sp>
      <p:sp>
        <p:nvSpPr>
          <p:cNvPr id="19" name="Rectangle 18">
            <a:extLst>
              <a:ext uri="{FF2B5EF4-FFF2-40B4-BE49-F238E27FC236}">
                <a16:creationId xmlns:a16="http://schemas.microsoft.com/office/drawing/2014/main" id="{5CB79A06-9E08-4440-9049-97CA4EDD8287}"/>
              </a:ext>
            </a:extLst>
          </p:cNvPr>
          <p:cNvSpPr/>
          <p:nvPr/>
        </p:nvSpPr>
        <p:spPr>
          <a:xfrm>
            <a:off x="4283968" y="5847053"/>
            <a:ext cx="4379043"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Children components lifecycle methods are also executed</a:t>
            </a:r>
          </a:p>
        </p:txBody>
      </p:sp>
    </p:spTree>
    <p:extLst>
      <p:ext uri="{BB962C8B-B14F-4D97-AF65-F5344CB8AC3E}">
        <p14:creationId xmlns:p14="http://schemas.microsoft.com/office/powerpoint/2010/main" val="1386369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0"/>
            <a:ext cx="8219256" cy="7367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render method read props and state and return the JSX.</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dirty="0"/>
          </a:p>
        </p:txBody>
      </p:sp>
      <p:sp>
        <p:nvSpPr>
          <p:cNvPr id="7" name="Rectangle 6">
            <a:extLst>
              <a:ext uri="{FF2B5EF4-FFF2-40B4-BE49-F238E27FC236}">
                <a16:creationId xmlns:a16="http://schemas.microsoft.com/office/drawing/2014/main" id="{18A7CD51-AF98-46CE-9FC4-4DF19082EDF8}"/>
              </a:ext>
            </a:extLst>
          </p:cNvPr>
          <p:cNvSpPr/>
          <p:nvPr/>
        </p:nvSpPr>
        <p:spPr>
          <a:xfrm>
            <a:off x="491186" y="2730423"/>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421900" y="2232951"/>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5" name="Rectangle 14">
            <a:extLst>
              <a:ext uri="{FF2B5EF4-FFF2-40B4-BE49-F238E27FC236}">
                <a16:creationId xmlns:a16="http://schemas.microsoft.com/office/drawing/2014/main" id="{921586C0-12D1-4F83-9405-918E9F668300}"/>
              </a:ext>
            </a:extLst>
          </p:cNvPr>
          <p:cNvSpPr/>
          <p:nvPr/>
        </p:nvSpPr>
        <p:spPr>
          <a:xfrm>
            <a:off x="491186" y="3441110"/>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8" name="Arrow: Down 7">
            <a:extLst>
              <a:ext uri="{FF2B5EF4-FFF2-40B4-BE49-F238E27FC236}">
                <a16:creationId xmlns:a16="http://schemas.microsoft.com/office/drawing/2014/main" id="{D5C523A3-8796-4904-91DC-28FEC870CED1}"/>
              </a:ext>
            </a:extLst>
          </p:cNvPr>
          <p:cNvSpPr/>
          <p:nvPr/>
        </p:nvSpPr>
        <p:spPr>
          <a:xfrm>
            <a:off x="2268328" y="3202651"/>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D4CC6B76-D2D9-434D-9D9D-946DBD583249}"/>
              </a:ext>
            </a:extLst>
          </p:cNvPr>
          <p:cNvSpPr/>
          <p:nvPr/>
        </p:nvSpPr>
        <p:spPr>
          <a:xfrm>
            <a:off x="501530" y="4161190"/>
            <a:ext cx="3651340"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Render()</a:t>
            </a:r>
          </a:p>
        </p:txBody>
      </p:sp>
      <p:sp>
        <p:nvSpPr>
          <p:cNvPr id="17" name="Arrow: Down 16">
            <a:extLst>
              <a:ext uri="{FF2B5EF4-FFF2-40B4-BE49-F238E27FC236}">
                <a16:creationId xmlns:a16="http://schemas.microsoft.com/office/drawing/2014/main" id="{DF0C4C0E-EBB1-4F84-978D-93685B7365EC}"/>
              </a:ext>
            </a:extLst>
          </p:cNvPr>
          <p:cNvSpPr/>
          <p:nvPr/>
        </p:nvSpPr>
        <p:spPr>
          <a:xfrm>
            <a:off x="2247692" y="3873158"/>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B5EE53DB-B46D-4EC8-9285-963D735C4A88}"/>
              </a:ext>
            </a:extLst>
          </p:cNvPr>
          <p:cNvSpPr/>
          <p:nvPr/>
        </p:nvSpPr>
        <p:spPr>
          <a:xfrm>
            <a:off x="4307757" y="3729142"/>
            <a:ext cx="4379043"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Only required method</a:t>
            </a:r>
          </a:p>
        </p:txBody>
      </p:sp>
      <p:sp>
        <p:nvSpPr>
          <p:cNvPr id="16" name="Rectangle 15">
            <a:extLst>
              <a:ext uri="{FF2B5EF4-FFF2-40B4-BE49-F238E27FC236}">
                <a16:creationId xmlns:a16="http://schemas.microsoft.com/office/drawing/2014/main" id="{EE4AED6C-9B91-489F-8791-EA1A6899A993}"/>
              </a:ext>
            </a:extLst>
          </p:cNvPr>
          <p:cNvSpPr/>
          <p:nvPr/>
        </p:nvSpPr>
        <p:spPr>
          <a:xfrm>
            <a:off x="4307757" y="4180362"/>
            <a:ext cx="4379043" cy="3676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Read props &amp; state and return JSX.</a:t>
            </a:r>
          </a:p>
        </p:txBody>
      </p:sp>
      <p:sp>
        <p:nvSpPr>
          <p:cNvPr id="18" name="Rectangle 17">
            <a:extLst>
              <a:ext uri="{FF2B5EF4-FFF2-40B4-BE49-F238E27FC236}">
                <a16:creationId xmlns:a16="http://schemas.microsoft.com/office/drawing/2014/main" id="{75E523A9-D751-4D0D-8C70-29A736F37301}"/>
              </a:ext>
            </a:extLst>
          </p:cNvPr>
          <p:cNvSpPr/>
          <p:nvPr/>
        </p:nvSpPr>
        <p:spPr>
          <a:xfrm>
            <a:off x="4307756" y="4595703"/>
            <a:ext cx="4379043" cy="3676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cause side effect, e.g., HTTP requests</a:t>
            </a:r>
          </a:p>
        </p:txBody>
      </p:sp>
      <p:sp>
        <p:nvSpPr>
          <p:cNvPr id="19" name="Rectangle 18">
            <a:extLst>
              <a:ext uri="{FF2B5EF4-FFF2-40B4-BE49-F238E27FC236}">
                <a16:creationId xmlns:a16="http://schemas.microsoft.com/office/drawing/2014/main" id="{5CB79A06-9E08-4440-9049-97CA4EDD8287}"/>
              </a:ext>
            </a:extLst>
          </p:cNvPr>
          <p:cNvSpPr/>
          <p:nvPr/>
        </p:nvSpPr>
        <p:spPr>
          <a:xfrm>
            <a:off x="4297413" y="5011044"/>
            <a:ext cx="4379043"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Children components lifecycle methods are also executed</a:t>
            </a:r>
          </a:p>
        </p:txBody>
      </p:sp>
    </p:spTree>
    <p:extLst>
      <p:ext uri="{BB962C8B-B14F-4D97-AF65-F5344CB8AC3E}">
        <p14:creationId xmlns:p14="http://schemas.microsoft.com/office/powerpoint/2010/main" val="240818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59"/>
            <a:ext cx="8219256" cy="13586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final phase is componentDidMount().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method will be called only once in the whole Lifecyle of  a given component and it invoked immediately after a component and all its children components have been rendered to the DOM.</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dirty="0"/>
          </a:p>
        </p:txBody>
      </p:sp>
      <p:sp>
        <p:nvSpPr>
          <p:cNvPr id="7" name="Rectangle 6">
            <a:extLst>
              <a:ext uri="{FF2B5EF4-FFF2-40B4-BE49-F238E27FC236}">
                <a16:creationId xmlns:a16="http://schemas.microsoft.com/office/drawing/2014/main" id="{18A7CD51-AF98-46CE-9FC4-4DF19082EDF8}"/>
              </a:ext>
            </a:extLst>
          </p:cNvPr>
          <p:cNvSpPr/>
          <p:nvPr/>
        </p:nvSpPr>
        <p:spPr>
          <a:xfrm>
            <a:off x="491186" y="3162471"/>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370417" y="2650841"/>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5" name="Rectangle 14">
            <a:extLst>
              <a:ext uri="{FF2B5EF4-FFF2-40B4-BE49-F238E27FC236}">
                <a16:creationId xmlns:a16="http://schemas.microsoft.com/office/drawing/2014/main" id="{921586C0-12D1-4F83-9405-918E9F668300}"/>
              </a:ext>
            </a:extLst>
          </p:cNvPr>
          <p:cNvSpPr/>
          <p:nvPr/>
        </p:nvSpPr>
        <p:spPr>
          <a:xfrm>
            <a:off x="491186" y="3873158"/>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8" name="Arrow: Down 7">
            <a:extLst>
              <a:ext uri="{FF2B5EF4-FFF2-40B4-BE49-F238E27FC236}">
                <a16:creationId xmlns:a16="http://schemas.microsoft.com/office/drawing/2014/main" id="{D5C523A3-8796-4904-91DC-28FEC870CED1}"/>
              </a:ext>
            </a:extLst>
          </p:cNvPr>
          <p:cNvSpPr/>
          <p:nvPr/>
        </p:nvSpPr>
        <p:spPr>
          <a:xfrm>
            <a:off x="2268328" y="3634699"/>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D4CC6B76-D2D9-434D-9D9D-946DBD583249}"/>
              </a:ext>
            </a:extLst>
          </p:cNvPr>
          <p:cNvSpPr/>
          <p:nvPr/>
        </p:nvSpPr>
        <p:spPr>
          <a:xfrm>
            <a:off x="524591" y="5334640"/>
            <a:ext cx="3651340"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componentDidMount()</a:t>
            </a:r>
          </a:p>
        </p:txBody>
      </p:sp>
      <p:sp>
        <p:nvSpPr>
          <p:cNvPr id="17" name="Arrow: Down 16">
            <a:extLst>
              <a:ext uri="{FF2B5EF4-FFF2-40B4-BE49-F238E27FC236}">
                <a16:creationId xmlns:a16="http://schemas.microsoft.com/office/drawing/2014/main" id="{DF0C4C0E-EBB1-4F84-978D-93685B7365EC}"/>
              </a:ext>
            </a:extLst>
          </p:cNvPr>
          <p:cNvSpPr/>
          <p:nvPr/>
        </p:nvSpPr>
        <p:spPr>
          <a:xfrm>
            <a:off x="2247692" y="4305206"/>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F65DB6E-AAE1-4899-8ACA-50A8A9F72042}"/>
              </a:ext>
            </a:extLst>
          </p:cNvPr>
          <p:cNvSpPr/>
          <p:nvPr/>
        </p:nvSpPr>
        <p:spPr>
          <a:xfrm>
            <a:off x="524591" y="4608227"/>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render ()</a:t>
            </a:r>
          </a:p>
        </p:txBody>
      </p:sp>
      <p:sp>
        <p:nvSpPr>
          <p:cNvPr id="21" name="Arrow: Down 20">
            <a:extLst>
              <a:ext uri="{FF2B5EF4-FFF2-40B4-BE49-F238E27FC236}">
                <a16:creationId xmlns:a16="http://schemas.microsoft.com/office/drawing/2014/main" id="{FD4EB41B-2A35-4F5A-96D0-6F9539D9328E}"/>
              </a:ext>
            </a:extLst>
          </p:cNvPr>
          <p:cNvSpPr/>
          <p:nvPr/>
        </p:nvSpPr>
        <p:spPr>
          <a:xfrm>
            <a:off x="2278629" y="5083313"/>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4F104476-C878-4D30-BBCE-B04854098976}"/>
              </a:ext>
            </a:extLst>
          </p:cNvPr>
          <p:cNvSpPr/>
          <p:nvPr/>
        </p:nvSpPr>
        <p:spPr>
          <a:xfrm>
            <a:off x="4273771" y="4565151"/>
            <a:ext cx="4379043"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Invoked immediately after a component and all its children components have been rendered to the DOM</a:t>
            </a:r>
          </a:p>
        </p:txBody>
      </p:sp>
      <p:sp>
        <p:nvSpPr>
          <p:cNvPr id="23" name="Rectangle 22">
            <a:extLst>
              <a:ext uri="{FF2B5EF4-FFF2-40B4-BE49-F238E27FC236}">
                <a16:creationId xmlns:a16="http://schemas.microsoft.com/office/drawing/2014/main" id="{6984DEF5-3E16-4440-B7CD-BDF6CD59DBE1}"/>
              </a:ext>
            </a:extLst>
          </p:cNvPr>
          <p:cNvSpPr/>
          <p:nvPr/>
        </p:nvSpPr>
        <p:spPr>
          <a:xfrm>
            <a:off x="4273771" y="5016371"/>
            <a:ext cx="4379043" cy="3676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Cause side effects, e.g., interact with the DOM or perform any Ajax calls to load data.</a:t>
            </a:r>
          </a:p>
        </p:txBody>
      </p:sp>
      <p:sp>
        <p:nvSpPr>
          <p:cNvPr id="24" name="Rectangle 23">
            <a:extLst>
              <a:ext uri="{FF2B5EF4-FFF2-40B4-BE49-F238E27FC236}">
                <a16:creationId xmlns:a16="http://schemas.microsoft.com/office/drawing/2014/main" id="{341CCF05-762F-46EB-BD40-1D1C3041FFBC}"/>
              </a:ext>
            </a:extLst>
          </p:cNvPr>
          <p:cNvSpPr/>
          <p:nvPr/>
        </p:nvSpPr>
        <p:spPr>
          <a:xfrm>
            <a:off x="4273770" y="5431712"/>
            <a:ext cx="4379043" cy="3676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cause side effect, e.g., HTTP requests</a:t>
            </a:r>
          </a:p>
        </p:txBody>
      </p:sp>
      <p:sp>
        <p:nvSpPr>
          <p:cNvPr id="25" name="Rectangle 24">
            <a:extLst>
              <a:ext uri="{FF2B5EF4-FFF2-40B4-BE49-F238E27FC236}">
                <a16:creationId xmlns:a16="http://schemas.microsoft.com/office/drawing/2014/main" id="{E2B8FA0A-824B-4044-8A4B-F76D85BDA368}"/>
              </a:ext>
            </a:extLst>
          </p:cNvPr>
          <p:cNvSpPr/>
          <p:nvPr/>
        </p:nvSpPr>
        <p:spPr>
          <a:xfrm>
            <a:off x="4283968" y="5847053"/>
            <a:ext cx="4379043"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Children components lifecycle methods are also executed</a:t>
            </a:r>
          </a:p>
        </p:txBody>
      </p:sp>
    </p:spTree>
    <p:extLst>
      <p:ext uri="{BB962C8B-B14F-4D97-AF65-F5344CB8AC3E}">
        <p14:creationId xmlns:p14="http://schemas.microsoft.com/office/powerpoint/2010/main" val="37900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0"/>
            <a:ext cx="8219256" cy="12249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Now, we understand the four method in mounting lifecycle method.</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know what can be done in each of the method.</a:t>
            </a:r>
          </a:p>
          <a:p>
            <a:pPr marL="342900" indent="-342900" algn="l">
              <a:buClr>
                <a:srgbClr val="0070C0"/>
              </a:buClr>
              <a:buSzPct val="80000"/>
              <a:buFont typeface="Wingdings" pitchFamily="2" charset="2"/>
              <a:buChar char="u"/>
            </a:pPr>
            <a:r>
              <a:rPr lang="en-US" altLang="zh-TW" sz="1600" b="1" dirty="0">
                <a:solidFill>
                  <a:schemeClr val="tx1"/>
                </a:solidFill>
                <a:latin typeface="+mj-lt"/>
              </a:rPr>
              <a:t>Let go through the code with order of execution.</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dirty="0"/>
          </a:p>
        </p:txBody>
      </p:sp>
      <p:sp>
        <p:nvSpPr>
          <p:cNvPr id="7" name="Rectangle 6">
            <a:extLst>
              <a:ext uri="{FF2B5EF4-FFF2-40B4-BE49-F238E27FC236}">
                <a16:creationId xmlns:a16="http://schemas.microsoft.com/office/drawing/2014/main" id="{18A7CD51-AF98-46CE-9FC4-4DF19082EDF8}"/>
              </a:ext>
            </a:extLst>
          </p:cNvPr>
          <p:cNvSpPr/>
          <p:nvPr/>
        </p:nvSpPr>
        <p:spPr>
          <a:xfrm>
            <a:off x="491186" y="3162471"/>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370417" y="2650841"/>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5" name="Rectangle 14">
            <a:extLst>
              <a:ext uri="{FF2B5EF4-FFF2-40B4-BE49-F238E27FC236}">
                <a16:creationId xmlns:a16="http://schemas.microsoft.com/office/drawing/2014/main" id="{921586C0-12D1-4F83-9405-918E9F668300}"/>
              </a:ext>
            </a:extLst>
          </p:cNvPr>
          <p:cNvSpPr/>
          <p:nvPr/>
        </p:nvSpPr>
        <p:spPr>
          <a:xfrm>
            <a:off x="491186" y="3873158"/>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8" name="Arrow: Down 7">
            <a:extLst>
              <a:ext uri="{FF2B5EF4-FFF2-40B4-BE49-F238E27FC236}">
                <a16:creationId xmlns:a16="http://schemas.microsoft.com/office/drawing/2014/main" id="{D5C523A3-8796-4904-91DC-28FEC870CED1}"/>
              </a:ext>
            </a:extLst>
          </p:cNvPr>
          <p:cNvSpPr/>
          <p:nvPr/>
        </p:nvSpPr>
        <p:spPr>
          <a:xfrm>
            <a:off x="2268328" y="3634699"/>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D4CC6B76-D2D9-434D-9D9D-946DBD583249}"/>
              </a:ext>
            </a:extLst>
          </p:cNvPr>
          <p:cNvSpPr/>
          <p:nvPr/>
        </p:nvSpPr>
        <p:spPr>
          <a:xfrm>
            <a:off x="524591" y="5334640"/>
            <a:ext cx="3651340"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componentDidMount()</a:t>
            </a:r>
          </a:p>
        </p:txBody>
      </p:sp>
      <p:sp>
        <p:nvSpPr>
          <p:cNvPr id="17" name="Arrow: Down 16">
            <a:extLst>
              <a:ext uri="{FF2B5EF4-FFF2-40B4-BE49-F238E27FC236}">
                <a16:creationId xmlns:a16="http://schemas.microsoft.com/office/drawing/2014/main" id="{DF0C4C0E-EBB1-4F84-978D-93685B7365EC}"/>
              </a:ext>
            </a:extLst>
          </p:cNvPr>
          <p:cNvSpPr/>
          <p:nvPr/>
        </p:nvSpPr>
        <p:spPr>
          <a:xfrm>
            <a:off x="2247692" y="4305206"/>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F65DB6E-AAE1-4899-8ACA-50A8A9F72042}"/>
              </a:ext>
            </a:extLst>
          </p:cNvPr>
          <p:cNvSpPr/>
          <p:nvPr/>
        </p:nvSpPr>
        <p:spPr>
          <a:xfrm>
            <a:off x="524591" y="4608227"/>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render ()</a:t>
            </a:r>
          </a:p>
        </p:txBody>
      </p:sp>
      <p:sp>
        <p:nvSpPr>
          <p:cNvPr id="21" name="Arrow: Down 20">
            <a:extLst>
              <a:ext uri="{FF2B5EF4-FFF2-40B4-BE49-F238E27FC236}">
                <a16:creationId xmlns:a16="http://schemas.microsoft.com/office/drawing/2014/main" id="{FD4EB41B-2A35-4F5A-96D0-6F9539D9328E}"/>
              </a:ext>
            </a:extLst>
          </p:cNvPr>
          <p:cNvSpPr/>
          <p:nvPr/>
        </p:nvSpPr>
        <p:spPr>
          <a:xfrm>
            <a:off x="2278629" y="5083313"/>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165985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59"/>
            <a:ext cx="8219256" cy="13586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method is the </a:t>
            </a:r>
            <a:r>
              <a:rPr lang="en-US" altLang="zh-TW" sz="1600" b="1" dirty="0">
                <a:solidFill>
                  <a:srgbClr val="C00000"/>
                </a:solidFill>
                <a:latin typeface="+mj-lt"/>
              </a:rPr>
              <a:t>perfect place to cause side-effect </a:t>
            </a:r>
            <a:r>
              <a:rPr lang="en-US" altLang="zh-TW" sz="1600" b="1" dirty="0">
                <a:solidFill>
                  <a:schemeClr val="tx1"/>
                </a:solidFill>
                <a:latin typeface="+mj-lt"/>
              </a:rPr>
              <a:t>you can interact with the DOM or perform any Ajax calls to load data.</a:t>
            </a:r>
          </a:p>
          <a:p>
            <a:pPr marL="342900" indent="-342900" algn="l">
              <a:buClr>
                <a:srgbClr val="0070C0"/>
              </a:buClr>
              <a:buSzPct val="80000"/>
              <a:buFont typeface="Wingdings" pitchFamily="2" charset="2"/>
              <a:buChar char="u"/>
            </a:pPr>
            <a:r>
              <a:rPr lang="en-US" altLang="zh-TW" sz="1600" b="1" dirty="0">
                <a:solidFill>
                  <a:schemeClr val="tx1"/>
                </a:solidFill>
                <a:latin typeface="+mj-lt"/>
              </a:rPr>
              <a:t>So, </a:t>
            </a:r>
            <a:r>
              <a:rPr lang="en-US" altLang="zh-TW" sz="1600" b="1" dirty="0">
                <a:solidFill>
                  <a:srgbClr val="C00000"/>
                </a:solidFill>
                <a:latin typeface="+mj-lt"/>
              </a:rPr>
              <a:t>componentDidMount () is a perfect place to perform initialization that requires DOM nodes and also load data by making Network request (Http request or Ajax calls)</a:t>
            </a:r>
            <a:r>
              <a:rPr lang="en-US" altLang="zh-TW" sz="1600" b="1" dirty="0">
                <a:solidFill>
                  <a:schemeClr val="tx1"/>
                </a:solidFill>
                <a:latin typeface="+mj-lt"/>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dirty="0"/>
          </a:p>
        </p:txBody>
      </p:sp>
      <p:sp>
        <p:nvSpPr>
          <p:cNvPr id="7" name="Rectangle 6">
            <a:extLst>
              <a:ext uri="{FF2B5EF4-FFF2-40B4-BE49-F238E27FC236}">
                <a16:creationId xmlns:a16="http://schemas.microsoft.com/office/drawing/2014/main" id="{18A7CD51-AF98-46CE-9FC4-4DF19082EDF8}"/>
              </a:ext>
            </a:extLst>
          </p:cNvPr>
          <p:cNvSpPr/>
          <p:nvPr/>
        </p:nvSpPr>
        <p:spPr>
          <a:xfrm>
            <a:off x="491186" y="3162471"/>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370417" y="2650841"/>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5" name="Rectangle 14">
            <a:extLst>
              <a:ext uri="{FF2B5EF4-FFF2-40B4-BE49-F238E27FC236}">
                <a16:creationId xmlns:a16="http://schemas.microsoft.com/office/drawing/2014/main" id="{921586C0-12D1-4F83-9405-918E9F668300}"/>
              </a:ext>
            </a:extLst>
          </p:cNvPr>
          <p:cNvSpPr/>
          <p:nvPr/>
        </p:nvSpPr>
        <p:spPr>
          <a:xfrm>
            <a:off x="491186" y="3873158"/>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8" name="Arrow: Down 7">
            <a:extLst>
              <a:ext uri="{FF2B5EF4-FFF2-40B4-BE49-F238E27FC236}">
                <a16:creationId xmlns:a16="http://schemas.microsoft.com/office/drawing/2014/main" id="{D5C523A3-8796-4904-91DC-28FEC870CED1}"/>
              </a:ext>
            </a:extLst>
          </p:cNvPr>
          <p:cNvSpPr/>
          <p:nvPr/>
        </p:nvSpPr>
        <p:spPr>
          <a:xfrm>
            <a:off x="2268328" y="3634699"/>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D4CC6B76-D2D9-434D-9D9D-946DBD583249}"/>
              </a:ext>
            </a:extLst>
          </p:cNvPr>
          <p:cNvSpPr/>
          <p:nvPr/>
        </p:nvSpPr>
        <p:spPr>
          <a:xfrm>
            <a:off x="524591" y="5334640"/>
            <a:ext cx="3651340"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componentDidMount()</a:t>
            </a:r>
          </a:p>
        </p:txBody>
      </p:sp>
      <p:sp>
        <p:nvSpPr>
          <p:cNvPr id="17" name="Arrow: Down 16">
            <a:extLst>
              <a:ext uri="{FF2B5EF4-FFF2-40B4-BE49-F238E27FC236}">
                <a16:creationId xmlns:a16="http://schemas.microsoft.com/office/drawing/2014/main" id="{DF0C4C0E-EBB1-4F84-978D-93685B7365EC}"/>
              </a:ext>
            </a:extLst>
          </p:cNvPr>
          <p:cNvSpPr/>
          <p:nvPr/>
        </p:nvSpPr>
        <p:spPr>
          <a:xfrm>
            <a:off x="2247692" y="4305206"/>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F65DB6E-AAE1-4899-8ACA-50A8A9F72042}"/>
              </a:ext>
            </a:extLst>
          </p:cNvPr>
          <p:cNvSpPr/>
          <p:nvPr/>
        </p:nvSpPr>
        <p:spPr>
          <a:xfrm>
            <a:off x="524591" y="4608227"/>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render ()</a:t>
            </a:r>
          </a:p>
        </p:txBody>
      </p:sp>
      <p:sp>
        <p:nvSpPr>
          <p:cNvPr id="21" name="Arrow: Down 20">
            <a:extLst>
              <a:ext uri="{FF2B5EF4-FFF2-40B4-BE49-F238E27FC236}">
                <a16:creationId xmlns:a16="http://schemas.microsoft.com/office/drawing/2014/main" id="{FD4EB41B-2A35-4F5A-96D0-6F9539D9328E}"/>
              </a:ext>
            </a:extLst>
          </p:cNvPr>
          <p:cNvSpPr/>
          <p:nvPr/>
        </p:nvSpPr>
        <p:spPr>
          <a:xfrm>
            <a:off x="2278629" y="5083313"/>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4F104476-C878-4D30-BBCE-B04854098976}"/>
              </a:ext>
            </a:extLst>
          </p:cNvPr>
          <p:cNvSpPr/>
          <p:nvPr/>
        </p:nvSpPr>
        <p:spPr>
          <a:xfrm>
            <a:off x="4273771" y="5274410"/>
            <a:ext cx="4379043"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Invoked immediately after a component and all its children components have been rendered to the DOM</a:t>
            </a:r>
          </a:p>
        </p:txBody>
      </p:sp>
      <p:sp>
        <p:nvSpPr>
          <p:cNvPr id="23" name="Rectangle 22">
            <a:extLst>
              <a:ext uri="{FF2B5EF4-FFF2-40B4-BE49-F238E27FC236}">
                <a16:creationId xmlns:a16="http://schemas.microsoft.com/office/drawing/2014/main" id="{6984DEF5-3E16-4440-B7CD-BDF6CD59DBE1}"/>
              </a:ext>
            </a:extLst>
          </p:cNvPr>
          <p:cNvSpPr/>
          <p:nvPr/>
        </p:nvSpPr>
        <p:spPr>
          <a:xfrm>
            <a:off x="4273771" y="5725630"/>
            <a:ext cx="4379043" cy="6307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C00000"/>
                </a:solidFill>
              </a:rPr>
              <a:t>componentDidMount () is the perfect place to cause side effects, e.g., interact with the DOM or perform any Http or Ajax calls to load data.</a:t>
            </a:r>
          </a:p>
        </p:txBody>
      </p:sp>
    </p:spTree>
    <p:extLst>
      <p:ext uri="{BB962C8B-B14F-4D97-AF65-F5344CB8AC3E}">
        <p14:creationId xmlns:p14="http://schemas.microsoft.com/office/powerpoint/2010/main" val="212620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23.1 LifecycleA.js</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247193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23.1 LifecycleA.js</a:t>
            </a:r>
            <a:endParaRPr lang="zh-TW" altLang="en-US" sz="3600" b="1" dirty="0">
              <a:solidFill>
                <a:srgbClr val="FFFF00"/>
              </a:solidFill>
            </a:endParaRPr>
          </a:p>
        </p:txBody>
      </p:sp>
      <p:sp>
        <p:nvSpPr>
          <p:cNvPr id="3" name="副標題 2"/>
          <p:cNvSpPr>
            <a:spLocks noGrp="1"/>
          </p:cNvSpPr>
          <p:nvPr>
            <p:ph type="subTitle" idx="1"/>
          </p:nvPr>
        </p:nvSpPr>
        <p:spPr>
          <a:xfrm>
            <a:off x="467544" y="1340759"/>
            <a:ext cx="8219256" cy="864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Create ./</a:t>
            </a:r>
            <a:r>
              <a:rPr lang="en-US" altLang="zh-TW" sz="1600" b="1" dirty="0" err="1">
                <a:solidFill>
                  <a:schemeClr val="tx1"/>
                </a:solidFill>
                <a:latin typeface="+mj-lt"/>
              </a:rPr>
              <a:t>compoents</a:t>
            </a:r>
            <a:r>
              <a:rPr lang="en-US" altLang="zh-TW" sz="1600" b="1" dirty="0">
                <a:solidFill>
                  <a:schemeClr val="tx1"/>
                </a:solidFill>
                <a:latin typeface="+mj-lt"/>
              </a:rPr>
              <a:t>/LifecycleA.js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Type ‘</a:t>
            </a:r>
            <a:r>
              <a:rPr lang="en-US" altLang="zh-TW" sz="1600" b="1" dirty="0" err="1">
                <a:solidFill>
                  <a:schemeClr val="tx1"/>
                </a:solidFill>
                <a:latin typeface="+mj-lt"/>
              </a:rPr>
              <a:t>rce</a:t>
            </a:r>
            <a:r>
              <a:rPr lang="en-US" altLang="zh-TW" sz="1600" b="1" dirty="0">
                <a:solidFill>
                  <a:schemeClr val="tx1"/>
                </a:solidFill>
                <a:latin typeface="+mj-lt"/>
              </a:rPr>
              <a:t>’ (React Class Component ES7)</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dirty="0"/>
          </a:p>
        </p:txBody>
      </p:sp>
      <p:pic>
        <p:nvPicPr>
          <p:cNvPr id="9" name="Picture 8">
            <a:extLst>
              <a:ext uri="{FF2B5EF4-FFF2-40B4-BE49-F238E27FC236}">
                <a16:creationId xmlns:a16="http://schemas.microsoft.com/office/drawing/2014/main" id="{5175363E-D344-499B-9805-E4CF58110600}"/>
              </a:ext>
            </a:extLst>
          </p:cNvPr>
          <p:cNvPicPr>
            <a:picLocks noChangeAspect="1"/>
          </p:cNvPicPr>
          <p:nvPr/>
        </p:nvPicPr>
        <p:blipFill>
          <a:blip r:embed="rId3"/>
          <a:stretch>
            <a:fillRect/>
          </a:stretch>
        </p:blipFill>
        <p:spPr>
          <a:xfrm>
            <a:off x="1907704" y="2382303"/>
            <a:ext cx="3905250" cy="3086100"/>
          </a:xfrm>
          <a:prstGeom prst="rect">
            <a:avLst/>
          </a:prstGeom>
          <a:ln>
            <a:solidFill>
              <a:srgbClr val="C00000"/>
            </a:solidFill>
          </a:ln>
        </p:spPr>
      </p:pic>
    </p:spTree>
    <p:extLst>
      <p:ext uri="{BB962C8B-B14F-4D97-AF65-F5344CB8AC3E}">
        <p14:creationId xmlns:p14="http://schemas.microsoft.com/office/powerpoint/2010/main" val="3810732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23.1 LifecycleA.js</a:t>
            </a:r>
            <a:endParaRPr lang="zh-TW" altLang="en-US" sz="3600" b="1" dirty="0">
              <a:solidFill>
                <a:srgbClr val="FFFF00"/>
              </a:solidFill>
            </a:endParaRPr>
          </a:p>
        </p:txBody>
      </p:sp>
      <p:sp>
        <p:nvSpPr>
          <p:cNvPr id="3" name="副標題 2"/>
          <p:cNvSpPr>
            <a:spLocks noGrp="1"/>
          </p:cNvSpPr>
          <p:nvPr>
            <p:ph type="subTitle" idx="1"/>
          </p:nvPr>
        </p:nvSpPr>
        <p:spPr>
          <a:xfrm>
            <a:off x="467544" y="1340759"/>
            <a:ext cx="4176464" cy="1296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Create ./</a:t>
            </a:r>
            <a:r>
              <a:rPr lang="en-US" altLang="zh-TW" sz="1600" b="1" dirty="0" err="1">
                <a:solidFill>
                  <a:schemeClr val="tx1"/>
                </a:solidFill>
                <a:latin typeface="+mj-lt"/>
              </a:rPr>
              <a:t>compoents</a:t>
            </a:r>
            <a:r>
              <a:rPr lang="en-US" altLang="zh-TW" sz="1600" b="1" dirty="0">
                <a:solidFill>
                  <a:schemeClr val="tx1"/>
                </a:solidFill>
                <a:latin typeface="+mj-lt"/>
              </a:rPr>
              <a:t>/LifecycleA.js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Type ‘</a:t>
            </a:r>
            <a:r>
              <a:rPr lang="en-US" altLang="zh-TW" sz="1600" b="1" dirty="0" err="1">
                <a:solidFill>
                  <a:schemeClr val="tx1"/>
                </a:solidFill>
                <a:latin typeface="+mj-lt"/>
              </a:rPr>
              <a:t>rce</a:t>
            </a:r>
            <a:r>
              <a:rPr lang="en-US" altLang="zh-TW" sz="1600" b="1" dirty="0">
                <a:solidFill>
                  <a:schemeClr val="tx1"/>
                </a:solidFill>
                <a:latin typeface="+mj-lt"/>
              </a:rPr>
              <a:t>’ (React Class Component ES7)</a:t>
            </a:r>
          </a:p>
          <a:p>
            <a:pPr marL="342900" indent="-342900" algn="l">
              <a:buClr>
                <a:srgbClr val="0070C0"/>
              </a:buClr>
              <a:buSzPct val="80000"/>
              <a:buFont typeface="Wingdings" pitchFamily="2" charset="2"/>
              <a:buChar char="u"/>
            </a:pPr>
            <a:r>
              <a:rPr lang="en-US" altLang="zh-TW" sz="1600" b="1" dirty="0">
                <a:solidFill>
                  <a:schemeClr val="tx1"/>
                </a:solidFill>
                <a:latin typeface="+mj-lt"/>
              </a:rPr>
              <a:t>Type ‘</a:t>
            </a:r>
            <a:r>
              <a:rPr lang="en-US" altLang="zh-TW" sz="1600" b="1" dirty="0" err="1">
                <a:solidFill>
                  <a:schemeClr val="tx1"/>
                </a:solidFill>
                <a:latin typeface="+mj-lt"/>
              </a:rPr>
              <a:t>rconst</a:t>
            </a:r>
            <a:r>
              <a:rPr lang="en-US" altLang="zh-TW" sz="1600" b="1" dirty="0">
                <a:solidFill>
                  <a:schemeClr val="tx1"/>
                </a:solidFill>
                <a:latin typeface="+mj-lt"/>
              </a:rPr>
              <a:t>’ (React Constructor)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dirty="0"/>
          </a:p>
        </p:txBody>
      </p:sp>
      <p:pic>
        <p:nvPicPr>
          <p:cNvPr id="9" name="Picture 8">
            <a:extLst>
              <a:ext uri="{FF2B5EF4-FFF2-40B4-BE49-F238E27FC236}">
                <a16:creationId xmlns:a16="http://schemas.microsoft.com/office/drawing/2014/main" id="{5175363E-D344-499B-9805-E4CF58110600}"/>
              </a:ext>
            </a:extLst>
          </p:cNvPr>
          <p:cNvPicPr>
            <a:picLocks noChangeAspect="1"/>
          </p:cNvPicPr>
          <p:nvPr/>
        </p:nvPicPr>
        <p:blipFill>
          <a:blip r:embed="rId3"/>
          <a:stretch>
            <a:fillRect/>
          </a:stretch>
        </p:blipFill>
        <p:spPr>
          <a:xfrm>
            <a:off x="603151" y="2811175"/>
            <a:ext cx="3905250" cy="3086100"/>
          </a:xfrm>
          <a:prstGeom prst="rect">
            <a:avLst/>
          </a:prstGeom>
          <a:ln>
            <a:solidFill>
              <a:srgbClr val="C00000"/>
            </a:solidFill>
          </a:ln>
        </p:spPr>
      </p:pic>
      <p:pic>
        <p:nvPicPr>
          <p:cNvPr id="7" name="Picture 6">
            <a:extLst>
              <a:ext uri="{FF2B5EF4-FFF2-40B4-BE49-F238E27FC236}">
                <a16:creationId xmlns:a16="http://schemas.microsoft.com/office/drawing/2014/main" id="{1E562C21-C0BA-4F86-8180-2A76FC6B3258}"/>
              </a:ext>
            </a:extLst>
          </p:cNvPr>
          <p:cNvPicPr>
            <a:picLocks noChangeAspect="1"/>
          </p:cNvPicPr>
          <p:nvPr/>
        </p:nvPicPr>
        <p:blipFill>
          <a:blip r:embed="rId4"/>
          <a:stretch>
            <a:fillRect/>
          </a:stretch>
        </p:blipFill>
        <p:spPr>
          <a:xfrm>
            <a:off x="4708132" y="1340759"/>
            <a:ext cx="4055072" cy="4616976"/>
          </a:xfrm>
          <a:prstGeom prst="rect">
            <a:avLst/>
          </a:prstGeom>
          <a:ln>
            <a:solidFill>
              <a:srgbClr val="C00000"/>
            </a:solidFill>
          </a:ln>
        </p:spPr>
      </p:pic>
    </p:spTree>
    <p:extLst>
      <p:ext uri="{BB962C8B-B14F-4D97-AF65-F5344CB8AC3E}">
        <p14:creationId xmlns:p14="http://schemas.microsoft.com/office/powerpoint/2010/main" val="139980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23.1 LifecycleA.js</a:t>
            </a:r>
            <a:endParaRPr lang="zh-TW" altLang="en-US" sz="3600" b="1" dirty="0">
              <a:solidFill>
                <a:srgbClr val="FFFF00"/>
              </a:solidFill>
            </a:endParaRPr>
          </a:p>
        </p:txBody>
      </p:sp>
      <p:sp>
        <p:nvSpPr>
          <p:cNvPr id="3" name="副標題 2"/>
          <p:cNvSpPr>
            <a:spLocks noGrp="1"/>
          </p:cNvSpPr>
          <p:nvPr>
            <p:ph type="subTitle" idx="1"/>
          </p:nvPr>
        </p:nvSpPr>
        <p:spPr>
          <a:xfrm>
            <a:off x="467544" y="1340759"/>
            <a:ext cx="8280920" cy="1296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Create ./</a:t>
            </a:r>
            <a:r>
              <a:rPr lang="en-US" altLang="zh-TW" sz="1600" b="1" dirty="0" err="1">
                <a:solidFill>
                  <a:schemeClr val="tx1"/>
                </a:solidFill>
                <a:latin typeface="+mj-lt"/>
              </a:rPr>
              <a:t>compoents</a:t>
            </a:r>
            <a:r>
              <a:rPr lang="en-US" altLang="zh-TW" sz="1600" b="1" dirty="0">
                <a:solidFill>
                  <a:schemeClr val="tx1"/>
                </a:solidFill>
                <a:latin typeface="+mj-lt"/>
              </a:rPr>
              <a:t>/LifecycleA.js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Type ‘</a:t>
            </a:r>
            <a:r>
              <a:rPr lang="en-US" altLang="zh-TW" sz="1600" b="1" dirty="0" err="1">
                <a:solidFill>
                  <a:schemeClr val="tx1"/>
                </a:solidFill>
                <a:latin typeface="+mj-lt"/>
              </a:rPr>
              <a:t>rce</a:t>
            </a:r>
            <a:r>
              <a:rPr lang="en-US" altLang="zh-TW" sz="1600" b="1" dirty="0">
                <a:solidFill>
                  <a:schemeClr val="tx1"/>
                </a:solidFill>
                <a:latin typeface="+mj-lt"/>
              </a:rPr>
              <a:t>’ (React Class Component ES7)</a:t>
            </a:r>
          </a:p>
          <a:p>
            <a:pPr marL="342900" indent="-342900" algn="l">
              <a:buClr>
                <a:srgbClr val="0070C0"/>
              </a:buClr>
              <a:buSzPct val="80000"/>
              <a:buFont typeface="Wingdings" pitchFamily="2" charset="2"/>
              <a:buChar char="u"/>
            </a:pPr>
            <a:r>
              <a:rPr lang="en-US" altLang="zh-TW" sz="1600" b="1" dirty="0">
                <a:solidFill>
                  <a:schemeClr val="tx1"/>
                </a:solidFill>
                <a:latin typeface="+mj-lt"/>
              </a:rPr>
              <a:t>Type ‘</a:t>
            </a:r>
            <a:r>
              <a:rPr lang="en-US" altLang="zh-TW" sz="1600" b="1" dirty="0" err="1">
                <a:solidFill>
                  <a:schemeClr val="tx1"/>
                </a:solidFill>
                <a:latin typeface="+mj-lt"/>
              </a:rPr>
              <a:t>rconst</a:t>
            </a:r>
            <a:r>
              <a:rPr lang="en-US" altLang="zh-TW" sz="1600" b="1" dirty="0">
                <a:solidFill>
                  <a:schemeClr val="tx1"/>
                </a:solidFill>
                <a:latin typeface="+mj-lt"/>
              </a:rPr>
              <a:t>’ (React Constructor)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dirty="0"/>
          </a:p>
        </p:txBody>
      </p:sp>
      <p:pic>
        <p:nvPicPr>
          <p:cNvPr id="8" name="Picture 7">
            <a:extLst>
              <a:ext uri="{FF2B5EF4-FFF2-40B4-BE49-F238E27FC236}">
                <a16:creationId xmlns:a16="http://schemas.microsoft.com/office/drawing/2014/main" id="{C5AD4047-5818-4D5A-AC14-BA8CA588AD13}"/>
              </a:ext>
            </a:extLst>
          </p:cNvPr>
          <p:cNvPicPr>
            <a:picLocks noChangeAspect="1"/>
          </p:cNvPicPr>
          <p:nvPr/>
        </p:nvPicPr>
        <p:blipFill>
          <a:blip r:embed="rId3"/>
          <a:stretch>
            <a:fillRect/>
          </a:stretch>
        </p:blipFill>
        <p:spPr>
          <a:xfrm>
            <a:off x="611560" y="2789005"/>
            <a:ext cx="3137745" cy="3710930"/>
          </a:xfrm>
          <a:prstGeom prst="rect">
            <a:avLst/>
          </a:prstGeom>
          <a:ln>
            <a:solidFill>
              <a:srgbClr val="C00000"/>
            </a:solidFill>
          </a:ln>
        </p:spPr>
      </p:pic>
      <p:pic>
        <p:nvPicPr>
          <p:cNvPr id="10" name="Picture 9">
            <a:extLst>
              <a:ext uri="{FF2B5EF4-FFF2-40B4-BE49-F238E27FC236}">
                <a16:creationId xmlns:a16="http://schemas.microsoft.com/office/drawing/2014/main" id="{0F6E53BB-FF16-491B-A18F-8B578137D621}"/>
              </a:ext>
            </a:extLst>
          </p:cNvPr>
          <p:cNvPicPr>
            <a:picLocks noChangeAspect="1"/>
          </p:cNvPicPr>
          <p:nvPr/>
        </p:nvPicPr>
        <p:blipFill>
          <a:blip r:embed="rId4"/>
          <a:stretch>
            <a:fillRect/>
          </a:stretch>
        </p:blipFill>
        <p:spPr>
          <a:xfrm>
            <a:off x="3903665" y="2814351"/>
            <a:ext cx="4913071" cy="1835653"/>
          </a:xfrm>
          <a:prstGeom prst="rect">
            <a:avLst/>
          </a:prstGeom>
          <a:ln>
            <a:solidFill>
              <a:srgbClr val="C00000"/>
            </a:solidFill>
          </a:ln>
        </p:spPr>
      </p:pic>
    </p:spTree>
    <p:extLst>
      <p:ext uri="{BB962C8B-B14F-4D97-AF65-F5344CB8AC3E}">
        <p14:creationId xmlns:p14="http://schemas.microsoft.com/office/powerpoint/2010/main" val="3803897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23.2 LifecycleB.js</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80265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3"/>
            <a:ext cx="8219256" cy="14401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take a look of 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Mounting lifecycle methods are called when an instance of a component is being created and inserted into the DOM.</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will be going though these methods in the order they are invoked.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23.2 LifecycleB.js</a:t>
            </a:r>
            <a:endParaRPr lang="zh-TW" altLang="en-US" sz="3600" b="1" dirty="0">
              <a:solidFill>
                <a:srgbClr val="FFFF00"/>
              </a:solidFill>
            </a:endParaRPr>
          </a:p>
        </p:txBody>
      </p:sp>
      <p:sp>
        <p:nvSpPr>
          <p:cNvPr id="3" name="副標題 2"/>
          <p:cNvSpPr>
            <a:spLocks noGrp="1"/>
          </p:cNvSpPr>
          <p:nvPr>
            <p:ph type="subTitle" idx="1"/>
          </p:nvPr>
        </p:nvSpPr>
        <p:spPr>
          <a:xfrm>
            <a:off x="467544" y="1340759"/>
            <a:ext cx="3816424" cy="1512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have more than one child components: LifecycleA </a:t>
            </a:r>
            <a:r>
              <a:rPr lang="en-US" altLang="zh-TW" sz="1600" b="1" dirty="0" err="1">
                <a:solidFill>
                  <a:schemeClr val="tx1"/>
                </a:solidFill>
                <a:latin typeface="+mj-lt"/>
              </a:rPr>
              <a:t>anf</a:t>
            </a:r>
            <a:r>
              <a:rPr lang="en-US" altLang="zh-TW" sz="1600" b="1" dirty="0">
                <a:solidFill>
                  <a:schemeClr val="tx1"/>
                </a:solidFill>
                <a:latin typeface="+mj-lt"/>
              </a:rPr>
              <a:t> LifecycleB. </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create ‘components/LifecycleB.js’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dirty="0"/>
          </a:p>
        </p:txBody>
      </p:sp>
      <p:pic>
        <p:nvPicPr>
          <p:cNvPr id="8" name="Picture 7">
            <a:extLst>
              <a:ext uri="{FF2B5EF4-FFF2-40B4-BE49-F238E27FC236}">
                <a16:creationId xmlns:a16="http://schemas.microsoft.com/office/drawing/2014/main" id="{A57B8168-7572-4925-95B9-D5AC8149F640}"/>
              </a:ext>
            </a:extLst>
          </p:cNvPr>
          <p:cNvPicPr>
            <a:picLocks noChangeAspect="1"/>
          </p:cNvPicPr>
          <p:nvPr/>
        </p:nvPicPr>
        <p:blipFill>
          <a:blip r:embed="rId3"/>
          <a:stretch>
            <a:fillRect/>
          </a:stretch>
        </p:blipFill>
        <p:spPr>
          <a:xfrm>
            <a:off x="4521152" y="1340759"/>
            <a:ext cx="4155304" cy="5011266"/>
          </a:xfrm>
          <a:prstGeom prst="rect">
            <a:avLst/>
          </a:prstGeom>
          <a:ln>
            <a:solidFill>
              <a:srgbClr val="C00000"/>
            </a:solidFill>
          </a:ln>
        </p:spPr>
      </p:pic>
    </p:spTree>
    <p:extLst>
      <p:ext uri="{BB962C8B-B14F-4D97-AF65-F5344CB8AC3E}">
        <p14:creationId xmlns:p14="http://schemas.microsoft.com/office/powerpoint/2010/main" val="296999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23.2 LifecycleB.js</a:t>
            </a:r>
            <a:endParaRPr lang="zh-TW" altLang="en-US" sz="3600" b="1" dirty="0">
              <a:solidFill>
                <a:srgbClr val="FFFF00"/>
              </a:solidFill>
            </a:endParaRPr>
          </a:p>
        </p:txBody>
      </p:sp>
      <p:sp>
        <p:nvSpPr>
          <p:cNvPr id="3" name="副標題 2"/>
          <p:cNvSpPr>
            <a:spLocks noGrp="1"/>
          </p:cNvSpPr>
          <p:nvPr>
            <p:ph type="subTitle" idx="1"/>
          </p:nvPr>
        </p:nvSpPr>
        <p:spPr>
          <a:xfrm>
            <a:off x="467544" y="1340759"/>
            <a:ext cx="4608512" cy="936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Include LifecycleB after LifecycleA.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dirty="0"/>
          </a:p>
        </p:txBody>
      </p:sp>
      <p:pic>
        <p:nvPicPr>
          <p:cNvPr id="7" name="Picture 6">
            <a:extLst>
              <a:ext uri="{FF2B5EF4-FFF2-40B4-BE49-F238E27FC236}">
                <a16:creationId xmlns:a16="http://schemas.microsoft.com/office/drawing/2014/main" id="{253C8154-C9B8-4CC9-BAF1-FFA199062996}"/>
              </a:ext>
            </a:extLst>
          </p:cNvPr>
          <p:cNvPicPr>
            <a:picLocks noChangeAspect="1"/>
          </p:cNvPicPr>
          <p:nvPr/>
        </p:nvPicPr>
        <p:blipFill>
          <a:blip r:embed="rId3"/>
          <a:stretch>
            <a:fillRect/>
          </a:stretch>
        </p:blipFill>
        <p:spPr>
          <a:xfrm>
            <a:off x="611560" y="2423673"/>
            <a:ext cx="4133850" cy="3619500"/>
          </a:xfrm>
          <a:prstGeom prst="rect">
            <a:avLst/>
          </a:prstGeom>
          <a:ln>
            <a:solidFill>
              <a:srgbClr val="C00000"/>
            </a:solidFill>
          </a:ln>
        </p:spPr>
      </p:pic>
      <p:pic>
        <p:nvPicPr>
          <p:cNvPr id="9" name="Picture 8">
            <a:extLst>
              <a:ext uri="{FF2B5EF4-FFF2-40B4-BE49-F238E27FC236}">
                <a16:creationId xmlns:a16="http://schemas.microsoft.com/office/drawing/2014/main" id="{52DC17ED-5419-48A9-8CCE-7E51309777A6}"/>
              </a:ext>
            </a:extLst>
          </p:cNvPr>
          <p:cNvPicPr>
            <a:picLocks noChangeAspect="1"/>
          </p:cNvPicPr>
          <p:nvPr/>
        </p:nvPicPr>
        <p:blipFill>
          <a:blip r:embed="rId4"/>
          <a:stretch>
            <a:fillRect/>
          </a:stretch>
        </p:blipFill>
        <p:spPr>
          <a:xfrm>
            <a:off x="5292080" y="1391904"/>
            <a:ext cx="3528780" cy="4782864"/>
          </a:xfrm>
          <a:prstGeom prst="rect">
            <a:avLst/>
          </a:prstGeom>
          <a:ln>
            <a:solidFill>
              <a:srgbClr val="C00000"/>
            </a:solidFill>
          </a:ln>
        </p:spPr>
      </p:pic>
    </p:spTree>
    <p:extLst>
      <p:ext uri="{BB962C8B-B14F-4D97-AF65-F5344CB8AC3E}">
        <p14:creationId xmlns:p14="http://schemas.microsoft.com/office/powerpoint/2010/main" val="132346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23.2 LifecycleB.js</a:t>
            </a:r>
            <a:endParaRPr lang="zh-TW" altLang="en-US" sz="3600" b="1" dirty="0">
              <a:solidFill>
                <a:srgbClr val="FFFF00"/>
              </a:solidFill>
            </a:endParaRPr>
          </a:p>
        </p:txBody>
      </p:sp>
      <p:sp>
        <p:nvSpPr>
          <p:cNvPr id="3" name="副標題 2"/>
          <p:cNvSpPr>
            <a:spLocks noGrp="1"/>
          </p:cNvSpPr>
          <p:nvPr>
            <p:ph type="subTitle" idx="1"/>
          </p:nvPr>
        </p:nvSpPr>
        <p:spPr>
          <a:xfrm>
            <a:off x="467544" y="1340759"/>
            <a:ext cx="8219256" cy="648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&gt; </a:t>
            </a:r>
            <a:r>
              <a:rPr lang="en-US" altLang="zh-TW" sz="1600" b="1" dirty="0" err="1">
                <a:solidFill>
                  <a:schemeClr val="tx1"/>
                </a:solidFill>
                <a:latin typeface="+mj-lt"/>
              </a:rPr>
              <a:t>npm</a:t>
            </a:r>
            <a:r>
              <a:rPr lang="en-US" altLang="zh-TW" sz="1600" b="1" dirty="0">
                <a:solidFill>
                  <a:schemeClr val="tx1"/>
                </a:solidFill>
                <a:latin typeface="+mj-lt"/>
              </a:rPr>
              <a:t> start (</a:t>
            </a:r>
            <a:r>
              <a:rPr lang="en-US" altLang="zh-TW" sz="1600" b="1" dirty="0">
                <a:solidFill>
                  <a:srgbClr val="C00000"/>
                </a:solidFill>
                <a:latin typeface="+mj-lt"/>
              </a:rPr>
              <a:t>Why the constructor and etc. called twice?</a:t>
            </a:r>
            <a:r>
              <a:rPr lang="en-US" altLang="zh-TW" sz="1600" b="1" dirty="0">
                <a:solidFill>
                  <a:schemeClr val="tx1"/>
                </a:solidFill>
                <a:latin typeface="+mj-lt"/>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dirty="0"/>
          </a:p>
        </p:txBody>
      </p:sp>
      <p:pic>
        <p:nvPicPr>
          <p:cNvPr id="8" name="Picture 7">
            <a:extLst>
              <a:ext uri="{FF2B5EF4-FFF2-40B4-BE49-F238E27FC236}">
                <a16:creationId xmlns:a16="http://schemas.microsoft.com/office/drawing/2014/main" id="{4889EC73-9A99-4959-93E9-D39C327D0A30}"/>
              </a:ext>
            </a:extLst>
          </p:cNvPr>
          <p:cNvPicPr>
            <a:picLocks noChangeAspect="1"/>
          </p:cNvPicPr>
          <p:nvPr/>
        </p:nvPicPr>
        <p:blipFill>
          <a:blip r:embed="rId3"/>
          <a:stretch>
            <a:fillRect/>
          </a:stretch>
        </p:blipFill>
        <p:spPr>
          <a:xfrm>
            <a:off x="2339752" y="2136426"/>
            <a:ext cx="4994738" cy="4422047"/>
          </a:xfrm>
          <a:prstGeom prst="rect">
            <a:avLst/>
          </a:prstGeom>
          <a:ln>
            <a:solidFill>
              <a:srgbClr val="C00000"/>
            </a:solidFill>
          </a:ln>
        </p:spPr>
      </p:pic>
    </p:spTree>
    <p:extLst>
      <p:ext uri="{BB962C8B-B14F-4D97-AF65-F5344CB8AC3E}">
        <p14:creationId xmlns:p14="http://schemas.microsoft.com/office/powerpoint/2010/main" val="2586593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2"/>
            <a:ext cx="8219256" cy="2865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constructor is a special function that will be get called whenever a new component is created.</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is the constructor used for?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constructor is prefect for initializing state or binding the event handlers to the class instance.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should do in a constructor, is cause side effects, for example, you should never make HTTP requests within a constructor.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There are two important point to keep in mind when it comes to define your own constructor.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7" name="Rectangle 6">
            <a:extLst>
              <a:ext uri="{FF2B5EF4-FFF2-40B4-BE49-F238E27FC236}">
                <a16:creationId xmlns:a16="http://schemas.microsoft.com/office/drawing/2014/main" id="{18A7CD51-AF98-46CE-9FC4-4DF19082EDF8}"/>
              </a:ext>
            </a:extLst>
          </p:cNvPr>
          <p:cNvSpPr/>
          <p:nvPr/>
        </p:nvSpPr>
        <p:spPr>
          <a:xfrm>
            <a:off x="481236" y="4869160"/>
            <a:ext cx="2344363"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449335" y="4410904"/>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3" name="Rectangle 12">
            <a:extLst>
              <a:ext uri="{FF2B5EF4-FFF2-40B4-BE49-F238E27FC236}">
                <a16:creationId xmlns:a16="http://schemas.microsoft.com/office/drawing/2014/main" id="{77580BFF-C3BE-4B2F-BD99-14A95D1CF13E}"/>
              </a:ext>
            </a:extLst>
          </p:cNvPr>
          <p:cNvSpPr/>
          <p:nvPr/>
        </p:nvSpPr>
        <p:spPr>
          <a:xfrm>
            <a:off x="2969615" y="4869160"/>
            <a:ext cx="5832647"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 special function that will get called whenever a new component is created. </a:t>
            </a:r>
          </a:p>
        </p:txBody>
      </p:sp>
      <p:sp>
        <p:nvSpPr>
          <p:cNvPr id="14" name="Rectangle 13">
            <a:extLst>
              <a:ext uri="{FF2B5EF4-FFF2-40B4-BE49-F238E27FC236}">
                <a16:creationId xmlns:a16="http://schemas.microsoft.com/office/drawing/2014/main" id="{A2AD3360-F947-4A09-A4E4-56CF30F3398A}"/>
              </a:ext>
            </a:extLst>
          </p:cNvPr>
          <p:cNvSpPr/>
          <p:nvPr/>
        </p:nvSpPr>
        <p:spPr>
          <a:xfrm>
            <a:off x="2969615" y="5391161"/>
            <a:ext cx="5832647" cy="40424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Initializing state</a:t>
            </a:r>
          </a:p>
          <a:p>
            <a:r>
              <a:rPr lang="en-US" sz="1400" dirty="0">
                <a:solidFill>
                  <a:schemeClr val="tx1"/>
                </a:solidFill>
              </a:rPr>
              <a:t>Binding the event handlers</a:t>
            </a:r>
          </a:p>
        </p:txBody>
      </p:sp>
    </p:spTree>
    <p:extLst>
      <p:ext uri="{BB962C8B-B14F-4D97-AF65-F5344CB8AC3E}">
        <p14:creationId xmlns:p14="http://schemas.microsoft.com/office/powerpoint/2010/main" val="257248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3"/>
            <a:ext cx="8219256" cy="22322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constructor is a special function that will be get called whenever a new component is created.</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is the constructor used for?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constructor is prefect for initializing state or binding the event handlers to the class instance.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should not do in a constructor which causes the side effects, for example, you should never make HTTP requests inside the constructor.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7" name="Rectangle 6">
            <a:extLst>
              <a:ext uri="{FF2B5EF4-FFF2-40B4-BE49-F238E27FC236}">
                <a16:creationId xmlns:a16="http://schemas.microsoft.com/office/drawing/2014/main" id="{18A7CD51-AF98-46CE-9FC4-4DF19082EDF8}"/>
              </a:ext>
            </a:extLst>
          </p:cNvPr>
          <p:cNvSpPr/>
          <p:nvPr/>
        </p:nvSpPr>
        <p:spPr>
          <a:xfrm>
            <a:off x="469923" y="4178465"/>
            <a:ext cx="2344363"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438022" y="3720209"/>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3" name="Rectangle 12">
            <a:extLst>
              <a:ext uri="{FF2B5EF4-FFF2-40B4-BE49-F238E27FC236}">
                <a16:creationId xmlns:a16="http://schemas.microsoft.com/office/drawing/2014/main" id="{77580BFF-C3BE-4B2F-BD99-14A95D1CF13E}"/>
              </a:ext>
            </a:extLst>
          </p:cNvPr>
          <p:cNvSpPr/>
          <p:nvPr/>
        </p:nvSpPr>
        <p:spPr>
          <a:xfrm>
            <a:off x="2958302" y="4178465"/>
            <a:ext cx="5832647"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 special function that will get called whenever a new component is created. </a:t>
            </a:r>
          </a:p>
        </p:txBody>
      </p:sp>
      <p:sp>
        <p:nvSpPr>
          <p:cNvPr id="14" name="Rectangle 13">
            <a:extLst>
              <a:ext uri="{FF2B5EF4-FFF2-40B4-BE49-F238E27FC236}">
                <a16:creationId xmlns:a16="http://schemas.microsoft.com/office/drawing/2014/main" id="{A2AD3360-F947-4A09-A4E4-56CF30F3398A}"/>
              </a:ext>
            </a:extLst>
          </p:cNvPr>
          <p:cNvSpPr/>
          <p:nvPr/>
        </p:nvSpPr>
        <p:spPr>
          <a:xfrm>
            <a:off x="2958302" y="4700466"/>
            <a:ext cx="5832647" cy="40424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Initializing state</a:t>
            </a:r>
          </a:p>
          <a:p>
            <a:r>
              <a:rPr lang="en-US" sz="1400" dirty="0">
                <a:solidFill>
                  <a:schemeClr val="tx1"/>
                </a:solidFill>
              </a:rPr>
              <a:t>Binding the event handlers</a:t>
            </a:r>
          </a:p>
        </p:txBody>
      </p:sp>
      <p:sp>
        <p:nvSpPr>
          <p:cNvPr id="11" name="Rectangle 10">
            <a:extLst>
              <a:ext uri="{FF2B5EF4-FFF2-40B4-BE49-F238E27FC236}">
                <a16:creationId xmlns:a16="http://schemas.microsoft.com/office/drawing/2014/main" id="{77D6E821-53AD-4837-9176-08D61A152415}"/>
              </a:ext>
            </a:extLst>
          </p:cNvPr>
          <p:cNvSpPr/>
          <p:nvPr/>
        </p:nvSpPr>
        <p:spPr>
          <a:xfrm>
            <a:off x="2960681" y="5313714"/>
            <a:ext cx="5832647" cy="4042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cause side effects, for example, never make HTTP requests inside the constructor</a:t>
            </a:r>
          </a:p>
        </p:txBody>
      </p:sp>
    </p:spTree>
    <p:extLst>
      <p:ext uri="{BB962C8B-B14F-4D97-AF65-F5344CB8AC3E}">
        <p14:creationId xmlns:p14="http://schemas.microsoft.com/office/powerpoint/2010/main" val="106355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2"/>
            <a:ext cx="8219256" cy="25202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There are also two important points to keep in mind when it comes to defining your own constructor.</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first one, is that you have to call a special function called  super (). The super() will call the base class constructor.</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our component, we have access to </a:t>
            </a:r>
            <a:r>
              <a:rPr lang="en-US" altLang="zh-TW" sz="1600" b="1" dirty="0" err="1">
                <a:solidFill>
                  <a:schemeClr val="tx1"/>
                </a:solidFill>
                <a:latin typeface="+mj-lt"/>
              </a:rPr>
              <a:t>this.props</a:t>
            </a:r>
            <a:r>
              <a:rPr lang="en-US" altLang="zh-TW" sz="1600" b="1" dirty="0">
                <a:solidFill>
                  <a:schemeClr val="tx1"/>
                </a:solidFill>
                <a:latin typeface="+mj-lt"/>
              </a:rPr>
              <a:t> only after we have </a:t>
            </a:r>
            <a:r>
              <a:rPr lang="en-US" altLang="zh-TW" sz="1600" b="1" dirty="0" err="1">
                <a:solidFill>
                  <a:schemeClr val="tx1"/>
                </a:solidFill>
                <a:latin typeface="+mj-lt"/>
              </a:rPr>
              <a:t>initiallty</a:t>
            </a:r>
            <a:r>
              <a:rPr lang="en-US" altLang="zh-TW" sz="1600" b="1" dirty="0">
                <a:solidFill>
                  <a:schemeClr val="tx1"/>
                </a:solidFill>
                <a:latin typeface="+mj-lt"/>
              </a:rPr>
              <a:t> called super(props) passing in the props as the argument.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second point is that constructor is the only place where you are expected to change or set the state by directly </a:t>
            </a:r>
            <a:r>
              <a:rPr lang="en-US" altLang="zh-TW" sz="1600" b="1" dirty="0">
                <a:solidFill>
                  <a:srgbClr val="C00000"/>
                </a:solidFill>
                <a:latin typeface="+mj-lt"/>
              </a:rPr>
              <a:t>overwriting </a:t>
            </a:r>
            <a:r>
              <a:rPr lang="en-US" altLang="zh-TW" sz="1600" b="1" dirty="0" err="1">
                <a:solidFill>
                  <a:srgbClr val="C00000"/>
                </a:solidFill>
                <a:latin typeface="+mj-lt"/>
              </a:rPr>
              <a:t>this.state</a:t>
            </a:r>
            <a:r>
              <a:rPr lang="en-US" altLang="zh-TW" sz="1600" b="1" dirty="0">
                <a:solidFill>
                  <a:srgbClr val="C00000"/>
                </a:solidFill>
                <a:latin typeface="+mj-lt"/>
              </a:rPr>
              <a:t> field</a:t>
            </a:r>
            <a:r>
              <a:rPr lang="en-US" altLang="zh-TW" sz="1600" b="1" dirty="0">
                <a:solidFill>
                  <a:schemeClr val="tx1"/>
                </a:solidFill>
                <a:latin typeface="+mj-lt"/>
              </a:rPr>
              <a:t>.  In all situation, you use </a:t>
            </a:r>
            <a:r>
              <a:rPr lang="en-US" altLang="zh-TW" sz="1600" b="1" dirty="0" err="1">
                <a:solidFill>
                  <a:schemeClr val="tx1"/>
                </a:solidFill>
                <a:latin typeface="+mj-lt"/>
              </a:rPr>
              <a:t>this.setState</a:t>
            </a:r>
            <a:r>
              <a:rPr lang="en-US" altLang="zh-TW" sz="1600" b="1" dirty="0">
                <a:solidFill>
                  <a:schemeClr val="tx1"/>
                </a:solidFill>
                <a:latin typeface="+mj-lt"/>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18A7CD51-AF98-46CE-9FC4-4DF19082EDF8}"/>
              </a:ext>
            </a:extLst>
          </p:cNvPr>
          <p:cNvSpPr/>
          <p:nvPr/>
        </p:nvSpPr>
        <p:spPr>
          <a:xfrm>
            <a:off x="499445" y="4544421"/>
            <a:ext cx="2344363"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467544" y="4136508"/>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3" name="Rectangle 12">
            <a:extLst>
              <a:ext uri="{FF2B5EF4-FFF2-40B4-BE49-F238E27FC236}">
                <a16:creationId xmlns:a16="http://schemas.microsoft.com/office/drawing/2014/main" id="{77580BFF-C3BE-4B2F-BD99-14A95D1CF13E}"/>
              </a:ext>
            </a:extLst>
          </p:cNvPr>
          <p:cNvSpPr/>
          <p:nvPr/>
        </p:nvSpPr>
        <p:spPr>
          <a:xfrm>
            <a:off x="2987824" y="4544421"/>
            <a:ext cx="5832647"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 special function that will get called whenever a new component is created. </a:t>
            </a:r>
          </a:p>
        </p:txBody>
      </p:sp>
      <p:sp>
        <p:nvSpPr>
          <p:cNvPr id="14" name="Rectangle 13">
            <a:extLst>
              <a:ext uri="{FF2B5EF4-FFF2-40B4-BE49-F238E27FC236}">
                <a16:creationId xmlns:a16="http://schemas.microsoft.com/office/drawing/2014/main" id="{A2AD3360-F947-4A09-A4E4-56CF30F3398A}"/>
              </a:ext>
            </a:extLst>
          </p:cNvPr>
          <p:cNvSpPr/>
          <p:nvPr/>
        </p:nvSpPr>
        <p:spPr>
          <a:xfrm>
            <a:off x="2987824" y="4968971"/>
            <a:ext cx="5832647" cy="40424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Initializing state</a:t>
            </a:r>
          </a:p>
          <a:p>
            <a:r>
              <a:rPr lang="en-US" sz="1400" dirty="0">
                <a:solidFill>
                  <a:schemeClr val="tx1"/>
                </a:solidFill>
              </a:rPr>
              <a:t>Binding the event handlers</a:t>
            </a:r>
          </a:p>
        </p:txBody>
      </p:sp>
      <p:sp>
        <p:nvSpPr>
          <p:cNvPr id="11" name="Rectangle 10">
            <a:extLst>
              <a:ext uri="{FF2B5EF4-FFF2-40B4-BE49-F238E27FC236}">
                <a16:creationId xmlns:a16="http://schemas.microsoft.com/office/drawing/2014/main" id="{77D6E821-53AD-4837-9176-08D61A152415}"/>
              </a:ext>
            </a:extLst>
          </p:cNvPr>
          <p:cNvSpPr/>
          <p:nvPr/>
        </p:nvSpPr>
        <p:spPr>
          <a:xfrm>
            <a:off x="2990203" y="5473027"/>
            <a:ext cx="5832647" cy="4042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cause side effects, for example, never make HTTP requests inside the constructor</a:t>
            </a:r>
          </a:p>
        </p:txBody>
      </p:sp>
      <p:sp>
        <p:nvSpPr>
          <p:cNvPr id="12" name="Rectangle 11">
            <a:extLst>
              <a:ext uri="{FF2B5EF4-FFF2-40B4-BE49-F238E27FC236}">
                <a16:creationId xmlns:a16="http://schemas.microsoft.com/office/drawing/2014/main" id="{189031A2-BE40-477E-87C2-5DF3B988B143}"/>
              </a:ext>
            </a:extLst>
          </p:cNvPr>
          <p:cNvSpPr/>
          <p:nvPr/>
        </p:nvSpPr>
        <p:spPr>
          <a:xfrm>
            <a:off x="2984911" y="5977083"/>
            <a:ext cx="5832647" cy="4042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super (props)</a:t>
            </a:r>
          </a:p>
          <a:p>
            <a:r>
              <a:rPr lang="en-US" sz="1400" dirty="0">
                <a:solidFill>
                  <a:schemeClr val="tx1"/>
                </a:solidFill>
              </a:rPr>
              <a:t>Directly overwrite </a:t>
            </a:r>
            <a:r>
              <a:rPr lang="en-US" sz="1400" dirty="0" err="1">
                <a:solidFill>
                  <a:schemeClr val="tx1"/>
                </a:solidFill>
              </a:rPr>
              <a:t>this.state</a:t>
            </a:r>
            <a:r>
              <a:rPr lang="en-US" sz="1400" dirty="0">
                <a:solidFill>
                  <a:schemeClr val="tx1"/>
                </a:solidFill>
              </a:rPr>
              <a:t>.</a:t>
            </a:r>
          </a:p>
        </p:txBody>
      </p:sp>
    </p:spTree>
    <p:extLst>
      <p:ext uri="{BB962C8B-B14F-4D97-AF65-F5344CB8AC3E}">
        <p14:creationId xmlns:p14="http://schemas.microsoft.com/office/powerpoint/2010/main" val="118846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2"/>
            <a:ext cx="8219256" cy="8968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As a constructor, set initial state, find event handler, and do not cause any side effects, for example, making HTTP or Ajax calls.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16298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0"/>
            <a:ext cx="8219256" cy="30611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second method we have is a static method getDerivedStateFromProps (props, state).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React documentation classifies this method as a rarely used lifecycle method.</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method is basically used when the state of the component depends on changes in props over time. </a:t>
            </a:r>
          </a:p>
          <a:p>
            <a:pPr marL="342900" indent="-342900" algn="l">
              <a:buClr>
                <a:srgbClr val="0070C0"/>
              </a:buClr>
              <a:buSzPct val="80000"/>
              <a:buFont typeface="Wingdings" pitchFamily="2" charset="2"/>
              <a:buChar char="u"/>
            </a:pPr>
            <a:r>
              <a:rPr lang="en-US" altLang="zh-TW" sz="1600" b="1" dirty="0">
                <a:solidFill>
                  <a:schemeClr val="tx1"/>
                </a:solidFill>
                <a:latin typeface="+mj-lt"/>
              </a:rPr>
              <a:t>Let’s say you have a component but the initial state of the component depends on the props being passed to the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this situation, you can use this method to set the state.</a:t>
            </a:r>
          </a:p>
          <a:p>
            <a:pPr marL="342900" indent="-342900" algn="l">
              <a:buClr>
                <a:srgbClr val="0070C0"/>
              </a:buClr>
              <a:buSzPct val="80000"/>
              <a:buFont typeface="Wingdings" pitchFamily="2" charset="2"/>
              <a:buChar char="u"/>
            </a:pPr>
            <a:r>
              <a:rPr lang="en-US" altLang="zh-TW" sz="1600" b="1" dirty="0">
                <a:solidFill>
                  <a:schemeClr val="tx1"/>
                </a:solidFill>
                <a:latin typeface="+mj-lt"/>
              </a:rPr>
              <a:t>Since this method is a static method, it does not have access to ‘this’ keyword. </a:t>
            </a:r>
          </a:p>
          <a:p>
            <a:pPr marL="342900" indent="-342900" algn="l">
              <a:buClr>
                <a:srgbClr val="0070C0"/>
              </a:buClr>
              <a:buSzPct val="80000"/>
              <a:buFont typeface="Wingdings" pitchFamily="2" charset="2"/>
              <a:buChar char="u"/>
            </a:pPr>
            <a:r>
              <a:rPr lang="en-US" altLang="zh-TW" sz="1600" b="1" dirty="0">
                <a:solidFill>
                  <a:schemeClr val="tx1"/>
                </a:solidFill>
                <a:latin typeface="+mj-lt"/>
              </a:rPr>
              <a:t>You cannot call </a:t>
            </a:r>
            <a:r>
              <a:rPr lang="en-US" altLang="zh-TW" sz="1600" b="1" dirty="0" err="1">
                <a:solidFill>
                  <a:schemeClr val="tx1"/>
                </a:solidFill>
                <a:latin typeface="+mj-lt"/>
              </a:rPr>
              <a:t>this.setState</a:t>
            </a:r>
            <a:r>
              <a:rPr lang="en-US" altLang="zh-TW" sz="1600" b="1" dirty="0">
                <a:solidFill>
                  <a:schemeClr val="tx1"/>
                </a:solidFill>
                <a:latin typeface="+mj-lt"/>
              </a:rPr>
              <a:t> in the method. In stead, you simple have to return an object that represents the new state of the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7" name="Rectangle 6">
            <a:extLst>
              <a:ext uri="{FF2B5EF4-FFF2-40B4-BE49-F238E27FC236}">
                <a16:creationId xmlns:a16="http://schemas.microsoft.com/office/drawing/2014/main" id="{18A7CD51-AF98-46CE-9FC4-4DF19082EDF8}"/>
              </a:ext>
            </a:extLst>
          </p:cNvPr>
          <p:cNvSpPr/>
          <p:nvPr/>
        </p:nvSpPr>
        <p:spPr>
          <a:xfrm>
            <a:off x="562610" y="5277744"/>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493324" y="4780272"/>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5" name="Rectangle 14">
            <a:extLst>
              <a:ext uri="{FF2B5EF4-FFF2-40B4-BE49-F238E27FC236}">
                <a16:creationId xmlns:a16="http://schemas.microsoft.com/office/drawing/2014/main" id="{921586C0-12D1-4F83-9405-918E9F668300}"/>
              </a:ext>
            </a:extLst>
          </p:cNvPr>
          <p:cNvSpPr/>
          <p:nvPr/>
        </p:nvSpPr>
        <p:spPr>
          <a:xfrm>
            <a:off x="562610" y="6054720"/>
            <a:ext cx="3651340"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static getDerivedStateFromProps (props, state)</a:t>
            </a:r>
          </a:p>
        </p:txBody>
      </p:sp>
      <p:sp>
        <p:nvSpPr>
          <p:cNvPr id="8" name="Arrow: Down 7">
            <a:extLst>
              <a:ext uri="{FF2B5EF4-FFF2-40B4-BE49-F238E27FC236}">
                <a16:creationId xmlns:a16="http://schemas.microsoft.com/office/drawing/2014/main" id="{D5C523A3-8796-4904-91DC-28FEC870CED1}"/>
              </a:ext>
            </a:extLst>
          </p:cNvPr>
          <p:cNvSpPr/>
          <p:nvPr/>
        </p:nvSpPr>
        <p:spPr>
          <a:xfrm>
            <a:off x="2339752" y="5749972"/>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935F9F2F-2ADD-4E65-9441-C33A13E199B2}"/>
              </a:ext>
            </a:extLst>
          </p:cNvPr>
          <p:cNvSpPr/>
          <p:nvPr/>
        </p:nvSpPr>
        <p:spPr>
          <a:xfrm>
            <a:off x="4363678" y="5749972"/>
            <a:ext cx="4379043"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When the state of the component depends on changes in props over time. </a:t>
            </a:r>
          </a:p>
        </p:txBody>
      </p:sp>
    </p:spTree>
    <p:extLst>
      <p:ext uri="{BB962C8B-B14F-4D97-AF65-F5344CB8AC3E}">
        <p14:creationId xmlns:p14="http://schemas.microsoft.com/office/powerpoint/2010/main" val="152133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1"/>
            <a:ext cx="8219256" cy="14007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Again, you should not do is cause side effect, for example, fetching data from an endpoint.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So, getDerivedStateFromProps() use it when state depends on changes in props over time and also did not cause any side effects.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7" name="Rectangle 6">
            <a:extLst>
              <a:ext uri="{FF2B5EF4-FFF2-40B4-BE49-F238E27FC236}">
                <a16:creationId xmlns:a16="http://schemas.microsoft.com/office/drawing/2014/main" id="{18A7CD51-AF98-46CE-9FC4-4DF19082EDF8}"/>
              </a:ext>
            </a:extLst>
          </p:cNvPr>
          <p:cNvSpPr/>
          <p:nvPr/>
        </p:nvSpPr>
        <p:spPr>
          <a:xfrm>
            <a:off x="561154" y="3494424"/>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491868" y="2996952"/>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5" name="Rectangle 14">
            <a:extLst>
              <a:ext uri="{FF2B5EF4-FFF2-40B4-BE49-F238E27FC236}">
                <a16:creationId xmlns:a16="http://schemas.microsoft.com/office/drawing/2014/main" id="{921586C0-12D1-4F83-9405-918E9F668300}"/>
              </a:ext>
            </a:extLst>
          </p:cNvPr>
          <p:cNvSpPr/>
          <p:nvPr/>
        </p:nvSpPr>
        <p:spPr>
          <a:xfrm>
            <a:off x="512626" y="4578837"/>
            <a:ext cx="3651340"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static getDerivedStateFromProps (props, state)</a:t>
            </a:r>
          </a:p>
        </p:txBody>
      </p:sp>
      <p:sp>
        <p:nvSpPr>
          <p:cNvPr id="8" name="Arrow: Down 7">
            <a:extLst>
              <a:ext uri="{FF2B5EF4-FFF2-40B4-BE49-F238E27FC236}">
                <a16:creationId xmlns:a16="http://schemas.microsoft.com/office/drawing/2014/main" id="{D5C523A3-8796-4904-91DC-28FEC870CED1}"/>
              </a:ext>
            </a:extLst>
          </p:cNvPr>
          <p:cNvSpPr/>
          <p:nvPr/>
        </p:nvSpPr>
        <p:spPr>
          <a:xfrm>
            <a:off x="2338296" y="3966652"/>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935F9F2F-2ADD-4E65-9441-C33A13E199B2}"/>
              </a:ext>
            </a:extLst>
          </p:cNvPr>
          <p:cNvSpPr/>
          <p:nvPr/>
        </p:nvSpPr>
        <p:spPr>
          <a:xfrm>
            <a:off x="4312708" y="4187935"/>
            <a:ext cx="4379043" cy="367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When the state of the component depends on changes in props over time. </a:t>
            </a:r>
          </a:p>
        </p:txBody>
      </p:sp>
      <p:sp>
        <p:nvSpPr>
          <p:cNvPr id="12" name="Rectangle 11">
            <a:extLst>
              <a:ext uri="{FF2B5EF4-FFF2-40B4-BE49-F238E27FC236}">
                <a16:creationId xmlns:a16="http://schemas.microsoft.com/office/drawing/2014/main" id="{35E5F4F9-7845-4E0C-ABC5-E123D7CE7AEE}"/>
              </a:ext>
            </a:extLst>
          </p:cNvPr>
          <p:cNvSpPr/>
          <p:nvPr/>
        </p:nvSpPr>
        <p:spPr>
          <a:xfrm>
            <a:off x="4306493" y="4612950"/>
            <a:ext cx="4379043" cy="3676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Set the state</a:t>
            </a:r>
          </a:p>
        </p:txBody>
      </p:sp>
      <p:sp>
        <p:nvSpPr>
          <p:cNvPr id="13" name="Rectangle 12">
            <a:extLst>
              <a:ext uri="{FF2B5EF4-FFF2-40B4-BE49-F238E27FC236}">
                <a16:creationId xmlns:a16="http://schemas.microsoft.com/office/drawing/2014/main" id="{73C552DD-073E-4544-B08B-A83494C9FDB4}"/>
              </a:ext>
            </a:extLst>
          </p:cNvPr>
          <p:cNvSpPr/>
          <p:nvPr/>
        </p:nvSpPr>
        <p:spPr>
          <a:xfrm>
            <a:off x="4306493" y="5077558"/>
            <a:ext cx="4379043" cy="3676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 not cause side effect, e.g., HTTP requests</a:t>
            </a:r>
          </a:p>
        </p:txBody>
      </p:sp>
    </p:spTree>
    <p:extLst>
      <p:ext uri="{BB962C8B-B14F-4D97-AF65-F5344CB8AC3E}">
        <p14:creationId xmlns:p14="http://schemas.microsoft.com/office/powerpoint/2010/main" val="336453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23 Mounting Lifecycle Methods</a:t>
            </a:r>
            <a:endParaRPr lang="zh-TW" altLang="en-US" sz="3600" b="1" dirty="0">
              <a:solidFill>
                <a:srgbClr val="FFFF00"/>
              </a:solidFill>
            </a:endParaRPr>
          </a:p>
        </p:txBody>
      </p:sp>
      <p:sp>
        <p:nvSpPr>
          <p:cNvPr id="3" name="副標題 2"/>
          <p:cNvSpPr>
            <a:spLocks noGrp="1"/>
          </p:cNvSpPr>
          <p:nvPr>
            <p:ph type="subTitle" idx="1"/>
          </p:nvPr>
        </p:nvSpPr>
        <p:spPr>
          <a:xfrm>
            <a:off x="467544" y="1340760"/>
            <a:ext cx="8219256" cy="22405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Component Mounting Lifecycle Methods:</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third method is the render method.</a:t>
            </a:r>
          </a:p>
          <a:p>
            <a:pPr marL="342900" indent="-342900" algn="l">
              <a:buClr>
                <a:srgbClr val="0070C0"/>
              </a:buClr>
              <a:buSzPct val="80000"/>
              <a:buFont typeface="Wingdings" pitchFamily="2" charset="2"/>
              <a:buChar char="u"/>
            </a:pPr>
            <a:r>
              <a:rPr lang="en-US" altLang="zh-TW" sz="1600" b="1" dirty="0">
                <a:solidFill>
                  <a:schemeClr val="tx1"/>
                </a:solidFill>
                <a:latin typeface="+mj-lt"/>
              </a:rPr>
              <a:t>By now, we are very familiar with render() method.</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render() method is the only required method in the class component.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In the render() method, we simply read this.props and this.state and return JSX which describes the UI.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render() function  is a pure function for given props and state, it should always render the same UI what you should not do.</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https://www.youtube.com/watch?v=KDXZibVdiEI&amp;list=PLC3y8-rFHvwgg3vaYJgHGnModB54rxOk3&amp;index=23</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7" name="Rectangle 6">
            <a:extLst>
              <a:ext uri="{FF2B5EF4-FFF2-40B4-BE49-F238E27FC236}">
                <a16:creationId xmlns:a16="http://schemas.microsoft.com/office/drawing/2014/main" id="{18A7CD51-AF98-46CE-9FC4-4DF19082EDF8}"/>
              </a:ext>
            </a:extLst>
          </p:cNvPr>
          <p:cNvSpPr/>
          <p:nvPr/>
        </p:nvSpPr>
        <p:spPr>
          <a:xfrm>
            <a:off x="561154" y="4218552"/>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constructor (props)</a:t>
            </a:r>
          </a:p>
        </p:txBody>
      </p:sp>
      <p:sp>
        <p:nvSpPr>
          <p:cNvPr id="10" name="Rectangle 9">
            <a:extLst>
              <a:ext uri="{FF2B5EF4-FFF2-40B4-BE49-F238E27FC236}">
                <a16:creationId xmlns:a16="http://schemas.microsoft.com/office/drawing/2014/main" id="{3707F2D5-5F00-4FF4-87BA-3437C6CBD20F}"/>
              </a:ext>
            </a:extLst>
          </p:cNvPr>
          <p:cNvSpPr/>
          <p:nvPr/>
        </p:nvSpPr>
        <p:spPr>
          <a:xfrm>
            <a:off x="491868" y="3721080"/>
            <a:ext cx="3816424" cy="367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Mounting Lifecycle Methods</a:t>
            </a:r>
          </a:p>
        </p:txBody>
      </p:sp>
      <p:sp>
        <p:nvSpPr>
          <p:cNvPr id="15" name="Rectangle 14">
            <a:extLst>
              <a:ext uri="{FF2B5EF4-FFF2-40B4-BE49-F238E27FC236}">
                <a16:creationId xmlns:a16="http://schemas.microsoft.com/office/drawing/2014/main" id="{921586C0-12D1-4F83-9405-918E9F668300}"/>
              </a:ext>
            </a:extLst>
          </p:cNvPr>
          <p:cNvSpPr/>
          <p:nvPr/>
        </p:nvSpPr>
        <p:spPr>
          <a:xfrm>
            <a:off x="561154" y="4995528"/>
            <a:ext cx="3651340" cy="398616"/>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static getDerivedStateFromProps (props, state)</a:t>
            </a:r>
          </a:p>
        </p:txBody>
      </p:sp>
      <p:sp>
        <p:nvSpPr>
          <p:cNvPr id="8" name="Arrow: Down 7">
            <a:extLst>
              <a:ext uri="{FF2B5EF4-FFF2-40B4-BE49-F238E27FC236}">
                <a16:creationId xmlns:a16="http://schemas.microsoft.com/office/drawing/2014/main" id="{D5C523A3-8796-4904-91DC-28FEC870CED1}"/>
              </a:ext>
            </a:extLst>
          </p:cNvPr>
          <p:cNvSpPr/>
          <p:nvPr/>
        </p:nvSpPr>
        <p:spPr>
          <a:xfrm>
            <a:off x="2338296" y="4690780"/>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D4CC6B76-D2D9-434D-9D9D-946DBD583249}"/>
              </a:ext>
            </a:extLst>
          </p:cNvPr>
          <p:cNvSpPr/>
          <p:nvPr/>
        </p:nvSpPr>
        <p:spPr>
          <a:xfrm>
            <a:off x="592133" y="5838696"/>
            <a:ext cx="3651340" cy="3986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Render()</a:t>
            </a:r>
          </a:p>
        </p:txBody>
      </p:sp>
      <p:sp>
        <p:nvSpPr>
          <p:cNvPr id="17" name="Arrow: Down 16">
            <a:extLst>
              <a:ext uri="{FF2B5EF4-FFF2-40B4-BE49-F238E27FC236}">
                <a16:creationId xmlns:a16="http://schemas.microsoft.com/office/drawing/2014/main" id="{DF0C4C0E-EBB1-4F84-978D-93685B7365EC}"/>
              </a:ext>
            </a:extLst>
          </p:cNvPr>
          <p:cNvSpPr/>
          <p:nvPr/>
        </p:nvSpPr>
        <p:spPr>
          <a:xfrm>
            <a:off x="2338295" y="5533946"/>
            <a:ext cx="205139" cy="217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14454168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6117</TotalTime>
  <Words>1998</Words>
  <Application>Microsoft Office PowerPoint</Application>
  <PresentationFormat>On-screen Show (4:3)</PresentationFormat>
  <Paragraphs>231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23 Mounting Lifecycle Methods</vt:lpstr>
      <vt:lpstr>23 Mounting Lifecycle Methods</vt:lpstr>
      <vt:lpstr>23 Mounting Lifecycle Methods</vt:lpstr>
      <vt:lpstr>23 Mounting Lifecycle Methods</vt:lpstr>
      <vt:lpstr>23 Mounting Lifecycle Methods</vt:lpstr>
      <vt:lpstr>23 Mounting Lifecycle Methods</vt:lpstr>
      <vt:lpstr>23 Mounting Lifecycle Methods</vt:lpstr>
      <vt:lpstr>23 Mounting Lifecycle Methods</vt:lpstr>
      <vt:lpstr>23 Mounting Lifecycle Methods</vt:lpstr>
      <vt:lpstr>23 Mounting Lifecycle Methods</vt:lpstr>
      <vt:lpstr>23 Mounting Lifecycle Methods</vt:lpstr>
      <vt:lpstr>23 Mounting Lifecycle Methods</vt:lpstr>
      <vt:lpstr>23 Mounting Lifecycle Methods</vt:lpstr>
      <vt:lpstr>23 Mounting Lifecycle Methods</vt:lpstr>
      <vt:lpstr>23.1 LifecycleA.js</vt:lpstr>
      <vt:lpstr>23.1 LifecycleA.js</vt:lpstr>
      <vt:lpstr>23.1 LifecycleA.js</vt:lpstr>
      <vt:lpstr>23.1 LifecycleA.js</vt:lpstr>
      <vt:lpstr>23.2 LifecycleB.js</vt:lpstr>
      <vt:lpstr>23.2 LifecycleB.js</vt:lpstr>
      <vt:lpstr>23.2 LifecycleB.js</vt:lpstr>
      <vt:lpstr>23.2 LifecycleB.js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2053</cp:revision>
  <dcterms:created xsi:type="dcterms:W3CDTF">2018-09-28T16:40:41Z</dcterms:created>
  <dcterms:modified xsi:type="dcterms:W3CDTF">2020-04-06T02:23:20Z</dcterms:modified>
</cp:coreProperties>
</file>