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 id="276" r:id="rId16"/>
    <p:sldId id="277" r:id="rId17"/>
    <p:sldId id="278" r:id="rId18"/>
    <p:sldId id="279"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2" d="100"/>
          <a:sy n="92" d="100"/>
        </p:scale>
        <p:origin x="1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DyPkojd1fas&amp;list=PLC3y8-rFHvwgg3vaYJgHGnModB54rxOk3&amp;index=2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24 Updating Lifecycle Methods</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1649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need to compare the previous props with the new props and decide whether to make the Ajax call or not.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you are not comparing you are making unwanted requests which is not really a good idea.</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a:t>
            </a:r>
            <a:r>
              <a:rPr lang="en-US" altLang="zh-TW" sz="1600" b="1" dirty="0" err="1">
                <a:solidFill>
                  <a:schemeClr val="tx1"/>
                </a:solidFill>
                <a:latin typeface="+mj-lt"/>
              </a:rPr>
              <a:t>componentDidUpdate</a:t>
            </a:r>
            <a:r>
              <a:rPr lang="en-US" altLang="zh-TW" sz="1600" b="1" dirty="0">
                <a:solidFill>
                  <a:schemeClr val="tx1"/>
                </a:solidFill>
                <a:latin typeface="+mj-lt"/>
              </a:rPr>
              <a:t>() called once after the component has re-rendered and suitable to me Ajax calls based on the previous and current props value.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21664" y="3443535"/>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24604" y="3097627"/>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21664" y="3999393"/>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196812" y="3789444"/>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409138" y="5801332"/>
            <a:ext cx="3791372" cy="50798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componentDidUpdate</a:t>
            </a:r>
            <a:r>
              <a:rPr lang="en-US" sz="1400" dirty="0"/>
              <a:t>(</a:t>
            </a:r>
            <a:r>
              <a:rPr lang="en-US" sz="1400" dirty="0" err="1"/>
              <a:t>prevProps</a:t>
            </a:r>
            <a:r>
              <a:rPr lang="en-US" sz="1400" dirty="0"/>
              <a:t>, </a:t>
            </a:r>
            <a:r>
              <a:rPr lang="en-US" sz="1400" dirty="0" err="1"/>
              <a:t>prevState</a:t>
            </a:r>
            <a:r>
              <a:rPr lang="en-US" sz="1400" dirty="0"/>
              <a:t>, snapshot)</a:t>
            </a:r>
          </a:p>
        </p:txBody>
      </p:sp>
      <p:sp>
        <p:nvSpPr>
          <p:cNvPr id="18" name="Arrow: Down 17">
            <a:extLst>
              <a:ext uri="{FF2B5EF4-FFF2-40B4-BE49-F238E27FC236}">
                <a16:creationId xmlns:a16="http://schemas.microsoft.com/office/drawing/2014/main" id="{5068D5D8-EEA4-497A-AFAD-11924F5CE73B}"/>
              </a:ext>
            </a:extLst>
          </p:cNvPr>
          <p:cNvSpPr/>
          <p:nvPr/>
        </p:nvSpPr>
        <p:spPr>
          <a:xfrm>
            <a:off x="2196812" y="4369727"/>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32DCA7-3CBA-4C7F-8D16-899EDF2AD4A5}"/>
              </a:ext>
            </a:extLst>
          </p:cNvPr>
          <p:cNvSpPr/>
          <p:nvPr/>
        </p:nvSpPr>
        <p:spPr>
          <a:xfrm>
            <a:off x="4402444" y="6149509"/>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Cause side effects.</a:t>
            </a:r>
          </a:p>
        </p:txBody>
      </p:sp>
      <p:sp>
        <p:nvSpPr>
          <p:cNvPr id="16" name="Rectangle 15">
            <a:extLst>
              <a:ext uri="{FF2B5EF4-FFF2-40B4-BE49-F238E27FC236}">
                <a16:creationId xmlns:a16="http://schemas.microsoft.com/office/drawing/2014/main" id="{3383A78F-840C-4040-8EFA-3970048B9C8A}"/>
              </a:ext>
            </a:extLst>
          </p:cNvPr>
          <p:cNvSpPr/>
          <p:nvPr/>
        </p:nvSpPr>
        <p:spPr>
          <a:xfrm>
            <a:off x="421664" y="4596277"/>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a:t>
            </a:r>
          </a:p>
        </p:txBody>
      </p:sp>
      <p:sp>
        <p:nvSpPr>
          <p:cNvPr id="22" name="Arrow: Down 21">
            <a:extLst>
              <a:ext uri="{FF2B5EF4-FFF2-40B4-BE49-F238E27FC236}">
                <a16:creationId xmlns:a16="http://schemas.microsoft.com/office/drawing/2014/main" id="{A4C2F9F1-F149-4A1F-8612-5A4BC9AFB800}"/>
              </a:ext>
            </a:extLst>
          </p:cNvPr>
          <p:cNvSpPr/>
          <p:nvPr/>
        </p:nvSpPr>
        <p:spPr>
          <a:xfrm>
            <a:off x="2209338" y="5571550"/>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EF398-9AED-4836-B7C9-CB8A8764F0DE}"/>
              </a:ext>
            </a:extLst>
          </p:cNvPr>
          <p:cNvSpPr/>
          <p:nvPr/>
        </p:nvSpPr>
        <p:spPr>
          <a:xfrm>
            <a:off x="409138" y="5199074"/>
            <a:ext cx="3791372"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getSnapshotBeforeUpdate</a:t>
            </a:r>
            <a:r>
              <a:rPr lang="en-US" sz="1400" dirty="0">
                <a:solidFill>
                  <a:schemeClr val="tx1"/>
                </a:solidFill>
              </a:rPr>
              <a:t>(</a:t>
            </a:r>
            <a:r>
              <a:rPr lang="en-US" sz="1400" dirty="0" err="1">
                <a:solidFill>
                  <a:schemeClr val="tx1"/>
                </a:solidFill>
              </a:rPr>
              <a:t>prevProps</a:t>
            </a:r>
            <a:r>
              <a:rPr lang="en-US" sz="1400" dirty="0">
                <a:solidFill>
                  <a:schemeClr val="tx1"/>
                </a:solidFill>
              </a:rPr>
              <a:t>, </a:t>
            </a:r>
            <a:r>
              <a:rPr lang="en-US" sz="1400" dirty="0" err="1">
                <a:solidFill>
                  <a:schemeClr val="tx1"/>
                </a:solidFill>
              </a:rPr>
              <a:t>prevState</a:t>
            </a:r>
            <a:r>
              <a:rPr lang="en-US" sz="1400" dirty="0">
                <a:solidFill>
                  <a:schemeClr val="tx1"/>
                </a:solidFill>
              </a:rPr>
              <a:t>)</a:t>
            </a:r>
          </a:p>
        </p:txBody>
      </p:sp>
      <p:sp>
        <p:nvSpPr>
          <p:cNvPr id="24" name="Arrow: Down 23">
            <a:extLst>
              <a:ext uri="{FF2B5EF4-FFF2-40B4-BE49-F238E27FC236}">
                <a16:creationId xmlns:a16="http://schemas.microsoft.com/office/drawing/2014/main" id="{8978851F-FA2D-4854-86B0-E89BB0165335}"/>
              </a:ext>
            </a:extLst>
          </p:cNvPr>
          <p:cNvSpPr/>
          <p:nvPr/>
        </p:nvSpPr>
        <p:spPr>
          <a:xfrm>
            <a:off x="2195736" y="4947242"/>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215F31-071C-480F-9A0F-DF018B1EE9C1}"/>
              </a:ext>
            </a:extLst>
          </p:cNvPr>
          <p:cNvSpPr/>
          <p:nvPr/>
        </p:nvSpPr>
        <p:spPr>
          <a:xfrm>
            <a:off x="4402444" y="5681423"/>
            <a:ext cx="4248472" cy="414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Called after the render is finished in the re-render cycles</a:t>
            </a:r>
          </a:p>
        </p:txBody>
      </p:sp>
    </p:spTree>
    <p:extLst>
      <p:ext uri="{BB962C8B-B14F-4D97-AF65-F5344CB8AC3E}">
        <p14:creationId xmlns:p14="http://schemas.microsoft.com/office/powerpoint/2010/main" val="411293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24.1 Order of Execution</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64316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24.1 Order of Execution</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648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LifecycleA.js and LifecycleB.js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98E52614-D0F2-40BF-9437-C81FC18FAB2A}"/>
              </a:ext>
            </a:extLst>
          </p:cNvPr>
          <p:cNvPicPr>
            <a:picLocks noChangeAspect="1"/>
          </p:cNvPicPr>
          <p:nvPr/>
        </p:nvPicPr>
        <p:blipFill>
          <a:blip r:embed="rId3"/>
          <a:stretch>
            <a:fillRect/>
          </a:stretch>
        </p:blipFill>
        <p:spPr>
          <a:xfrm>
            <a:off x="1187624" y="2070070"/>
            <a:ext cx="3038031" cy="4494230"/>
          </a:xfrm>
          <a:prstGeom prst="rect">
            <a:avLst/>
          </a:prstGeom>
          <a:ln>
            <a:solidFill>
              <a:srgbClr val="C00000"/>
            </a:solidFill>
          </a:ln>
        </p:spPr>
      </p:pic>
      <p:pic>
        <p:nvPicPr>
          <p:cNvPr id="9" name="Picture 8">
            <a:extLst>
              <a:ext uri="{FF2B5EF4-FFF2-40B4-BE49-F238E27FC236}">
                <a16:creationId xmlns:a16="http://schemas.microsoft.com/office/drawing/2014/main" id="{8B03AC40-AC89-4C87-A6BF-3725C1C83CBA}"/>
              </a:ext>
            </a:extLst>
          </p:cNvPr>
          <p:cNvPicPr>
            <a:picLocks noChangeAspect="1"/>
          </p:cNvPicPr>
          <p:nvPr/>
        </p:nvPicPr>
        <p:blipFill>
          <a:blip r:embed="rId4"/>
          <a:stretch>
            <a:fillRect/>
          </a:stretch>
        </p:blipFill>
        <p:spPr>
          <a:xfrm>
            <a:off x="4439019" y="2064243"/>
            <a:ext cx="3180981" cy="4494230"/>
          </a:xfrm>
          <a:prstGeom prst="rect">
            <a:avLst/>
          </a:prstGeom>
          <a:ln>
            <a:solidFill>
              <a:srgbClr val="C00000"/>
            </a:solidFill>
          </a:ln>
        </p:spPr>
      </p:pic>
    </p:spTree>
    <p:extLst>
      <p:ext uri="{BB962C8B-B14F-4D97-AF65-F5344CB8AC3E}">
        <p14:creationId xmlns:p14="http://schemas.microsoft.com/office/powerpoint/2010/main" val="325675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24.1 Order of Execution</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936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start</a:t>
            </a:r>
          </a:p>
          <a:p>
            <a:pPr marL="342900" indent="-342900" algn="l">
              <a:buClr>
                <a:srgbClr val="0070C0"/>
              </a:buClr>
              <a:buSzPct val="80000"/>
              <a:buFont typeface="Wingdings" pitchFamily="2" charset="2"/>
              <a:buChar char="u"/>
            </a:pPr>
            <a:r>
              <a:rPr lang="en-US" altLang="zh-TW" sz="1600" b="1" dirty="0">
                <a:solidFill>
                  <a:schemeClr val="tx1"/>
                </a:solidFill>
                <a:latin typeface="+mj-lt"/>
              </a:rPr>
              <a:t>Click Change state button, now the update life cycle methods are now logged.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D9163D06-F7D5-4005-9A36-44C938E4619E}"/>
              </a:ext>
            </a:extLst>
          </p:cNvPr>
          <p:cNvPicPr>
            <a:picLocks noChangeAspect="1"/>
          </p:cNvPicPr>
          <p:nvPr/>
        </p:nvPicPr>
        <p:blipFill>
          <a:blip r:embed="rId3"/>
          <a:stretch>
            <a:fillRect/>
          </a:stretch>
        </p:blipFill>
        <p:spPr>
          <a:xfrm>
            <a:off x="2264953" y="2405210"/>
            <a:ext cx="4614093" cy="3822800"/>
          </a:xfrm>
          <a:prstGeom prst="rect">
            <a:avLst/>
          </a:prstGeom>
          <a:ln>
            <a:solidFill>
              <a:srgbClr val="C00000"/>
            </a:solidFill>
          </a:ln>
        </p:spPr>
      </p:pic>
    </p:spTree>
    <p:extLst>
      <p:ext uri="{BB962C8B-B14F-4D97-AF65-F5344CB8AC3E}">
        <p14:creationId xmlns:p14="http://schemas.microsoft.com/office/powerpoint/2010/main" val="225311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24.1 Order of Execution</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936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render() and </a:t>
            </a:r>
            <a:r>
              <a:rPr lang="en-US" altLang="zh-TW" sz="1600" b="1" dirty="0" err="1">
                <a:solidFill>
                  <a:schemeClr val="tx1"/>
                </a:solidFill>
                <a:latin typeface="+mj-lt"/>
              </a:rPr>
              <a:t>componentUpdate</a:t>
            </a:r>
            <a:r>
              <a:rPr lang="en-US" altLang="zh-TW" sz="1600" b="1" dirty="0">
                <a:solidFill>
                  <a:schemeClr val="tx1"/>
                </a:solidFill>
                <a:latin typeface="+mj-lt"/>
              </a:rPr>
              <a:t>() are the more commonly used methods during the update lifecycle. Other methods are rarely used.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69706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24.2 Unmounting Phase Method</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77491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24.2 Unmounting Phase Method</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288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Unmounting Phase Method: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7" name="Rectangle 6">
            <a:extLst>
              <a:ext uri="{FF2B5EF4-FFF2-40B4-BE49-F238E27FC236}">
                <a16:creationId xmlns:a16="http://schemas.microsoft.com/office/drawing/2014/main" id="{C6CFE20B-75B2-4116-8711-B4411C1DECA2}"/>
              </a:ext>
            </a:extLst>
          </p:cNvPr>
          <p:cNvSpPr/>
          <p:nvPr/>
        </p:nvSpPr>
        <p:spPr>
          <a:xfrm>
            <a:off x="1043608" y="1844824"/>
            <a:ext cx="28083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componentWillUnmount</a:t>
            </a:r>
            <a:r>
              <a:rPr lang="en-US" dirty="0"/>
              <a:t>()</a:t>
            </a:r>
          </a:p>
        </p:txBody>
      </p:sp>
      <p:sp>
        <p:nvSpPr>
          <p:cNvPr id="8" name="Rectangle 7">
            <a:extLst>
              <a:ext uri="{FF2B5EF4-FFF2-40B4-BE49-F238E27FC236}">
                <a16:creationId xmlns:a16="http://schemas.microsoft.com/office/drawing/2014/main" id="{1B721F1B-FE0A-480B-AE22-6C92CE9D2B86}"/>
              </a:ext>
            </a:extLst>
          </p:cNvPr>
          <p:cNvSpPr/>
          <p:nvPr/>
        </p:nvSpPr>
        <p:spPr>
          <a:xfrm>
            <a:off x="4355976" y="1844824"/>
            <a:ext cx="4176464"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Method is invoked immediately before a component is unmounted and destroyed</a:t>
            </a:r>
          </a:p>
        </p:txBody>
      </p:sp>
      <p:sp>
        <p:nvSpPr>
          <p:cNvPr id="9" name="Rectangle 8">
            <a:extLst>
              <a:ext uri="{FF2B5EF4-FFF2-40B4-BE49-F238E27FC236}">
                <a16:creationId xmlns:a16="http://schemas.microsoft.com/office/drawing/2014/main" id="{F7FAFB9F-9521-4D60-8087-1BA41904E8D4}"/>
              </a:ext>
            </a:extLst>
          </p:cNvPr>
          <p:cNvSpPr/>
          <p:nvPr/>
        </p:nvSpPr>
        <p:spPr>
          <a:xfrm>
            <a:off x="4355976" y="2700816"/>
            <a:ext cx="4176464" cy="64807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Cancelling any network requests, requesting event handlers, cancelling any subscriptions and also invalidating timers.</a:t>
            </a:r>
          </a:p>
        </p:txBody>
      </p:sp>
      <p:sp>
        <p:nvSpPr>
          <p:cNvPr id="10" name="Rectangle 9">
            <a:extLst>
              <a:ext uri="{FF2B5EF4-FFF2-40B4-BE49-F238E27FC236}">
                <a16:creationId xmlns:a16="http://schemas.microsoft.com/office/drawing/2014/main" id="{C14F1028-D72C-4D85-8F7D-9B05F0BD5281}"/>
              </a:ext>
            </a:extLst>
          </p:cNvPr>
          <p:cNvSpPr/>
          <p:nvPr/>
        </p:nvSpPr>
        <p:spPr>
          <a:xfrm>
            <a:off x="4341603" y="3452515"/>
            <a:ext cx="4176464"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call the </a:t>
            </a:r>
            <a:r>
              <a:rPr lang="en-US" sz="1400" dirty="0" err="1">
                <a:solidFill>
                  <a:schemeClr val="tx1"/>
                </a:solidFill>
              </a:rPr>
              <a:t>setState</a:t>
            </a:r>
            <a:r>
              <a:rPr lang="en-US" sz="1400" dirty="0">
                <a:solidFill>
                  <a:schemeClr val="tx1"/>
                </a:solidFill>
              </a:rPr>
              <a:t> method.</a:t>
            </a:r>
          </a:p>
        </p:txBody>
      </p:sp>
    </p:spTree>
    <p:extLst>
      <p:ext uri="{BB962C8B-B14F-4D97-AF65-F5344CB8AC3E}">
        <p14:creationId xmlns:p14="http://schemas.microsoft.com/office/powerpoint/2010/main" val="164511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24.3 Error Handling Phase Method</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75134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24.3 Error Handling Phase Method</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288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Error Handling Phase Method: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
        <p:nvSpPr>
          <p:cNvPr id="7" name="Rectangle 6">
            <a:extLst>
              <a:ext uri="{FF2B5EF4-FFF2-40B4-BE49-F238E27FC236}">
                <a16:creationId xmlns:a16="http://schemas.microsoft.com/office/drawing/2014/main" id="{C6CFE20B-75B2-4116-8711-B4411C1DECA2}"/>
              </a:ext>
            </a:extLst>
          </p:cNvPr>
          <p:cNvSpPr/>
          <p:nvPr/>
        </p:nvSpPr>
        <p:spPr>
          <a:xfrm>
            <a:off x="2161828" y="2091316"/>
            <a:ext cx="3240360" cy="404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a:t>
            </a:r>
            <a:r>
              <a:rPr lang="en-US" sz="1400" dirty="0" err="1"/>
              <a:t>getDerivedStateFromError</a:t>
            </a:r>
            <a:r>
              <a:rPr lang="en-US" sz="1400" dirty="0"/>
              <a:t> (error)</a:t>
            </a:r>
          </a:p>
        </p:txBody>
      </p:sp>
      <p:sp>
        <p:nvSpPr>
          <p:cNvPr id="8" name="Rectangle 7">
            <a:extLst>
              <a:ext uri="{FF2B5EF4-FFF2-40B4-BE49-F238E27FC236}">
                <a16:creationId xmlns:a16="http://schemas.microsoft.com/office/drawing/2014/main" id="{1B721F1B-FE0A-480B-AE22-6C92CE9D2B86}"/>
              </a:ext>
            </a:extLst>
          </p:cNvPr>
          <p:cNvSpPr/>
          <p:nvPr/>
        </p:nvSpPr>
        <p:spPr>
          <a:xfrm>
            <a:off x="1619672" y="3811299"/>
            <a:ext cx="468052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When there is an error either during rendering, in a lifecycle method, or in the constructor of any child component.</a:t>
            </a:r>
          </a:p>
        </p:txBody>
      </p:sp>
      <p:sp>
        <p:nvSpPr>
          <p:cNvPr id="11" name="Rectangle 10">
            <a:extLst>
              <a:ext uri="{FF2B5EF4-FFF2-40B4-BE49-F238E27FC236}">
                <a16:creationId xmlns:a16="http://schemas.microsoft.com/office/drawing/2014/main" id="{6A22E73E-0BD5-4863-929B-2698552426C4}"/>
              </a:ext>
            </a:extLst>
          </p:cNvPr>
          <p:cNvSpPr/>
          <p:nvPr/>
        </p:nvSpPr>
        <p:spPr>
          <a:xfrm>
            <a:off x="2123728" y="2970725"/>
            <a:ext cx="3240360" cy="404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componentDidCatch</a:t>
            </a:r>
            <a:r>
              <a:rPr lang="en-US" sz="1400" dirty="0"/>
              <a:t>(error, info)</a:t>
            </a:r>
          </a:p>
        </p:txBody>
      </p:sp>
    </p:spTree>
    <p:extLst>
      <p:ext uri="{BB962C8B-B14F-4D97-AF65-F5344CB8AC3E}">
        <p14:creationId xmlns:p14="http://schemas.microsoft.com/office/powerpoint/2010/main" val="91293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31466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a component is being prerendered because of changes to either props state again.</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have total five methods but out of five, three are fall into the categories of rarely used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will discuss all five of them.</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first method is static </a:t>
            </a:r>
            <a:r>
              <a:rPr lang="en-US" altLang="zh-TW" sz="1600" b="1" dirty="0" err="1">
                <a:solidFill>
                  <a:schemeClr val="tx1"/>
                </a:solidFill>
                <a:latin typeface="+mj-lt"/>
              </a:rPr>
              <a:t>getDerivedStateFromProps</a:t>
            </a:r>
            <a:r>
              <a:rPr lang="en-US" altLang="zh-TW" sz="1600" b="1" dirty="0">
                <a:solidFill>
                  <a:schemeClr val="tx1"/>
                </a:solidFill>
                <a:latin typeface="+mj-lt"/>
              </a:rPr>
              <a:t> (props, state). It receives props and state as its parameter and has to return either null or an object that represents the updated.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Method is called every time a component is re-render and as we already discussed.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is used when the state depends on the props of the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should not cause any side effects.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92596" y="5022869"/>
            <a:ext cx="3651340" cy="31815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getDerivedStateFromProps (props, state)</a:t>
            </a:r>
          </a:p>
        </p:txBody>
      </p:sp>
      <p:sp>
        <p:nvSpPr>
          <p:cNvPr id="8" name="Rectangle 7">
            <a:extLst>
              <a:ext uri="{FF2B5EF4-FFF2-40B4-BE49-F238E27FC236}">
                <a16:creationId xmlns:a16="http://schemas.microsoft.com/office/drawing/2014/main" id="{0D2FE63E-6ED8-4FFF-8A2F-2A5D135A204D}"/>
              </a:ext>
            </a:extLst>
          </p:cNvPr>
          <p:cNvSpPr/>
          <p:nvPr/>
        </p:nvSpPr>
        <p:spPr>
          <a:xfrm>
            <a:off x="4411472" y="5022869"/>
            <a:ext cx="4248472" cy="318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Method is called every time a component is re-rendered</a:t>
            </a:r>
          </a:p>
        </p:txBody>
      </p:sp>
      <p:sp>
        <p:nvSpPr>
          <p:cNvPr id="9" name="Rectangle 8">
            <a:extLst>
              <a:ext uri="{FF2B5EF4-FFF2-40B4-BE49-F238E27FC236}">
                <a16:creationId xmlns:a16="http://schemas.microsoft.com/office/drawing/2014/main" id="{25BD8EBD-56CE-42CD-B2CB-287FDD01E2DB}"/>
              </a:ext>
            </a:extLst>
          </p:cNvPr>
          <p:cNvSpPr/>
          <p:nvPr/>
        </p:nvSpPr>
        <p:spPr>
          <a:xfrm>
            <a:off x="395536" y="4676961"/>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0" name="Rectangle 9">
            <a:extLst>
              <a:ext uri="{FF2B5EF4-FFF2-40B4-BE49-F238E27FC236}">
                <a16:creationId xmlns:a16="http://schemas.microsoft.com/office/drawing/2014/main" id="{2C59EF1C-4456-4D81-B298-CA3CEF1BE6D2}"/>
              </a:ext>
            </a:extLst>
          </p:cNvPr>
          <p:cNvSpPr/>
          <p:nvPr/>
        </p:nvSpPr>
        <p:spPr>
          <a:xfrm>
            <a:off x="4411472" y="5424883"/>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Set the state</a:t>
            </a:r>
          </a:p>
        </p:txBody>
      </p:sp>
      <p:sp>
        <p:nvSpPr>
          <p:cNvPr id="11" name="Rectangle 10">
            <a:extLst>
              <a:ext uri="{FF2B5EF4-FFF2-40B4-BE49-F238E27FC236}">
                <a16:creationId xmlns:a16="http://schemas.microsoft.com/office/drawing/2014/main" id="{ADD20245-0386-48C3-A7E2-59A41E9103E3}"/>
              </a:ext>
            </a:extLst>
          </p:cNvPr>
          <p:cNvSpPr/>
          <p:nvPr/>
        </p:nvSpPr>
        <p:spPr>
          <a:xfrm>
            <a:off x="4411472" y="5812566"/>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any side effects, e.g., HTTP requests.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29532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second method in the updating phase is </a:t>
            </a:r>
            <a:r>
              <a:rPr lang="en-US" altLang="zh-TW" sz="1600" b="1" dirty="0" err="1">
                <a:solidFill>
                  <a:schemeClr val="tx1"/>
                </a:solidFill>
                <a:latin typeface="+mj-lt"/>
              </a:rPr>
              <a:t>shoudlCompoentUpdate</a:t>
            </a:r>
            <a:r>
              <a:rPr lang="en-US" altLang="zh-TW" sz="1600" b="1" dirty="0">
                <a:solidFill>
                  <a:schemeClr val="tx1"/>
                </a:solidFill>
                <a:latin typeface="+mj-lt"/>
              </a:rPr>
              <a:t>() method. This method receives the updated props and state. The purpose of this method is clear from its name. It dictates (manage by force) if all of the components should be re-render or not.</a:t>
            </a:r>
          </a:p>
          <a:p>
            <a:pPr marL="342900" indent="-342900" algn="l">
              <a:buClr>
                <a:srgbClr val="0070C0"/>
              </a:buClr>
              <a:buSzPct val="80000"/>
              <a:buFont typeface="Wingdings" pitchFamily="2" charset="2"/>
              <a:buChar char="u"/>
            </a:pPr>
            <a:r>
              <a:rPr lang="en-US" altLang="zh-TW" sz="1600" b="1" dirty="0">
                <a:solidFill>
                  <a:schemeClr val="tx1"/>
                </a:solidFill>
                <a:latin typeface="+mj-lt"/>
              </a:rPr>
              <a:t>By default, all class components will re-render whenever the props they receive or their state changes. This method can prevent that default behavior by returning false.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you can do in this method is compare the existing props and state values with the nextProps and nextState and return true or false to let React know whether the component should updates or not.</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this method is basically for performance optimization.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you should avoid is causing any side effects or calling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92596" y="4715224"/>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95536" y="4369316"/>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92596" y="5271082"/>
            <a:ext cx="3719364" cy="31815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267744" y="5061133"/>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3608B3-BA84-4390-956D-8F39D6BC9F99}"/>
              </a:ext>
            </a:extLst>
          </p:cNvPr>
          <p:cNvSpPr/>
          <p:nvPr/>
        </p:nvSpPr>
        <p:spPr>
          <a:xfrm>
            <a:off x="4354900" y="5033382"/>
            <a:ext cx="4248472" cy="318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Dictates if the component should re-render or not</a:t>
            </a:r>
          </a:p>
        </p:txBody>
      </p:sp>
      <p:sp>
        <p:nvSpPr>
          <p:cNvPr id="15" name="Rectangle 14">
            <a:extLst>
              <a:ext uri="{FF2B5EF4-FFF2-40B4-BE49-F238E27FC236}">
                <a16:creationId xmlns:a16="http://schemas.microsoft.com/office/drawing/2014/main" id="{39F513DF-B8D0-46C1-95EF-52BDB98C780A}"/>
              </a:ext>
            </a:extLst>
          </p:cNvPr>
          <p:cNvSpPr/>
          <p:nvPr/>
        </p:nvSpPr>
        <p:spPr>
          <a:xfrm>
            <a:off x="4355976" y="5424883"/>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Performance optimization</a:t>
            </a:r>
          </a:p>
        </p:txBody>
      </p:sp>
      <p:sp>
        <p:nvSpPr>
          <p:cNvPr id="16" name="Rectangle 15">
            <a:extLst>
              <a:ext uri="{FF2B5EF4-FFF2-40B4-BE49-F238E27FC236}">
                <a16:creationId xmlns:a16="http://schemas.microsoft.com/office/drawing/2014/main" id="{B0459E14-038D-4719-B33D-DD793332AD61}"/>
              </a:ext>
            </a:extLst>
          </p:cNvPr>
          <p:cNvSpPr/>
          <p:nvPr/>
        </p:nvSpPr>
        <p:spPr>
          <a:xfrm>
            <a:off x="4355976" y="5812566"/>
            <a:ext cx="4248472" cy="404246"/>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any side effects, e.g., HTTP requests.</a:t>
            </a:r>
          </a:p>
          <a:p>
            <a:r>
              <a:rPr lang="en-US" sz="1400" dirty="0">
                <a:solidFill>
                  <a:schemeClr val="tx1"/>
                </a:solidFill>
              </a:rPr>
              <a:t>Calling the </a:t>
            </a:r>
            <a:r>
              <a:rPr lang="en-US" sz="1400" dirty="0" err="1">
                <a:solidFill>
                  <a:schemeClr val="tx1"/>
                </a:solidFill>
              </a:rPr>
              <a:t>setState</a:t>
            </a:r>
            <a:r>
              <a:rPr lang="en-US" sz="1400" dirty="0">
                <a:solidFill>
                  <a:schemeClr val="tx1"/>
                </a:solidFill>
              </a:rPr>
              <a:t> method.</a:t>
            </a:r>
          </a:p>
        </p:txBody>
      </p:sp>
    </p:spTree>
    <p:extLst>
      <p:ext uri="{BB962C8B-B14F-4D97-AF65-F5344CB8AC3E}">
        <p14:creationId xmlns:p14="http://schemas.microsoft.com/office/powerpoint/2010/main" val="201955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1537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third method is render()</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render() is the only required method.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render() read props and state and return JSX which describes the UI. </a:t>
            </a:r>
          </a:p>
          <a:p>
            <a:pPr marL="342900" indent="-342900" algn="l">
              <a:buClr>
                <a:srgbClr val="0070C0"/>
              </a:buClr>
              <a:buSzPct val="80000"/>
              <a:buFont typeface="Wingdings" pitchFamily="2" charset="2"/>
              <a:buChar char="u"/>
            </a:pPr>
            <a:r>
              <a:rPr lang="en-US" altLang="zh-TW" sz="1600" b="1" dirty="0">
                <a:solidFill>
                  <a:schemeClr val="tx1"/>
                </a:solidFill>
                <a:latin typeface="+mj-lt"/>
              </a:rPr>
              <a:t>Avoid changing the state or interacting with the DOM in the render method.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92596" y="3486876"/>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95536" y="3140968"/>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92596" y="4042734"/>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267744" y="3832785"/>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492596" y="4623017"/>
            <a:ext cx="3719364" cy="31815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render()</a:t>
            </a:r>
          </a:p>
        </p:txBody>
      </p:sp>
      <p:sp>
        <p:nvSpPr>
          <p:cNvPr id="18" name="Arrow: Down 17">
            <a:extLst>
              <a:ext uri="{FF2B5EF4-FFF2-40B4-BE49-F238E27FC236}">
                <a16:creationId xmlns:a16="http://schemas.microsoft.com/office/drawing/2014/main" id="{5068D5D8-EEA4-497A-AFAD-11924F5CE73B}"/>
              </a:ext>
            </a:extLst>
          </p:cNvPr>
          <p:cNvSpPr/>
          <p:nvPr/>
        </p:nvSpPr>
        <p:spPr>
          <a:xfrm>
            <a:off x="2267744" y="4413068"/>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D7B50-A1B1-4FA9-94E4-C4499615532E}"/>
              </a:ext>
            </a:extLst>
          </p:cNvPr>
          <p:cNvSpPr/>
          <p:nvPr/>
        </p:nvSpPr>
        <p:spPr>
          <a:xfrm>
            <a:off x="4354900" y="4457318"/>
            <a:ext cx="4248472" cy="318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Only required method</a:t>
            </a:r>
          </a:p>
        </p:txBody>
      </p:sp>
      <p:sp>
        <p:nvSpPr>
          <p:cNvPr id="20" name="Rectangle 19">
            <a:extLst>
              <a:ext uri="{FF2B5EF4-FFF2-40B4-BE49-F238E27FC236}">
                <a16:creationId xmlns:a16="http://schemas.microsoft.com/office/drawing/2014/main" id="{2932DCA7-3CBA-4C7F-8D16-899EDF2AD4A5}"/>
              </a:ext>
            </a:extLst>
          </p:cNvPr>
          <p:cNvSpPr/>
          <p:nvPr/>
        </p:nvSpPr>
        <p:spPr>
          <a:xfrm>
            <a:off x="4355976" y="4848819"/>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Read props and state and return JSX.</a:t>
            </a:r>
          </a:p>
        </p:txBody>
      </p:sp>
      <p:sp>
        <p:nvSpPr>
          <p:cNvPr id="21" name="Rectangle 20">
            <a:extLst>
              <a:ext uri="{FF2B5EF4-FFF2-40B4-BE49-F238E27FC236}">
                <a16:creationId xmlns:a16="http://schemas.microsoft.com/office/drawing/2014/main" id="{F81FD17F-43F6-42AE-AF1D-00BFFD332819}"/>
              </a:ext>
            </a:extLst>
          </p:cNvPr>
          <p:cNvSpPr/>
          <p:nvPr/>
        </p:nvSpPr>
        <p:spPr>
          <a:xfrm>
            <a:off x="4355976" y="5236502"/>
            <a:ext cx="4248472" cy="404246"/>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change state or interact with DOM or make Ajax calls.</a:t>
            </a:r>
          </a:p>
        </p:txBody>
      </p:sp>
    </p:spTree>
    <p:extLst>
      <p:ext uri="{BB962C8B-B14F-4D97-AF65-F5344CB8AC3E}">
        <p14:creationId xmlns:p14="http://schemas.microsoft.com/office/powerpoint/2010/main" val="411048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23129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fourth method is called </a:t>
            </a:r>
            <a:r>
              <a:rPr lang="en-US" altLang="zh-TW" sz="1600" b="1" dirty="0" err="1">
                <a:solidFill>
                  <a:schemeClr val="tx1"/>
                </a:solidFill>
                <a:latin typeface="+mj-lt"/>
              </a:rPr>
              <a:t>getSnapshotBeforeUpdate</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accepts previous props and pervious state as its parameters.</a:t>
            </a:r>
          </a:p>
          <a:p>
            <a:pPr marL="342900" indent="-342900" algn="l">
              <a:buClr>
                <a:srgbClr val="0070C0"/>
              </a:buClr>
              <a:buSzPct val="80000"/>
              <a:buFont typeface="Wingdings" pitchFamily="2" charset="2"/>
              <a:buChar char="u"/>
            </a:pPr>
            <a:r>
              <a:rPr lang="en-US" altLang="zh-TW" sz="1600" b="1" dirty="0">
                <a:solidFill>
                  <a:schemeClr val="tx1"/>
                </a:solidFill>
                <a:latin typeface="+mj-lt"/>
              </a:rPr>
              <a:t>Calls right before the changes from virtual DOM are to be reflected in the DOM.</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is again is the method that React documentation classifies as a rarely used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would use this method to capture some information from the DOM, e.g., you can read the user’s scroll position and after update maintain that scroll position by performing some calculations.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92596" y="4083440"/>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95536" y="3737532"/>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92596" y="4639298"/>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267744" y="4429349"/>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539552" y="5833066"/>
            <a:ext cx="3719364" cy="31815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getSnapshotBeforeUpdate</a:t>
            </a:r>
            <a:r>
              <a:rPr lang="en-US" sz="1400" dirty="0"/>
              <a:t>(</a:t>
            </a:r>
            <a:r>
              <a:rPr lang="en-US" sz="1400" dirty="0" err="1"/>
              <a:t>prevProps</a:t>
            </a:r>
            <a:r>
              <a:rPr lang="en-US" sz="1400" dirty="0"/>
              <a:t>, </a:t>
            </a:r>
            <a:r>
              <a:rPr lang="en-US" sz="1400" dirty="0" err="1"/>
              <a:t>prevState</a:t>
            </a:r>
            <a:r>
              <a:rPr lang="en-US" sz="1400" dirty="0"/>
              <a:t>)</a:t>
            </a:r>
          </a:p>
        </p:txBody>
      </p:sp>
      <p:sp>
        <p:nvSpPr>
          <p:cNvPr id="18" name="Arrow: Down 17">
            <a:extLst>
              <a:ext uri="{FF2B5EF4-FFF2-40B4-BE49-F238E27FC236}">
                <a16:creationId xmlns:a16="http://schemas.microsoft.com/office/drawing/2014/main" id="{5068D5D8-EEA4-497A-AFAD-11924F5CE73B}"/>
              </a:ext>
            </a:extLst>
          </p:cNvPr>
          <p:cNvSpPr/>
          <p:nvPr/>
        </p:nvSpPr>
        <p:spPr>
          <a:xfrm>
            <a:off x="2267744" y="5009632"/>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D7B50-A1B1-4FA9-94E4-C4499615532E}"/>
              </a:ext>
            </a:extLst>
          </p:cNvPr>
          <p:cNvSpPr/>
          <p:nvPr/>
        </p:nvSpPr>
        <p:spPr>
          <a:xfrm>
            <a:off x="4354900" y="4957456"/>
            <a:ext cx="4248472" cy="414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Called right before the changes from the virtual DOM are to be reflected in the DOM.</a:t>
            </a:r>
          </a:p>
        </p:txBody>
      </p:sp>
      <p:sp>
        <p:nvSpPr>
          <p:cNvPr id="20" name="Rectangle 19">
            <a:extLst>
              <a:ext uri="{FF2B5EF4-FFF2-40B4-BE49-F238E27FC236}">
                <a16:creationId xmlns:a16="http://schemas.microsoft.com/office/drawing/2014/main" id="{2932DCA7-3CBA-4C7F-8D16-899EDF2AD4A5}"/>
              </a:ext>
            </a:extLst>
          </p:cNvPr>
          <p:cNvSpPr/>
          <p:nvPr/>
        </p:nvSpPr>
        <p:spPr>
          <a:xfrm>
            <a:off x="4355976" y="5445383"/>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Capture some information from the DOM.</a:t>
            </a:r>
          </a:p>
        </p:txBody>
      </p:sp>
      <p:sp>
        <p:nvSpPr>
          <p:cNvPr id="16" name="Rectangle 15">
            <a:extLst>
              <a:ext uri="{FF2B5EF4-FFF2-40B4-BE49-F238E27FC236}">
                <a16:creationId xmlns:a16="http://schemas.microsoft.com/office/drawing/2014/main" id="{3383A78F-840C-4040-8EFA-3970048B9C8A}"/>
              </a:ext>
            </a:extLst>
          </p:cNvPr>
          <p:cNvSpPr/>
          <p:nvPr/>
        </p:nvSpPr>
        <p:spPr>
          <a:xfrm>
            <a:off x="492596" y="5236182"/>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a:t>
            </a:r>
          </a:p>
        </p:txBody>
      </p:sp>
      <p:sp>
        <p:nvSpPr>
          <p:cNvPr id="22" name="Arrow: Down 21">
            <a:extLst>
              <a:ext uri="{FF2B5EF4-FFF2-40B4-BE49-F238E27FC236}">
                <a16:creationId xmlns:a16="http://schemas.microsoft.com/office/drawing/2014/main" id="{A4C2F9F1-F149-4A1F-8612-5A4BC9AFB800}"/>
              </a:ext>
            </a:extLst>
          </p:cNvPr>
          <p:cNvSpPr/>
          <p:nvPr/>
        </p:nvSpPr>
        <p:spPr>
          <a:xfrm>
            <a:off x="2267744" y="5606516"/>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78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13786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will either return null or return a value.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returned value will be passed as the third parameter to the next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a:t>
            </a:r>
            <a:r>
              <a:rPr lang="en-US" altLang="zh-TW" sz="1600" b="1" dirty="0" err="1">
                <a:solidFill>
                  <a:schemeClr val="tx1"/>
                </a:solidFill>
                <a:latin typeface="+mj-lt"/>
              </a:rPr>
              <a:t>getSnapshotBeforeUpdate</a:t>
            </a:r>
            <a:r>
              <a:rPr lang="en-US" altLang="zh-TW" sz="1600" b="1" dirty="0">
                <a:solidFill>
                  <a:schemeClr val="tx1"/>
                </a:solidFill>
                <a:latin typeface="+mj-lt"/>
              </a:rPr>
              <a:t> () used to read current DOM state and returns a value or not.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21664" y="3227511"/>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24604" y="2881603"/>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21664" y="3783369"/>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196812" y="3573420"/>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468620" y="4977137"/>
            <a:ext cx="3719364" cy="31815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getSnapshotBeforeUpdate</a:t>
            </a:r>
            <a:r>
              <a:rPr lang="en-US" sz="1400" dirty="0"/>
              <a:t>(</a:t>
            </a:r>
            <a:r>
              <a:rPr lang="en-US" sz="1400" dirty="0" err="1"/>
              <a:t>prevProps</a:t>
            </a:r>
            <a:r>
              <a:rPr lang="en-US" sz="1400" dirty="0"/>
              <a:t>, </a:t>
            </a:r>
            <a:r>
              <a:rPr lang="en-US" sz="1400" dirty="0" err="1"/>
              <a:t>prevState</a:t>
            </a:r>
            <a:r>
              <a:rPr lang="en-US" sz="1400" dirty="0"/>
              <a:t>)</a:t>
            </a:r>
          </a:p>
        </p:txBody>
      </p:sp>
      <p:sp>
        <p:nvSpPr>
          <p:cNvPr id="18" name="Arrow: Down 17">
            <a:extLst>
              <a:ext uri="{FF2B5EF4-FFF2-40B4-BE49-F238E27FC236}">
                <a16:creationId xmlns:a16="http://schemas.microsoft.com/office/drawing/2014/main" id="{5068D5D8-EEA4-497A-AFAD-11924F5CE73B}"/>
              </a:ext>
            </a:extLst>
          </p:cNvPr>
          <p:cNvSpPr/>
          <p:nvPr/>
        </p:nvSpPr>
        <p:spPr>
          <a:xfrm>
            <a:off x="2196812" y="4153703"/>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D7B50-A1B1-4FA9-94E4-C4499615532E}"/>
              </a:ext>
            </a:extLst>
          </p:cNvPr>
          <p:cNvSpPr/>
          <p:nvPr/>
        </p:nvSpPr>
        <p:spPr>
          <a:xfrm>
            <a:off x="4283968" y="4101527"/>
            <a:ext cx="4248472" cy="414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Called right before the changes from the virtual DOM are to be reflected in the DOM.</a:t>
            </a:r>
          </a:p>
        </p:txBody>
      </p:sp>
      <p:sp>
        <p:nvSpPr>
          <p:cNvPr id="20" name="Rectangle 19">
            <a:extLst>
              <a:ext uri="{FF2B5EF4-FFF2-40B4-BE49-F238E27FC236}">
                <a16:creationId xmlns:a16="http://schemas.microsoft.com/office/drawing/2014/main" id="{2932DCA7-3CBA-4C7F-8D16-899EDF2AD4A5}"/>
              </a:ext>
            </a:extLst>
          </p:cNvPr>
          <p:cNvSpPr/>
          <p:nvPr/>
        </p:nvSpPr>
        <p:spPr>
          <a:xfrm>
            <a:off x="4285044" y="4589454"/>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Capture some information from the DOM.</a:t>
            </a:r>
          </a:p>
        </p:txBody>
      </p:sp>
      <p:sp>
        <p:nvSpPr>
          <p:cNvPr id="21" name="Rectangle 20">
            <a:extLst>
              <a:ext uri="{FF2B5EF4-FFF2-40B4-BE49-F238E27FC236}">
                <a16:creationId xmlns:a16="http://schemas.microsoft.com/office/drawing/2014/main" id="{F81FD17F-43F6-42AE-AF1D-00BFFD332819}"/>
              </a:ext>
            </a:extLst>
          </p:cNvPr>
          <p:cNvSpPr/>
          <p:nvPr/>
        </p:nvSpPr>
        <p:spPr>
          <a:xfrm>
            <a:off x="4285044" y="4977137"/>
            <a:ext cx="4248472" cy="69227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Method will either return null or return a value.</a:t>
            </a:r>
          </a:p>
          <a:p>
            <a:r>
              <a:rPr lang="en-US" sz="1400" dirty="0">
                <a:solidFill>
                  <a:schemeClr val="tx1"/>
                </a:solidFill>
              </a:rPr>
              <a:t>Returned value will be passed as the third parameter to the next method.</a:t>
            </a:r>
          </a:p>
        </p:txBody>
      </p:sp>
      <p:sp>
        <p:nvSpPr>
          <p:cNvPr id="16" name="Rectangle 15">
            <a:extLst>
              <a:ext uri="{FF2B5EF4-FFF2-40B4-BE49-F238E27FC236}">
                <a16:creationId xmlns:a16="http://schemas.microsoft.com/office/drawing/2014/main" id="{3383A78F-840C-4040-8EFA-3970048B9C8A}"/>
              </a:ext>
            </a:extLst>
          </p:cNvPr>
          <p:cNvSpPr/>
          <p:nvPr/>
        </p:nvSpPr>
        <p:spPr>
          <a:xfrm>
            <a:off x="421664" y="4380253"/>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a:t>
            </a:r>
          </a:p>
        </p:txBody>
      </p:sp>
      <p:sp>
        <p:nvSpPr>
          <p:cNvPr id="22" name="Arrow: Down 21">
            <a:extLst>
              <a:ext uri="{FF2B5EF4-FFF2-40B4-BE49-F238E27FC236}">
                <a16:creationId xmlns:a16="http://schemas.microsoft.com/office/drawing/2014/main" id="{A4C2F9F1-F149-4A1F-8612-5A4BC9AFB800}"/>
              </a:ext>
            </a:extLst>
          </p:cNvPr>
          <p:cNvSpPr/>
          <p:nvPr/>
        </p:nvSpPr>
        <p:spPr>
          <a:xfrm>
            <a:off x="2196812" y="4750587"/>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7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13786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final method in the update lifecycle is </a:t>
            </a:r>
            <a:r>
              <a:rPr lang="en-US" altLang="zh-TW" sz="1600" b="1" dirty="0" err="1">
                <a:solidFill>
                  <a:schemeClr val="tx1"/>
                </a:solidFill>
                <a:latin typeface="+mj-lt"/>
              </a:rPr>
              <a:t>componentDidUpdate</a:t>
            </a:r>
            <a:r>
              <a:rPr lang="en-US" altLang="zh-TW" sz="1600" b="1" dirty="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is called after the render is finished in the re-render cycles. This mean you can be sure that the component and all its sub components have properly rendered itself after the update.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21664" y="3227511"/>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24604" y="2881603"/>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21664" y="3783369"/>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196812" y="3573420"/>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409138" y="5585308"/>
            <a:ext cx="3791372" cy="50798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componentDidUpdate</a:t>
            </a:r>
            <a:r>
              <a:rPr lang="en-US" sz="1400" dirty="0"/>
              <a:t>(</a:t>
            </a:r>
            <a:r>
              <a:rPr lang="en-US" sz="1400" dirty="0" err="1"/>
              <a:t>prevProps</a:t>
            </a:r>
            <a:r>
              <a:rPr lang="en-US" sz="1400" dirty="0"/>
              <a:t>, </a:t>
            </a:r>
            <a:r>
              <a:rPr lang="en-US" sz="1400" dirty="0" err="1"/>
              <a:t>prevState</a:t>
            </a:r>
            <a:r>
              <a:rPr lang="en-US" sz="1400" dirty="0"/>
              <a:t>, snapshot)</a:t>
            </a:r>
          </a:p>
        </p:txBody>
      </p:sp>
      <p:sp>
        <p:nvSpPr>
          <p:cNvPr id="18" name="Arrow: Down 17">
            <a:extLst>
              <a:ext uri="{FF2B5EF4-FFF2-40B4-BE49-F238E27FC236}">
                <a16:creationId xmlns:a16="http://schemas.microsoft.com/office/drawing/2014/main" id="{5068D5D8-EEA4-497A-AFAD-11924F5CE73B}"/>
              </a:ext>
            </a:extLst>
          </p:cNvPr>
          <p:cNvSpPr/>
          <p:nvPr/>
        </p:nvSpPr>
        <p:spPr>
          <a:xfrm>
            <a:off x="2196812" y="4153703"/>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D7B50-A1B1-4FA9-94E4-C4499615532E}"/>
              </a:ext>
            </a:extLst>
          </p:cNvPr>
          <p:cNvSpPr/>
          <p:nvPr/>
        </p:nvSpPr>
        <p:spPr>
          <a:xfrm>
            <a:off x="4402444" y="5328059"/>
            <a:ext cx="4248472" cy="414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Called after the render is finished in the re-render cycles</a:t>
            </a:r>
          </a:p>
        </p:txBody>
      </p:sp>
      <p:sp>
        <p:nvSpPr>
          <p:cNvPr id="16" name="Rectangle 15">
            <a:extLst>
              <a:ext uri="{FF2B5EF4-FFF2-40B4-BE49-F238E27FC236}">
                <a16:creationId xmlns:a16="http://schemas.microsoft.com/office/drawing/2014/main" id="{3383A78F-840C-4040-8EFA-3970048B9C8A}"/>
              </a:ext>
            </a:extLst>
          </p:cNvPr>
          <p:cNvSpPr/>
          <p:nvPr/>
        </p:nvSpPr>
        <p:spPr>
          <a:xfrm>
            <a:off x="421664" y="4380253"/>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a:t>
            </a:r>
          </a:p>
        </p:txBody>
      </p:sp>
      <p:sp>
        <p:nvSpPr>
          <p:cNvPr id="22" name="Arrow: Down 21">
            <a:extLst>
              <a:ext uri="{FF2B5EF4-FFF2-40B4-BE49-F238E27FC236}">
                <a16:creationId xmlns:a16="http://schemas.microsoft.com/office/drawing/2014/main" id="{A4C2F9F1-F149-4A1F-8612-5A4BC9AFB800}"/>
              </a:ext>
            </a:extLst>
          </p:cNvPr>
          <p:cNvSpPr/>
          <p:nvPr/>
        </p:nvSpPr>
        <p:spPr>
          <a:xfrm>
            <a:off x="2209338" y="5355526"/>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EF398-9AED-4836-B7C9-CB8A8764F0DE}"/>
              </a:ext>
            </a:extLst>
          </p:cNvPr>
          <p:cNvSpPr/>
          <p:nvPr/>
        </p:nvSpPr>
        <p:spPr>
          <a:xfrm>
            <a:off x="409138" y="4983050"/>
            <a:ext cx="3791372"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getSnapshotBeforeUpdate</a:t>
            </a:r>
            <a:r>
              <a:rPr lang="en-US" sz="1400" dirty="0">
                <a:solidFill>
                  <a:schemeClr val="tx1"/>
                </a:solidFill>
              </a:rPr>
              <a:t>(</a:t>
            </a:r>
            <a:r>
              <a:rPr lang="en-US" sz="1400" dirty="0" err="1">
                <a:solidFill>
                  <a:schemeClr val="tx1"/>
                </a:solidFill>
              </a:rPr>
              <a:t>prevProps</a:t>
            </a:r>
            <a:r>
              <a:rPr lang="en-US" sz="1400" dirty="0">
                <a:solidFill>
                  <a:schemeClr val="tx1"/>
                </a:solidFill>
              </a:rPr>
              <a:t>, </a:t>
            </a:r>
            <a:r>
              <a:rPr lang="en-US" sz="1400" dirty="0" err="1">
                <a:solidFill>
                  <a:schemeClr val="tx1"/>
                </a:solidFill>
              </a:rPr>
              <a:t>prevState</a:t>
            </a:r>
            <a:r>
              <a:rPr lang="en-US" sz="1400" dirty="0">
                <a:solidFill>
                  <a:schemeClr val="tx1"/>
                </a:solidFill>
              </a:rPr>
              <a:t>)</a:t>
            </a:r>
          </a:p>
        </p:txBody>
      </p:sp>
      <p:sp>
        <p:nvSpPr>
          <p:cNvPr id="24" name="Arrow: Down 23">
            <a:extLst>
              <a:ext uri="{FF2B5EF4-FFF2-40B4-BE49-F238E27FC236}">
                <a16:creationId xmlns:a16="http://schemas.microsoft.com/office/drawing/2014/main" id="{8978851F-FA2D-4854-86B0-E89BB0165335}"/>
              </a:ext>
            </a:extLst>
          </p:cNvPr>
          <p:cNvSpPr/>
          <p:nvPr/>
        </p:nvSpPr>
        <p:spPr>
          <a:xfrm>
            <a:off x="2195736" y="4731218"/>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53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12599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accepts three parameters: </a:t>
            </a:r>
            <a:r>
              <a:rPr lang="en-US" altLang="zh-TW" sz="1600" b="1" dirty="0" err="1">
                <a:solidFill>
                  <a:schemeClr val="tx1"/>
                </a:solidFill>
                <a:latin typeface="+mj-lt"/>
              </a:rPr>
              <a:t>prevProps</a:t>
            </a:r>
            <a:r>
              <a:rPr lang="en-US" altLang="zh-TW" sz="1600" b="1" dirty="0">
                <a:solidFill>
                  <a:schemeClr val="tx1"/>
                </a:solidFill>
                <a:latin typeface="+mj-lt"/>
              </a:rPr>
              <a:t>, </a:t>
            </a:r>
            <a:r>
              <a:rPr lang="en-US" altLang="zh-TW" sz="1600" b="1" dirty="0" err="1">
                <a:solidFill>
                  <a:schemeClr val="tx1"/>
                </a:solidFill>
                <a:latin typeface="+mj-lt"/>
              </a:rPr>
              <a:t>prevState</a:t>
            </a:r>
            <a:r>
              <a:rPr lang="en-US" altLang="zh-TW" sz="1600" b="1" dirty="0">
                <a:solidFill>
                  <a:schemeClr val="tx1"/>
                </a:solidFill>
                <a:latin typeface="+mj-lt"/>
              </a:rPr>
              <a:t>, and snapshot.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is guaranteed to be called once in each re-render.</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we can do is cause effects that is you can make Ajax calls but before making the call.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21664" y="3113621"/>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24604" y="2708920"/>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21664" y="3669479"/>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196812" y="3459530"/>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409138" y="5471418"/>
            <a:ext cx="3791372" cy="50798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componentDidUpdate</a:t>
            </a:r>
            <a:r>
              <a:rPr lang="en-US" sz="1400" dirty="0"/>
              <a:t>(</a:t>
            </a:r>
            <a:r>
              <a:rPr lang="en-US" sz="1400" dirty="0" err="1"/>
              <a:t>prevProps</a:t>
            </a:r>
            <a:r>
              <a:rPr lang="en-US" sz="1400" dirty="0"/>
              <a:t>, </a:t>
            </a:r>
            <a:r>
              <a:rPr lang="en-US" sz="1400" dirty="0" err="1"/>
              <a:t>prevState</a:t>
            </a:r>
            <a:r>
              <a:rPr lang="en-US" sz="1400" dirty="0"/>
              <a:t>, snapshot)</a:t>
            </a:r>
          </a:p>
        </p:txBody>
      </p:sp>
      <p:sp>
        <p:nvSpPr>
          <p:cNvPr id="18" name="Arrow: Down 17">
            <a:extLst>
              <a:ext uri="{FF2B5EF4-FFF2-40B4-BE49-F238E27FC236}">
                <a16:creationId xmlns:a16="http://schemas.microsoft.com/office/drawing/2014/main" id="{5068D5D8-EEA4-497A-AFAD-11924F5CE73B}"/>
              </a:ext>
            </a:extLst>
          </p:cNvPr>
          <p:cNvSpPr/>
          <p:nvPr/>
        </p:nvSpPr>
        <p:spPr>
          <a:xfrm>
            <a:off x="2196812" y="4039813"/>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32DCA7-3CBA-4C7F-8D16-899EDF2AD4A5}"/>
              </a:ext>
            </a:extLst>
          </p:cNvPr>
          <p:cNvSpPr/>
          <p:nvPr/>
        </p:nvSpPr>
        <p:spPr>
          <a:xfrm>
            <a:off x="4402444" y="5861477"/>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Cause side effects.</a:t>
            </a:r>
          </a:p>
        </p:txBody>
      </p:sp>
      <p:sp>
        <p:nvSpPr>
          <p:cNvPr id="16" name="Rectangle 15">
            <a:extLst>
              <a:ext uri="{FF2B5EF4-FFF2-40B4-BE49-F238E27FC236}">
                <a16:creationId xmlns:a16="http://schemas.microsoft.com/office/drawing/2014/main" id="{3383A78F-840C-4040-8EFA-3970048B9C8A}"/>
              </a:ext>
            </a:extLst>
          </p:cNvPr>
          <p:cNvSpPr/>
          <p:nvPr/>
        </p:nvSpPr>
        <p:spPr>
          <a:xfrm>
            <a:off x="421664" y="4266363"/>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a:t>
            </a:r>
          </a:p>
        </p:txBody>
      </p:sp>
      <p:sp>
        <p:nvSpPr>
          <p:cNvPr id="22" name="Arrow: Down 21">
            <a:extLst>
              <a:ext uri="{FF2B5EF4-FFF2-40B4-BE49-F238E27FC236}">
                <a16:creationId xmlns:a16="http://schemas.microsoft.com/office/drawing/2014/main" id="{A4C2F9F1-F149-4A1F-8612-5A4BC9AFB800}"/>
              </a:ext>
            </a:extLst>
          </p:cNvPr>
          <p:cNvSpPr/>
          <p:nvPr/>
        </p:nvSpPr>
        <p:spPr>
          <a:xfrm>
            <a:off x="2209338" y="5241636"/>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EF398-9AED-4836-B7C9-CB8A8764F0DE}"/>
              </a:ext>
            </a:extLst>
          </p:cNvPr>
          <p:cNvSpPr/>
          <p:nvPr/>
        </p:nvSpPr>
        <p:spPr>
          <a:xfrm>
            <a:off x="409138" y="4869160"/>
            <a:ext cx="3791372"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getSnapshotBeforeUpdate</a:t>
            </a:r>
            <a:r>
              <a:rPr lang="en-US" sz="1400" dirty="0">
                <a:solidFill>
                  <a:schemeClr val="tx1"/>
                </a:solidFill>
              </a:rPr>
              <a:t>(</a:t>
            </a:r>
            <a:r>
              <a:rPr lang="en-US" sz="1400" dirty="0" err="1">
                <a:solidFill>
                  <a:schemeClr val="tx1"/>
                </a:solidFill>
              </a:rPr>
              <a:t>prevProps</a:t>
            </a:r>
            <a:r>
              <a:rPr lang="en-US" sz="1400" dirty="0">
                <a:solidFill>
                  <a:schemeClr val="tx1"/>
                </a:solidFill>
              </a:rPr>
              <a:t>, </a:t>
            </a:r>
            <a:r>
              <a:rPr lang="en-US" sz="1400" dirty="0" err="1">
                <a:solidFill>
                  <a:schemeClr val="tx1"/>
                </a:solidFill>
              </a:rPr>
              <a:t>prevState</a:t>
            </a:r>
            <a:r>
              <a:rPr lang="en-US" sz="1400" dirty="0">
                <a:solidFill>
                  <a:schemeClr val="tx1"/>
                </a:solidFill>
              </a:rPr>
              <a:t>)</a:t>
            </a:r>
          </a:p>
        </p:txBody>
      </p:sp>
      <p:sp>
        <p:nvSpPr>
          <p:cNvPr id="24" name="Arrow: Down 23">
            <a:extLst>
              <a:ext uri="{FF2B5EF4-FFF2-40B4-BE49-F238E27FC236}">
                <a16:creationId xmlns:a16="http://schemas.microsoft.com/office/drawing/2014/main" id="{8978851F-FA2D-4854-86B0-E89BB0165335}"/>
              </a:ext>
            </a:extLst>
          </p:cNvPr>
          <p:cNvSpPr/>
          <p:nvPr/>
        </p:nvSpPr>
        <p:spPr>
          <a:xfrm>
            <a:off x="2195736" y="4617328"/>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215F31-071C-480F-9A0F-DF018B1EE9C1}"/>
              </a:ext>
            </a:extLst>
          </p:cNvPr>
          <p:cNvSpPr/>
          <p:nvPr/>
        </p:nvSpPr>
        <p:spPr>
          <a:xfrm>
            <a:off x="4402444" y="5393391"/>
            <a:ext cx="4248472" cy="414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Called after the render is finished in the re-render cycles</a:t>
            </a:r>
          </a:p>
        </p:txBody>
      </p:sp>
    </p:spTree>
    <p:extLst>
      <p:ext uri="{BB962C8B-B14F-4D97-AF65-F5344CB8AC3E}">
        <p14:creationId xmlns:p14="http://schemas.microsoft.com/office/powerpoint/2010/main" val="29507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24 Updating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1649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Updating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need to compare the previous props with the new props and decide whether to make the Ajax call or not.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you are not comparing you are making unwanted requests which is not really a good idea.</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a:t>
            </a:r>
            <a:r>
              <a:rPr lang="en-US" altLang="zh-TW" sz="1600" b="1" dirty="0" err="1">
                <a:solidFill>
                  <a:schemeClr val="tx1"/>
                </a:solidFill>
                <a:latin typeface="+mj-lt"/>
              </a:rPr>
              <a:t>componentDidUpdate</a:t>
            </a:r>
            <a:r>
              <a:rPr lang="en-US" altLang="zh-TW" sz="1600" b="1" dirty="0">
                <a:solidFill>
                  <a:schemeClr val="tx1"/>
                </a:solidFill>
                <a:latin typeface="+mj-lt"/>
              </a:rPr>
              <a:t>() called once after the component has re-rendered and suitable to me Ajax calls based on the previous and current props value.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https://www.youtube.com/watch?v=DyPkojd1fas&amp;list=PLC3y8-rFHvwgg3vaYJgHGnModB54rxOk3&amp;index=24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7" name="Rectangle 6">
            <a:extLst>
              <a:ext uri="{FF2B5EF4-FFF2-40B4-BE49-F238E27FC236}">
                <a16:creationId xmlns:a16="http://schemas.microsoft.com/office/drawing/2014/main" id="{2D0CC2B4-EE19-4750-A7F1-BC5AEAF8CCF6}"/>
              </a:ext>
            </a:extLst>
          </p:cNvPr>
          <p:cNvSpPr/>
          <p:nvPr/>
        </p:nvSpPr>
        <p:spPr>
          <a:xfrm>
            <a:off x="421664" y="3443535"/>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9" name="Rectangle 8">
            <a:extLst>
              <a:ext uri="{FF2B5EF4-FFF2-40B4-BE49-F238E27FC236}">
                <a16:creationId xmlns:a16="http://schemas.microsoft.com/office/drawing/2014/main" id="{25BD8EBD-56CE-42CD-B2CB-287FDD01E2DB}"/>
              </a:ext>
            </a:extLst>
          </p:cNvPr>
          <p:cNvSpPr/>
          <p:nvPr/>
        </p:nvSpPr>
        <p:spPr>
          <a:xfrm>
            <a:off x="324604" y="3097627"/>
            <a:ext cx="3312368" cy="31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Updating Lifecycle Methods</a:t>
            </a:r>
          </a:p>
        </p:txBody>
      </p:sp>
      <p:sp>
        <p:nvSpPr>
          <p:cNvPr id="12" name="Rectangle 11">
            <a:extLst>
              <a:ext uri="{FF2B5EF4-FFF2-40B4-BE49-F238E27FC236}">
                <a16:creationId xmlns:a16="http://schemas.microsoft.com/office/drawing/2014/main" id="{6DE576A2-018B-4DC0-9574-A4E1B513FE1B}"/>
              </a:ext>
            </a:extLst>
          </p:cNvPr>
          <p:cNvSpPr/>
          <p:nvPr/>
        </p:nvSpPr>
        <p:spPr>
          <a:xfrm>
            <a:off x="421664" y="3999393"/>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shouldComponentUpdate(nextProps, nextState)</a:t>
            </a:r>
          </a:p>
        </p:txBody>
      </p:sp>
      <p:sp>
        <p:nvSpPr>
          <p:cNvPr id="13" name="Arrow: Down 12">
            <a:extLst>
              <a:ext uri="{FF2B5EF4-FFF2-40B4-BE49-F238E27FC236}">
                <a16:creationId xmlns:a16="http://schemas.microsoft.com/office/drawing/2014/main" id="{6ED064C1-2E67-4D61-AFB6-793A06D6AB2B}"/>
              </a:ext>
            </a:extLst>
          </p:cNvPr>
          <p:cNvSpPr/>
          <p:nvPr/>
        </p:nvSpPr>
        <p:spPr>
          <a:xfrm>
            <a:off x="2196812" y="3789444"/>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C4ACCC-07A6-45BB-BAD9-F1BC966493AF}"/>
              </a:ext>
            </a:extLst>
          </p:cNvPr>
          <p:cNvSpPr/>
          <p:nvPr/>
        </p:nvSpPr>
        <p:spPr>
          <a:xfrm>
            <a:off x="409138" y="5801332"/>
            <a:ext cx="3791372" cy="50798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componentDidUpdate</a:t>
            </a:r>
            <a:r>
              <a:rPr lang="en-US" sz="1400" dirty="0"/>
              <a:t>(</a:t>
            </a:r>
            <a:r>
              <a:rPr lang="en-US" sz="1400" dirty="0" err="1"/>
              <a:t>prevProps</a:t>
            </a:r>
            <a:r>
              <a:rPr lang="en-US" sz="1400" dirty="0"/>
              <a:t>, </a:t>
            </a:r>
            <a:r>
              <a:rPr lang="en-US" sz="1400" dirty="0" err="1"/>
              <a:t>prevState</a:t>
            </a:r>
            <a:r>
              <a:rPr lang="en-US" sz="1400" dirty="0"/>
              <a:t>, snapshot)</a:t>
            </a:r>
          </a:p>
        </p:txBody>
      </p:sp>
      <p:sp>
        <p:nvSpPr>
          <p:cNvPr id="18" name="Arrow: Down 17">
            <a:extLst>
              <a:ext uri="{FF2B5EF4-FFF2-40B4-BE49-F238E27FC236}">
                <a16:creationId xmlns:a16="http://schemas.microsoft.com/office/drawing/2014/main" id="{5068D5D8-EEA4-497A-AFAD-11924F5CE73B}"/>
              </a:ext>
            </a:extLst>
          </p:cNvPr>
          <p:cNvSpPr/>
          <p:nvPr/>
        </p:nvSpPr>
        <p:spPr>
          <a:xfrm>
            <a:off x="2196812" y="4369727"/>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32DCA7-3CBA-4C7F-8D16-899EDF2AD4A5}"/>
              </a:ext>
            </a:extLst>
          </p:cNvPr>
          <p:cNvSpPr/>
          <p:nvPr/>
        </p:nvSpPr>
        <p:spPr>
          <a:xfrm>
            <a:off x="4402444" y="6149509"/>
            <a:ext cx="4248472" cy="3038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Cause side effects.</a:t>
            </a:r>
          </a:p>
        </p:txBody>
      </p:sp>
      <p:sp>
        <p:nvSpPr>
          <p:cNvPr id="16" name="Rectangle 15">
            <a:extLst>
              <a:ext uri="{FF2B5EF4-FFF2-40B4-BE49-F238E27FC236}">
                <a16:creationId xmlns:a16="http://schemas.microsoft.com/office/drawing/2014/main" id="{3383A78F-840C-4040-8EFA-3970048B9C8A}"/>
              </a:ext>
            </a:extLst>
          </p:cNvPr>
          <p:cNvSpPr/>
          <p:nvPr/>
        </p:nvSpPr>
        <p:spPr>
          <a:xfrm>
            <a:off x="421664" y="4596277"/>
            <a:ext cx="3719364"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a:t>
            </a:r>
          </a:p>
        </p:txBody>
      </p:sp>
      <p:sp>
        <p:nvSpPr>
          <p:cNvPr id="22" name="Arrow: Down 21">
            <a:extLst>
              <a:ext uri="{FF2B5EF4-FFF2-40B4-BE49-F238E27FC236}">
                <a16:creationId xmlns:a16="http://schemas.microsoft.com/office/drawing/2014/main" id="{A4C2F9F1-F149-4A1F-8612-5A4BC9AFB800}"/>
              </a:ext>
            </a:extLst>
          </p:cNvPr>
          <p:cNvSpPr/>
          <p:nvPr/>
        </p:nvSpPr>
        <p:spPr>
          <a:xfrm>
            <a:off x="2209338" y="5571550"/>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EF398-9AED-4836-B7C9-CB8A8764F0DE}"/>
              </a:ext>
            </a:extLst>
          </p:cNvPr>
          <p:cNvSpPr/>
          <p:nvPr/>
        </p:nvSpPr>
        <p:spPr>
          <a:xfrm>
            <a:off x="409138" y="5199074"/>
            <a:ext cx="3791372" cy="31815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getSnapshotBeforeUpdate</a:t>
            </a:r>
            <a:r>
              <a:rPr lang="en-US" sz="1400" dirty="0">
                <a:solidFill>
                  <a:schemeClr val="tx1"/>
                </a:solidFill>
              </a:rPr>
              <a:t>(</a:t>
            </a:r>
            <a:r>
              <a:rPr lang="en-US" sz="1400" dirty="0" err="1">
                <a:solidFill>
                  <a:schemeClr val="tx1"/>
                </a:solidFill>
              </a:rPr>
              <a:t>prevProps</a:t>
            </a:r>
            <a:r>
              <a:rPr lang="en-US" sz="1400" dirty="0">
                <a:solidFill>
                  <a:schemeClr val="tx1"/>
                </a:solidFill>
              </a:rPr>
              <a:t>, </a:t>
            </a:r>
            <a:r>
              <a:rPr lang="en-US" sz="1400" dirty="0" err="1">
                <a:solidFill>
                  <a:schemeClr val="tx1"/>
                </a:solidFill>
              </a:rPr>
              <a:t>prevState</a:t>
            </a:r>
            <a:r>
              <a:rPr lang="en-US" sz="1400" dirty="0">
                <a:solidFill>
                  <a:schemeClr val="tx1"/>
                </a:solidFill>
              </a:rPr>
              <a:t>)</a:t>
            </a:r>
          </a:p>
        </p:txBody>
      </p:sp>
      <p:sp>
        <p:nvSpPr>
          <p:cNvPr id="24" name="Arrow: Down 23">
            <a:extLst>
              <a:ext uri="{FF2B5EF4-FFF2-40B4-BE49-F238E27FC236}">
                <a16:creationId xmlns:a16="http://schemas.microsoft.com/office/drawing/2014/main" id="{8978851F-FA2D-4854-86B0-E89BB0165335}"/>
              </a:ext>
            </a:extLst>
          </p:cNvPr>
          <p:cNvSpPr/>
          <p:nvPr/>
        </p:nvSpPr>
        <p:spPr>
          <a:xfrm>
            <a:off x="2195736" y="4947242"/>
            <a:ext cx="144016" cy="209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215F31-071C-480F-9A0F-DF018B1EE9C1}"/>
              </a:ext>
            </a:extLst>
          </p:cNvPr>
          <p:cNvSpPr/>
          <p:nvPr/>
        </p:nvSpPr>
        <p:spPr>
          <a:xfrm>
            <a:off x="4402444" y="5681423"/>
            <a:ext cx="4248472" cy="414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Called after the render is finished in the re-render cycles</a:t>
            </a:r>
          </a:p>
        </p:txBody>
      </p:sp>
    </p:spTree>
    <p:extLst>
      <p:ext uri="{BB962C8B-B14F-4D97-AF65-F5344CB8AC3E}">
        <p14:creationId xmlns:p14="http://schemas.microsoft.com/office/powerpoint/2010/main" val="30366418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6249</TotalTime>
  <Words>1680</Words>
  <Application>Microsoft Office PowerPoint</Application>
  <PresentationFormat>On-screen Show (4:3)</PresentationFormat>
  <Paragraphs>201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24 Updating Lifecycle Methods</vt:lpstr>
      <vt:lpstr>24 Updating Lifecycle Methods</vt:lpstr>
      <vt:lpstr>24 Updating Lifecycle Methods</vt:lpstr>
      <vt:lpstr>24 Updating Lifecycle Methods</vt:lpstr>
      <vt:lpstr>24 Updating Lifecycle Methods</vt:lpstr>
      <vt:lpstr>24 Updating Lifecycle Methods</vt:lpstr>
      <vt:lpstr>24 Updating Lifecycle Methods</vt:lpstr>
      <vt:lpstr>24 Updating Lifecycle Methods</vt:lpstr>
      <vt:lpstr>24 Updating Lifecycle Methods</vt:lpstr>
      <vt:lpstr>24 Updating Lifecycle Methods</vt:lpstr>
      <vt:lpstr>24.1 Order of Execution</vt:lpstr>
      <vt:lpstr>24.1 Order of Execution</vt:lpstr>
      <vt:lpstr>24.1 Order of Execution</vt:lpstr>
      <vt:lpstr>24.1 Order of Execution</vt:lpstr>
      <vt:lpstr>24.2 Unmounting Phase Method</vt:lpstr>
      <vt:lpstr>24.2 Unmounting Phase Method</vt:lpstr>
      <vt:lpstr>24.3 Error Handling Phase Method</vt:lpstr>
      <vt:lpstr>24.3 Error Handling Phase Method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2155</cp:revision>
  <dcterms:created xsi:type="dcterms:W3CDTF">2018-09-28T16:40:41Z</dcterms:created>
  <dcterms:modified xsi:type="dcterms:W3CDTF">2020-04-06T04:46:32Z</dcterms:modified>
</cp:coreProperties>
</file>