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98" r:id="rId3"/>
    <p:sldId id="312" r:id="rId4"/>
    <p:sldId id="313" r:id="rId5"/>
    <p:sldId id="314" r:id="rId6"/>
    <p:sldId id="315" r:id="rId7"/>
    <p:sldId id="316" r:id="rId8"/>
    <p:sldId id="318" r:id="rId9"/>
    <p:sldId id="317" r:id="rId10"/>
    <p:sldId id="308" r:id="rId11"/>
    <p:sldId id="311" r:id="rId12"/>
    <p:sldId id="320" r:id="rId13"/>
    <p:sldId id="319" r:id="rId14"/>
    <p:sldId id="321" r:id="rId15"/>
    <p:sldId id="322" r:id="rId16"/>
    <p:sldId id="324" r:id="rId17"/>
    <p:sldId id="325" r:id="rId18"/>
    <p:sldId id="326" r:id="rId19"/>
    <p:sldId id="327" r:id="rId20"/>
    <p:sldId id="328" r:id="rId21"/>
    <p:sldId id="329" r:id="rId22"/>
    <p:sldId id="330" r:id="rId23"/>
    <p:sldId id="332" r:id="rId24"/>
    <p:sldId id="331" r:id="rId25"/>
    <p:sldId id="333" r:id="rId26"/>
    <p:sldId id="334" r:id="rId27"/>
    <p:sldId id="335" r:id="rId28"/>
    <p:sldId id="336" r:id="rId29"/>
    <p:sldId id="337" r:id="rId30"/>
    <p:sldId id="338" r:id="rId31"/>
    <p:sldId id="340" r:id="rId32"/>
    <p:sldId id="339" r:id="rId33"/>
    <p:sldId id="341" r:id="rId34"/>
    <p:sldId id="342" r:id="rId35"/>
    <p:sldId id="343" r:id="rId36"/>
    <p:sldId id="344" r:id="rId37"/>
    <p:sldId id="345" r:id="rId38"/>
    <p:sldId id="259" r:id="rId3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25" autoAdjust="0"/>
    <p:restoredTop sz="99626" autoAdjust="0"/>
  </p:normalViewPr>
  <p:slideViewPr>
    <p:cSldViewPr>
      <p:cViewPr varScale="1">
        <p:scale>
          <a:sx n="111" d="100"/>
          <a:sy n="111" d="100"/>
        </p:scale>
        <p:origin x="129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2020/4/17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2020/4/17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2020/4/17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2020/4/17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BCD2irXaVoE&amp;list=PLC3y8-rFHvwgg3vaYJgHGnModB54rxOk3&amp;index=65"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BCD2irXaVoE&amp;list=PLC3y8-rFHvwgg3vaYJgHGnModB54rxOk3&amp;index=65"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BCD2irXaVoE&amp;list=PLC3y8-rFHvwgg3vaYJgHGnModB54rxOk3&amp;index=65"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BCD2irXaVoE&amp;list=PLC3y8-rFHvwgg3vaYJgHGnModB54rxOk3&amp;index=65"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BCD2irXaVoE&amp;list=PLC3y8-rFHvwgg3vaYJgHGnModB54rxOk3&amp;index=65"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BCD2irXaVoE&amp;list=PLC3y8-rFHvwgg3vaYJgHGnModB54rxOk3&amp;index=65"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BCD2irXaVoE&amp;list=PLC3y8-rFHvwgg3vaYJgHGnModB54rxOk3&amp;index=65"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BCD2irXaVoE&amp;list=PLC3y8-rFHvwgg3vaYJgHGnModB54rxOk3&amp;index=65"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BCD2irXaVoE&amp;list=PLC3y8-rFHvwgg3vaYJgHGnModB54rxOk3&amp;index=65"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BCD2irXaVoE&amp;list=PLC3y8-rFHvwgg3vaYJgHGnModB54rxOk3&amp;index=65"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BCD2irXaVoE&amp;list=PLC3y8-rFHvwgg3vaYJgHGnModB54rxOk3&amp;index=65"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hyperlink" Target="https://www.youtube.com/watch?v=BCD2irXaVoE&amp;list=PLC3y8-rFHvwgg3vaYJgHGnModB54rxOk3&amp;index=65"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BCD2irXaVoE&amp;list=PLC3y8-rFHvwgg3vaYJgHGnModB54rxOk3&amp;index=65"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BCD2irXaVoE&amp;list=PLC3y8-rFHvwgg3vaYJgHGnModB54rxOk3&amp;index=65"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BCD2irXaVoE&amp;list=PLC3y8-rFHvwgg3vaYJgHGnModB54rxOk3&amp;index=65"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BCD2irXaVoE&amp;list=PLC3y8-rFHvwgg3vaYJgHGnModB54rxOk3&amp;index=65"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BCD2irXaVoE&amp;list=PLC3y8-rFHvwgg3vaYJgHGnModB54rxOk3&amp;index=65" TargetMode="Externa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BCD2irXaVoE&amp;list=PLC3y8-rFHvwgg3vaYJgHGnModB54rxOk3&amp;index=65" TargetMode="Externa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outube.com/watch?v=BCD2irXaVoE&amp;list=PLC3y8-rFHvwgg3vaYJgHGnModB54rxOk3&amp;index=65"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hyperlink" Target="https://www.youtube.com/watch?v=BCD2irXaVoE&amp;list=PLC3y8-rFHvwgg3vaYJgHGnModB54rxOk3&amp;index=65"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BCD2irXaVoE&amp;list=PLC3y8-rFHvwgg3vaYJgHGnModB54rxOk3&amp;index=65"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www.youtube.com/watch?v=BCD2irXaVoE&amp;list=PLC3y8-rFHvwgg3vaYJgHGnModB54rxOk3&amp;index=65" TargetMode="External"/><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www.youtube.com/watch?v=BCD2irXaVoE&amp;list=PLC3y8-rFHvwgg3vaYJgHGnModB54rxOk3&amp;index=65" TargetMode="External"/><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BCD2irXaVoE&amp;list=PLC3y8-rFHvwgg3vaYJgHGnModB54rxOk3&amp;index=65"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BCD2irXaVoE&amp;list=PLC3y8-rFHvwgg3vaYJgHGnModB54rxOk3&amp;index=65"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BCD2irXaVoE&amp;list=PLC3y8-rFHvwgg3vaYJgHGnModB54rxOk3&amp;index=65"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BCD2irXaVoE&amp;list=PLC3y8-rFHvwgg3vaYJgHGnModB54rxOk3&amp;index=65"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BCD2irXaVoE&amp;list=PLC3y8-rFHvwgg3vaYJgHGnModB54rxOk3&amp;index=65"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BCD2irXaVoE&amp;list=PLC3y8-rFHvwgg3vaYJgHGnModB54rxOk3&amp;index=65"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65 </a:t>
            </a:r>
            <a:r>
              <a:rPr lang="en-US" altLang="zh-TW" sz="4800" b="1" dirty="0" err="1">
                <a:solidFill>
                  <a:srgbClr val="FFFF00"/>
                </a:solidFill>
              </a:rPr>
              <a:t>useReducer</a:t>
            </a:r>
            <a:r>
              <a:rPr lang="en-US" altLang="zh-TW" sz="4800" b="1" dirty="0">
                <a:solidFill>
                  <a:srgbClr val="FFFF00"/>
                </a:solidFill>
              </a:rPr>
              <a:t> with </a:t>
            </a:r>
            <a:r>
              <a:rPr lang="en-US" altLang="zh-TW" sz="4800" b="1" dirty="0" err="1">
                <a:solidFill>
                  <a:srgbClr val="FFFF00"/>
                </a:solidFill>
              </a:rPr>
              <a:t>useContext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65.1 Component Tree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2527877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65.1 Component Tree</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7435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Component Tree</a:t>
            </a:r>
          </a:p>
          <a:p>
            <a:pPr marL="342900" indent="-342900" algn="l">
              <a:buClr>
                <a:srgbClr val="0070C0"/>
              </a:buClr>
              <a:buSzPct val="80000"/>
              <a:buFont typeface="Wingdings" pitchFamily="2" charset="2"/>
              <a:buChar char="u"/>
            </a:pPr>
            <a:r>
              <a:rPr lang="en-US" altLang="zh-TW" sz="1800" b="1" dirty="0">
                <a:solidFill>
                  <a:schemeClr val="tx1"/>
                </a:solidFill>
                <a:latin typeface="+mj-lt"/>
              </a:rPr>
              <a:t>We import the components, A, B, and C in App.js</a:t>
            </a:r>
          </a:p>
          <a:p>
            <a:pPr marL="342900" indent="-342900" algn="l">
              <a:buClr>
                <a:srgbClr val="0070C0"/>
              </a:buClr>
              <a:buSzPct val="80000"/>
              <a:buFont typeface="Wingdings" pitchFamily="2" charset="2"/>
              <a:buChar char="u"/>
            </a:pPr>
            <a:endParaRPr lang="en-US" altLang="zh-TW" sz="18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https://www.youtube.com/watch?v=BCD2irXaVoE&amp;list=PLC3y8-rFHvwgg3vaYJgHGnModB54rxOk3&amp;index=65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sp>
        <p:nvSpPr>
          <p:cNvPr id="7" name="Rectangle 6">
            <a:extLst>
              <a:ext uri="{FF2B5EF4-FFF2-40B4-BE49-F238E27FC236}">
                <a16:creationId xmlns:a16="http://schemas.microsoft.com/office/drawing/2014/main" id="{CE39A1C0-3F87-4F4B-8E4B-075165DF9BC3}"/>
              </a:ext>
            </a:extLst>
          </p:cNvPr>
          <p:cNvSpPr/>
          <p:nvPr/>
        </p:nvSpPr>
        <p:spPr>
          <a:xfrm>
            <a:off x="5980214" y="2492896"/>
            <a:ext cx="1440160" cy="35081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App.js</a:t>
            </a:r>
          </a:p>
        </p:txBody>
      </p:sp>
      <p:sp>
        <p:nvSpPr>
          <p:cNvPr id="8" name="Rectangle 7">
            <a:extLst>
              <a:ext uri="{FF2B5EF4-FFF2-40B4-BE49-F238E27FC236}">
                <a16:creationId xmlns:a16="http://schemas.microsoft.com/office/drawing/2014/main" id="{954EC28C-ED0C-42AD-A242-42B79808D56D}"/>
              </a:ext>
            </a:extLst>
          </p:cNvPr>
          <p:cNvSpPr/>
          <p:nvPr/>
        </p:nvSpPr>
        <p:spPr>
          <a:xfrm>
            <a:off x="5129573" y="3515572"/>
            <a:ext cx="720080" cy="269456"/>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9" name="Connector: Elbow 8">
            <a:extLst>
              <a:ext uri="{FF2B5EF4-FFF2-40B4-BE49-F238E27FC236}">
                <a16:creationId xmlns:a16="http://schemas.microsoft.com/office/drawing/2014/main" id="{AD21D954-CA4C-4E7E-90BB-C58F2DE56D24}"/>
              </a:ext>
            </a:extLst>
          </p:cNvPr>
          <p:cNvCxnSpPr>
            <a:stCxn id="7" idx="2"/>
            <a:endCxn id="8" idx="0"/>
          </p:cNvCxnSpPr>
          <p:nvPr/>
        </p:nvCxnSpPr>
        <p:spPr>
          <a:xfrm rot="5400000">
            <a:off x="5759023" y="2574301"/>
            <a:ext cx="671862" cy="12106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DC42AE9-5658-4526-AC44-6C75086BEBA4}"/>
              </a:ext>
            </a:extLst>
          </p:cNvPr>
          <p:cNvSpPr/>
          <p:nvPr/>
        </p:nvSpPr>
        <p:spPr>
          <a:xfrm>
            <a:off x="6340254" y="3520504"/>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1" name="Rectangle 10">
            <a:extLst>
              <a:ext uri="{FF2B5EF4-FFF2-40B4-BE49-F238E27FC236}">
                <a16:creationId xmlns:a16="http://schemas.microsoft.com/office/drawing/2014/main" id="{395C17A3-D027-48A2-81BF-F1A43676418C}"/>
              </a:ext>
            </a:extLst>
          </p:cNvPr>
          <p:cNvSpPr/>
          <p:nvPr/>
        </p:nvSpPr>
        <p:spPr>
          <a:xfrm>
            <a:off x="7398804" y="3515572"/>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2" name="Connector: Elbow 11">
            <a:extLst>
              <a:ext uri="{FF2B5EF4-FFF2-40B4-BE49-F238E27FC236}">
                <a16:creationId xmlns:a16="http://schemas.microsoft.com/office/drawing/2014/main" id="{26DB0D98-3CDA-4E4A-861B-C7114AC6F2E7}"/>
              </a:ext>
            </a:extLst>
          </p:cNvPr>
          <p:cNvCxnSpPr>
            <a:stCxn id="7" idx="2"/>
            <a:endCxn id="11" idx="0"/>
          </p:cNvCxnSpPr>
          <p:nvPr/>
        </p:nvCxnSpPr>
        <p:spPr>
          <a:xfrm rot="16200000" flipH="1">
            <a:off x="6893638" y="2650366"/>
            <a:ext cx="671862" cy="10585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F388CE1-B285-4F9E-A8C0-DB82698A289F}"/>
              </a:ext>
            </a:extLst>
          </p:cNvPr>
          <p:cNvCxnSpPr>
            <a:stCxn id="7" idx="2"/>
            <a:endCxn id="10" idx="0"/>
          </p:cNvCxnSpPr>
          <p:nvPr/>
        </p:nvCxnSpPr>
        <p:spPr>
          <a:xfrm>
            <a:off x="6700294" y="2843710"/>
            <a:ext cx="0" cy="676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24278F1-E112-4D44-A98D-FEE1B7D3D6FB}"/>
              </a:ext>
            </a:extLst>
          </p:cNvPr>
          <p:cNvSpPr/>
          <p:nvPr/>
        </p:nvSpPr>
        <p:spPr>
          <a:xfrm>
            <a:off x="4967065" y="3806151"/>
            <a:ext cx="1045095" cy="269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sp>
        <p:nvSpPr>
          <p:cNvPr id="15" name="Rectangle 14">
            <a:extLst>
              <a:ext uri="{FF2B5EF4-FFF2-40B4-BE49-F238E27FC236}">
                <a16:creationId xmlns:a16="http://schemas.microsoft.com/office/drawing/2014/main" id="{C831242C-18BA-46C3-8073-5029B5A0BE44}"/>
              </a:ext>
            </a:extLst>
          </p:cNvPr>
          <p:cNvSpPr/>
          <p:nvPr/>
        </p:nvSpPr>
        <p:spPr>
          <a:xfrm>
            <a:off x="7468853" y="2515011"/>
            <a:ext cx="959633" cy="26945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 = 0</a:t>
            </a:r>
          </a:p>
        </p:txBody>
      </p:sp>
      <p:sp>
        <p:nvSpPr>
          <p:cNvPr id="16" name="Rectangle 15">
            <a:extLst>
              <a:ext uri="{FF2B5EF4-FFF2-40B4-BE49-F238E27FC236}">
                <a16:creationId xmlns:a16="http://schemas.microsoft.com/office/drawing/2014/main" id="{4143FB90-EA9F-47EB-AF72-D6594A2781E9}"/>
              </a:ext>
            </a:extLst>
          </p:cNvPr>
          <p:cNvSpPr/>
          <p:nvPr/>
        </p:nvSpPr>
        <p:spPr>
          <a:xfrm>
            <a:off x="6340253" y="4221088"/>
            <a:ext cx="720080" cy="269456"/>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7" name="Rectangle 16">
            <a:extLst>
              <a:ext uri="{FF2B5EF4-FFF2-40B4-BE49-F238E27FC236}">
                <a16:creationId xmlns:a16="http://schemas.microsoft.com/office/drawing/2014/main" id="{A5D31543-7E80-43F6-9FF3-B7321AF07949}"/>
              </a:ext>
            </a:extLst>
          </p:cNvPr>
          <p:cNvSpPr/>
          <p:nvPr/>
        </p:nvSpPr>
        <p:spPr>
          <a:xfrm>
            <a:off x="6177745" y="4511667"/>
            <a:ext cx="1045095" cy="269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cxnSp>
        <p:nvCxnSpPr>
          <p:cNvPr id="18" name="Straight Arrow Connector 17">
            <a:extLst>
              <a:ext uri="{FF2B5EF4-FFF2-40B4-BE49-F238E27FC236}">
                <a16:creationId xmlns:a16="http://schemas.microsoft.com/office/drawing/2014/main" id="{C34745D0-277B-4606-8029-D697E29E70A6}"/>
              </a:ext>
            </a:extLst>
          </p:cNvPr>
          <p:cNvCxnSpPr>
            <a:stCxn id="10" idx="2"/>
            <a:endCxn id="16" idx="0"/>
          </p:cNvCxnSpPr>
          <p:nvPr/>
        </p:nvCxnSpPr>
        <p:spPr>
          <a:xfrm flipH="1">
            <a:off x="6700293" y="3789960"/>
            <a:ext cx="1" cy="431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10ADCD1-1678-420C-B6D3-B6DC2A40ED3A}"/>
              </a:ext>
            </a:extLst>
          </p:cNvPr>
          <p:cNvSpPr/>
          <p:nvPr/>
        </p:nvSpPr>
        <p:spPr>
          <a:xfrm>
            <a:off x="7398804" y="4242211"/>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20" name="Straight Arrow Connector 19">
            <a:extLst>
              <a:ext uri="{FF2B5EF4-FFF2-40B4-BE49-F238E27FC236}">
                <a16:creationId xmlns:a16="http://schemas.microsoft.com/office/drawing/2014/main" id="{DBC5B027-494E-46FE-8178-130C7D0130E2}"/>
              </a:ext>
            </a:extLst>
          </p:cNvPr>
          <p:cNvCxnSpPr>
            <a:stCxn id="11" idx="2"/>
            <a:endCxn id="19" idx="0"/>
          </p:cNvCxnSpPr>
          <p:nvPr/>
        </p:nvCxnSpPr>
        <p:spPr>
          <a:xfrm>
            <a:off x="7758844" y="3785028"/>
            <a:ext cx="0" cy="457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EA767EA-A040-49C6-AD3B-A073A23AECE2}"/>
              </a:ext>
            </a:extLst>
          </p:cNvPr>
          <p:cNvSpPr/>
          <p:nvPr/>
        </p:nvSpPr>
        <p:spPr>
          <a:xfrm>
            <a:off x="7398804" y="4916864"/>
            <a:ext cx="720080" cy="269456"/>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22" name="Rectangle 21">
            <a:extLst>
              <a:ext uri="{FF2B5EF4-FFF2-40B4-BE49-F238E27FC236}">
                <a16:creationId xmlns:a16="http://schemas.microsoft.com/office/drawing/2014/main" id="{E2960599-3405-4CF5-8A76-D1C530358294}"/>
              </a:ext>
            </a:extLst>
          </p:cNvPr>
          <p:cNvSpPr/>
          <p:nvPr/>
        </p:nvSpPr>
        <p:spPr>
          <a:xfrm>
            <a:off x="7236296" y="5207443"/>
            <a:ext cx="1045095" cy="269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cxnSp>
        <p:nvCxnSpPr>
          <p:cNvPr id="23" name="Straight Arrow Connector 22">
            <a:extLst>
              <a:ext uri="{FF2B5EF4-FFF2-40B4-BE49-F238E27FC236}">
                <a16:creationId xmlns:a16="http://schemas.microsoft.com/office/drawing/2014/main" id="{A3000474-B3E3-49BB-8EB3-39A5616C589F}"/>
              </a:ext>
            </a:extLst>
          </p:cNvPr>
          <p:cNvCxnSpPr>
            <a:stCxn id="19" idx="2"/>
            <a:endCxn id="21" idx="0"/>
          </p:cNvCxnSpPr>
          <p:nvPr/>
        </p:nvCxnSpPr>
        <p:spPr>
          <a:xfrm>
            <a:off x="7758844" y="4511667"/>
            <a:ext cx="0" cy="405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8A039EF3-DBD6-4E61-AFC8-0CF864E97C68}"/>
              </a:ext>
            </a:extLst>
          </p:cNvPr>
          <p:cNvPicPr>
            <a:picLocks noChangeAspect="1"/>
          </p:cNvPicPr>
          <p:nvPr/>
        </p:nvPicPr>
        <p:blipFill>
          <a:blip r:embed="rId3"/>
          <a:stretch>
            <a:fillRect/>
          </a:stretch>
        </p:blipFill>
        <p:spPr>
          <a:xfrm>
            <a:off x="1385155" y="2234559"/>
            <a:ext cx="3042664" cy="4237620"/>
          </a:xfrm>
          <a:prstGeom prst="rect">
            <a:avLst/>
          </a:prstGeom>
          <a:ln>
            <a:solidFill>
              <a:srgbClr val="C00000"/>
            </a:solidFill>
          </a:ln>
        </p:spPr>
      </p:pic>
      <p:sp>
        <p:nvSpPr>
          <p:cNvPr id="26" name="Rectangle 25">
            <a:extLst>
              <a:ext uri="{FF2B5EF4-FFF2-40B4-BE49-F238E27FC236}">
                <a16:creationId xmlns:a16="http://schemas.microsoft.com/office/drawing/2014/main" id="{37049B25-C37A-4C00-80E4-C1E0357B8CDE}"/>
              </a:ext>
            </a:extLst>
          </p:cNvPr>
          <p:cNvSpPr/>
          <p:nvPr/>
        </p:nvSpPr>
        <p:spPr>
          <a:xfrm>
            <a:off x="1547664" y="2585373"/>
            <a:ext cx="2304256" cy="62760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3666057-84DC-4070-88AF-3700BD2989D2}"/>
              </a:ext>
            </a:extLst>
          </p:cNvPr>
          <p:cNvSpPr/>
          <p:nvPr/>
        </p:nvSpPr>
        <p:spPr>
          <a:xfrm>
            <a:off x="1814061" y="5435308"/>
            <a:ext cx="2304256" cy="62760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419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65.1 Component Tree</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7435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Component Tree</a:t>
            </a:r>
          </a:p>
          <a:p>
            <a:pPr marL="342900" indent="-342900" algn="l">
              <a:buClr>
                <a:srgbClr val="0070C0"/>
              </a:buClr>
              <a:buSzPct val="80000"/>
              <a:buFont typeface="Wingdings" pitchFamily="2" charset="2"/>
              <a:buChar char="u"/>
            </a:pPr>
            <a:r>
              <a:rPr lang="en-US" altLang="zh-TW" sz="1800" b="1" dirty="0">
                <a:solidFill>
                  <a:schemeClr val="tx1"/>
                </a:solidFill>
              </a:rPr>
              <a:t>In CompnentB, we have nested with ComponentD.</a:t>
            </a:r>
          </a:p>
          <a:p>
            <a:pPr marL="342900" indent="-342900" algn="l">
              <a:buClr>
                <a:srgbClr val="0070C0"/>
              </a:buClr>
              <a:buSzPct val="80000"/>
              <a:buFont typeface="Wingdings" pitchFamily="2" charset="2"/>
              <a:buChar char="u"/>
            </a:pPr>
            <a:endParaRPr lang="en-US" altLang="zh-TW" sz="1800" b="1" dirty="0">
              <a:solidFill>
                <a:schemeClr val="tx1"/>
              </a:solidFill>
              <a:latin typeface="+mj-lt"/>
            </a:endParaRPr>
          </a:p>
          <a:p>
            <a:pPr marL="342900" indent="-342900" algn="l">
              <a:buClr>
                <a:srgbClr val="0070C0"/>
              </a:buClr>
              <a:buSzPct val="80000"/>
              <a:buFont typeface="Wingdings" pitchFamily="2" charset="2"/>
              <a:buChar char="u"/>
            </a:pPr>
            <a:endParaRPr lang="en-US" altLang="zh-TW" sz="18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https://www.youtube.com/watch?v=BCD2irXaVoE&amp;list=PLC3y8-rFHvwgg3vaYJgHGnModB54rxOk3&amp;index=65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sp>
        <p:nvSpPr>
          <p:cNvPr id="24" name="Rectangle 23">
            <a:extLst>
              <a:ext uri="{FF2B5EF4-FFF2-40B4-BE49-F238E27FC236}">
                <a16:creationId xmlns:a16="http://schemas.microsoft.com/office/drawing/2014/main" id="{94D7F934-1810-4E10-878C-5A2D02F2E85A}"/>
              </a:ext>
            </a:extLst>
          </p:cNvPr>
          <p:cNvSpPr/>
          <p:nvPr/>
        </p:nvSpPr>
        <p:spPr>
          <a:xfrm>
            <a:off x="6377237" y="2331374"/>
            <a:ext cx="1440160" cy="35081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App.js</a:t>
            </a:r>
          </a:p>
        </p:txBody>
      </p:sp>
      <p:sp>
        <p:nvSpPr>
          <p:cNvPr id="25" name="Rectangle 24">
            <a:extLst>
              <a:ext uri="{FF2B5EF4-FFF2-40B4-BE49-F238E27FC236}">
                <a16:creationId xmlns:a16="http://schemas.microsoft.com/office/drawing/2014/main" id="{93CE4A51-F24F-4535-A220-6BBC6D7C98CE}"/>
              </a:ext>
            </a:extLst>
          </p:cNvPr>
          <p:cNvSpPr/>
          <p:nvPr/>
        </p:nvSpPr>
        <p:spPr>
          <a:xfrm>
            <a:off x="5526596" y="3354050"/>
            <a:ext cx="720080" cy="269456"/>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6" name="Connector: Elbow 25">
            <a:extLst>
              <a:ext uri="{FF2B5EF4-FFF2-40B4-BE49-F238E27FC236}">
                <a16:creationId xmlns:a16="http://schemas.microsoft.com/office/drawing/2014/main" id="{A109FC0E-E4D4-4898-931F-2335113A5E2F}"/>
              </a:ext>
            </a:extLst>
          </p:cNvPr>
          <p:cNvCxnSpPr>
            <a:stCxn id="24" idx="2"/>
            <a:endCxn id="25" idx="0"/>
          </p:cNvCxnSpPr>
          <p:nvPr/>
        </p:nvCxnSpPr>
        <p:spPr>
          <a:xfrm rot="5400000">
            <a:off x="6156046" y="2412779"/>
            <a:ext cx="671862" cy="12106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CD43F10-C402-476B-965F-D6CFF5962F08}"/>
              </a:ext>
            </a:extLst>
          </p:cNvPr>
          <p:cNvSpPr/>
          <p:nvPr/>
        </p:nvSpPr>
        <p:spPr>
          <a:xfrm>
            <a:off x="6737277" y="3358982"/>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8" name="Rectangle 27">
            <a:extLst>
              <a:ext uri="{FF2B5EF4-FFF2-40B4-BE49-F238E27FC236}">
                <a16:creationId xmlns:a16="http://schemas.microsoft.com/office/drawing/2014/main" id="{FA2B652E-5A33-4751-AEA2-3330156250DD}"/>
              </a:ext>
            </a:extLst>
          </p:cNvPr>
          <p:cNvSpPr/>
          <p:nvPr/>
        </p:nvSpPr>
        <p:spPr>
          <a:xfrm>
            <a:off x="7795827" y="3354050"/>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29" name="Connector: Elbow 28">
            <a:extLst>
              <a:ext uri="{FF2B5EF4-FFF2-40B4-BE49-F238E27FC236}">
                <a16:creationId xmlns:a16="http://schemas.microsoft.com/office/drawing/2014/main" id="{1F05FF2B-9F0E-451C-B1B6-17E606618165}"/>
              </a:ext>
            </a:extLst>
          </p:cNvPr>
          <p:cNvCxnSpPr>
            <a:stCxn id="24" idx="2"/>
            <a:endCxn id="28" idx="0"/>
          </p:cNvCxnSpPr>
          <p:nvPr/>
        </p:nvCxnSpPr>
        <p:spPr>
          <a:xfrm rot="16200000" flipH="1">
            <a:off x="7290661" y="2488844"/>
            <a:ext cx="671862" cy="10585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9C8A13E-2DC3-4539-B545-826425BE559C}"/>
              </a:ext>
            </a:extLst>
          </p:cNvPr>
          <p:cNvCxnSpPr>
            <a:stCxn id="24" idx="2"/>
            <a:endCxn id="27" idx="0"/>
          </p:cNvCxnSpPr>
          <p:nvPr/>
        </p:nvCxnSpPr>
        <p:spPr>
          <a:xfrm>
            <a:off x="7097317" y="2682188"/>
            <a:ext cx="0" cy="676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6CB30D3-C093-4F53-A613-7C566BD6DD9A}"/>
              </a:ext>
            </a:extLst>
          </p:cNvPr>
          <p:cNvSpPr/>
          <p:nvPr/>
        </p:nvSpPr>
        <p:spPr>
          <a:xfrm>
            <a:off x="5364088" y="3644629"/>
            <a:ext cx="1045095" cy="269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sp>
        <p:nvSpPr>
          <p:cNvPr id="32" name="Rectangle 31">
            <a:extLst>
              <a:ext uri="{FF2B5EF4-FFF2-40B4-BE49-F238E27FC236}">
                <a16:creationId xmlns:a16="http://schemas.microsoft.com/office/drawing/2014/main" id="{1C048EAB-28A8-413C-88D7-C95B9C733AC8}"/>
              </a:ext>
            </a:extLst>
          </p:cNvPr>
          <p:cNvSpPr/>
          <p:nvPr/>
        </p:nvSpPr>
        <p:spPr>
          <a:xfrm>
            <a:off x="7865876" y="2353489"/>
            <a:ext cx="959633" cy="26945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 = 0</a:t>
            </a:r>
          </a:p>
        </p:txBody>
      </p:sp>
      <p:sp>
        <p:nvSpPr>
          <p:cNvPr id="33" name="Rectangle 32">
            <a:extLst>
              <a:ext uri="{FF2B5EF4-FFF2-40B4-BE49-F238E27FC236}">
                <a16:creationId xmlns:a16="http://schemas.microsoft.com/office/drawing/2014/main" id="{7FA49FEF-69B9-4092-AF09-AC2331EFC651}"/>
              </a:ext>
            </a:extLst>
          </p:cNvPr>
          <p:cNvSpPr/>
          <p:nvPr/>
        </p:nvSpPr>
        <p:spPr>
          <a:xfrm>
            <a:off x="6737276" y="4059566"/>
            <a:ext cx="720080" cy="269456"/>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4" name="Rectangle 33">
            <a:extLst>
              <a:ext uri="{FF2B5EF4-FFF2-40B4-BE49-F238E27FC236}">
                <a16:creationId xmlns:a16="http://schemas.microsoft.com/office/drawing/2014/main" id="{799F5B07-0DAD-4962-8CDA-09F59C253FCA}"/>
              </a:ext>
            </a:extLst>
          </p:cNvPr>
          <p:cNvSpPr/>
          <p:nvPr/>
        </p:nvSpPr>
        <p:spPr>
          <a:xfrm>
            <a:off x="6574768" y="4350145"/>
            <a:ext cx="1045095" cy="269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cxnSp>
        <p:nvCxnSpPr>
          <p:cNvPr id="35" name="Straight Arrow Connector 34">
            <a:extLst>
              <a:ext uri="{FF2B5EF4-FFF2-40B4-BE49-F238E27FC236}">
                <a16:creationId xmlns:a16="http://schemas.microsoft.com/office/drawing/2014/main" id="{831FBF6E-6A71-46AA-A70A-D991AD6FB7A7}"/>
              </a:ext>
            </a:extLst>
          </p:cNvPr>
          <p:cNvCxnSpPr>
            <a:stCxn id="27" idx="2"/>
            <a:endCxn id="33" idx="0"/>
          </p:cNvCxnSpPr>
          <p:nvPr/>
        </p:nvCxnSpPr>
        <p:spPr>
          <a:xfrm flipH="1">
            <a:off x="7097316" y="3628438"/>
            <a:ext cx="1" cy="431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7988B72-7FAB-4FAB-94A9-F01733A3EFAA}"/>
              </a:ext>
            </a:extLst>
          </p:cNvPr>
          <p:cNvSpPr/>
          <p:nvPr/>
        </p:nvSpPr>
        <p:spPr>
          <a:xfrm>
            <a:off x="7795827" y="4080689"/>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37" name="Straight Arrow Connector 36">
            <a:extLst>
              <a:ext uri="{FF2B5EF4-FFF2-40B4-BE49-F238E27FC236}">
                <a16:creationId xmlns:a16="http://schemas.microsoft.com/office/drawing/2014/main" id="{8013BE2D-1AA8-4D29-A97F-0CD2B7C4D1B5}"/>
              </a:ext>
            </a:extLst>
          </p:cNvPr>
          <p:cNvCxnSpPr>
            <a:stCxn id="28" idx="2"/>
            <a:endCxn id="36" idx="0"/>
          </p:cNvCxnSpPr>
          <p:nvPr/>
        </p:nvCxnSpPr>
        <p:spPr>
          <a:xfrm>
            <a:off x="8155867" y="3623506"/>
            <a:ext cx="0" cy="457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3FD68AB1-80F2-4DC0-9612-EE32E7FE1268}"/>
              </a:ext>
            </a:extLst>
          </p:cNvPr>
          <p:cNvSpPr/>
          <p:nvPr/>
        </p:nvSpPr>
        <p:spPr>
          <a:xfrm>
            <a:off x="7795827" y="4755342"/>
            <a:ext cx="720080" cy="269456"/>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39" name="Rectangle 38">
            <a:extLst>
              <a:ext uri="{FF2B5EF4-FFF2-40B4-BE49-F238E27FC236}">
                <a16:creationId xmlns:a16="http://schemas.microsoft.com/office/drawing/2014/main" id="{D54E6855-BD77-4223-A603-C176DC7A846E}"/>
              </a:ext>
            </a:extLst>
          </p:cNvPr>
          <p:cNvSpPr/>
          <p:nvPr/>
        </p:nvSpPr>
        <p:spPr>
          <a:xfrm>
            <a:off x="7633319" y="5045921"/>
            <a:ext cx="1045095" cy="269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cxnSp>
        <p:nvCxnSpPr>
          <p:cNvPr id="40" name="Straight Arrow Connector 39">
            <a:extLst>
              <a:ext uri="{FF2B5EF4-FFF2-40B4-BE49-F238E27FC236}">
                <a16:creationId xmlns:a16="http://schemas.microsoft.com/office/drawing/2014/main" id="{19123773-E0E5-4C23-AB8D-2E02A99E1C6E}"/>
              </a:ext>
            </a:extLst>
          </p:cNvPr>
          <p:cNvCxnSpPr>
            <a:stCxn id="36" idx="2"/>
            <a:endCxn id="38" idx="0"/>
          </p:cNvCxnSpPr>
          <p:nvPr/>
        </p:nvCxnSpPr>
        <p:spPr>
          <a:xfrm>
            <a:off x="8155867" y="4350145"/>
            <a:ext cx="0" cy="405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E53BFD64-AA8E-4BB6-8F9F-9A4B6BD215D9}"/>
              </a:ext>
            </a:extLst>
          </p:cNvPr>
          <p:cNvPicPr>
            <a:picLocks noChangeAspect="1"/>
          </p:cNvPicPr>
          <p:nvPr/>
        </p:nvPicPr>
        <p:blipFill>
          <a:blip r:embed="rId3"/>
          <a:stretch>
            <a:fillRect/>
          </a:stretch>
        </p:blipFill>
        <p:spPr>
          <a:xfrm>
            <a:off x="735695" y="2247909"/>
            <a:ext cx="3543300" cy="2800350"/>
          </a:xfrm>
          <a:prstGeom prst="rect">
            <a:avLst/>
          </a:prstGeom>
          <a:ln>
            <a:solidFill>
              <a:srgbClr val="C00000"/>
            </a:solidFill>
          </a:ln>
        </p:spPr>
      </p:pic>
    </p:spTree>
    <p:extLst>
      <p:ext uri="{BB962C8B-B14F-4D97-AF65-F5344CB8AC3E}">
        <p14:creationId xmlns:p14="http://schemas.microsoft.com/office/powerpoint/2010/main" val="2418504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65.1 Component Tree</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7669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Component Tree</a:t>
            </a:r>
          </a:p>
          <a:p>
            <a:pPr marL="342900" indent="-342900" algn="l">
              <a:buClr>
                <a:srgbClr val="0070C0"/>
              </a:buClr>
              <a:buSzPct val="80000"/>
              <a:buFont typeface="Wingdings" pitchFamily="2" charset="2"/>
              <a:buChar char="u"/>
            </a:pPr>
            <a:r>
              <a:rPr lang="en-US" altLang="zh-TW" sz="1800" b="1" dirty="0">
                <a:solidFill>
                  <a:schemeClr val="tx1"/>
                </a:solidFill>
              </a:rPr>
              <a:t>In ComponentC, we have nested with ComponentE.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https://www.youtube.com/watch?v=BCD2irXaVoE&amp;list=PLC3y8-rFHvwgg3vaYJgHGnModB54rxOk3&amp;index=65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sp>
        <p:nvSpPr>
          <p:cNvPr id="24" name="Rectangle 23">
            <a:extLst>
              <a:ext uri="{FF2B5EF4-FFF2-40B4-BE49-F238E27FC236}">
                <a16:creationId xmlns:a16="http://schemas.microsoft.com/office/drawing/2014/main" id="{B8FA3FC6-0E69-4120-AB32-7B4A7B5E5BA0}"/>
              </a:ext>
            </a:extLst>
          </p:cNvPr>
          <p:cNvSpPr/>
          <p:nvPr/>
        </p:nvSpPr>
        <p:spPr>
          <a:xfrm>
            <a:off x="6238326" y="3253593"/>
            <a:ext cx="1440160" cy="35081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App.js</a:t>
            </a:r>
          </a:p>
        </p:txBody>
      </p:sp>
      <p:sp>
        <p:nvSpPr>
          <p:cNvPr id="25" name="Rectangle 24">
            <a:extLst>
              <a:ext uri="{FF2B5EF4-FFF2-40B4-BE49-F238E27FC236}">
                <a16:creationId xmlns:a16="http://schemas.microsoft.com/office/drawing/2014/main" id="{102520C1-D240-4332-A854-C05662097EB1}"/>
              </a:ext>
            </a:extLst>
          </p:cNvPr>
          <p:cNvSpPr/>
          <p:nvPr/>
        </p:nvSpPr>
        <p:spPr>
          <a:xfrm>
            <a:off x="5387685" y="4276269"/>
            <a:ext cx="720080" cy="269456"/>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6" name="Connector: Elbow 25">
            <a:extLst>
              <a:ext uri="{FF2B5EF4-FFF2-40B4-BE49-F238E27FC236}">
                <a16:creationId xmlns:a16="http://schemas.microsoft.com/office/drawing/2014/main" id="{D4DFEB4D-0109-400B-A708-3BB31E0DCC1A}"/>
              </a:ext>
            </a:extLst>
          </p:cNvPr>
          <p:cNvCxnSpPr>
            <a:stCxn id="24" idx="2"/>
            <a:endCxn id="25" idx="0"/>
          </p:cNvCxnSpPr>
          <p:nvPr/>
        </p:nvCxnSpPr>
        <p:spPr>
          <a:xfrm rot="5400000">
            <a:off x="6017135" y="3334998"/>
            <a:ext cx="671862" cy="12106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F4378E8-ADB0-41D8-91EA-B554E3E3E674}"/>
              </a:ext>
            </a:extLst>
          </p:cNvPr>
          <p:cNvSpPr/>
          <p:nvPr/>
        </p:nvSpPr>
        <p:spPr>
          <a:xfrm>
            <a:off x="6598366" y="4281201"/>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8" name="Rectangle 27">
            <a:extLst>
              <a:ext uri="{FF2B5EF4-FFF2-40B4-BE49-F238E27FC236}">
                <a16:creationId xmlns:a16="http://schemas.microsoft.com/office/drawing/2014/main" id="{5D9FC597-32FA-4D57-9134-4F14CAE0A011}"/>
              </a:ext>
            </a:extLst>
          </p:cNvPr>
          <p:cNvSpPr/>
          <p:nvPr/>
        </p:nvSpPr>
        <p:spPr>
          <a:xfrm>
            <a:off x="7656916" y="4276269"/>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29" name="Connector: Elbow 28">
            <a:extLst>
              <a:ext uri="{FF2B5EF4-FFF2-40B4-BE49-F238E27FC236}">
                <a16:creationId xmlns:a16="http://schemas.microsoft.com/office/drawing/2014/main" id="{BB479395-678D-441D-BECE-EF3E04E0571E}"/>
              </a:ext>
            </a:extLst>
          </p:cNvPr>
          <p:cNvCxnSpPr>
            <a:stCxn id="24" idx="2"/>
            <a:endCxn id="28" idx="0"/>
          </p:cNvCxnSpPr>
          <p:nvPr/>
        </p:nvCxnSpPr>
        <p:spPr>
          <a:xfrm rot="16200000" flipH="1">
            <a:off x="7151750" y="3411063"/>
            <a:ext cx="671862" cy="10585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5C33C39-6BEA-4BFA-9655-1F0589FB6C42}"/>
              </a:ext>
            </a:extLst>
          </p:cNvPr>
          <p:cNvCxnSpPr>
            <a:stCxn id="24" idx="2"/>
            <a:endCxn id="27" idx="0"/>
          </p:cNvCxnSpPr>
          <p:nvPr/>
        </p:nvCxnSpPr>
        <p:spPr>
          <a:xfrm>
            <a:off x="6958406" y="3604407"/>
            <a:ext cx="0" cy="676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4C4D87B9-75A9-479E-A993-C30DF2FE4EC0}"/>
              </a:ext>
            </a:extLst>
          </p:cNvPr>
          <p:cNvSpPr/>
          <p:nvPr/>
        </p:nvSpPr>
        <p:spPr>
          <a:xfrm>
            <a:off x="5225177" y="4566848"/>
            <a:ext cx="1045095" cy="269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sp>
        <p:nvSpPr>
          <p:cNvPr id="32" name="Rectangle 31">
            <a:extLst>
              <a:ext uri="{FF2B5EF4-FFF2-40B4-BE49-F238E27FC236}">
                <a16:creationId xmlns:a16="http://schemas.microsoft.com/office/drawing/2014/main" id="{3755AE6B-5E3C-4400-93F4-66CCA4B3F1BD}"/>
              </a:ext>
            </a:extLst>
          </p:cNvPr>
          <p:cNvSpPr/>
          <p:nvPr/>
        </p:nvSpPr>
        <p:spPr>
          <a:xfrm>
            <a:off x="7726965" y="3275708"/>
            <a:ext cx="959633" cy="26945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 = 0</a:t>
            </a:r>
          </a:p>
        </p:txBody>
      </p:sp>
      <p:sp>
        <p:nvSpPr>
          <p:cNvPr id="33" name="Rectangle 32">
            <a:extLst>
              <a:ext uri="{FF2B5EF4-FFF2-40B4-BE49-F238E27FC236}">
                <a16:creationId xmlns:a16="http://schemas.microsoft.com/office/drawing/2014/main" id="{240DCB68-1621-4DB6-9A7E-0B964A575C9E}"/>
              </a:ext>
            </a:extLst>
          </p:cNvPr>
          <p:cNvSpPr/>
          <p:nvPr/>
        </p:nvSpPr>
        <p:spPr>
          <a:xfrm>
            <a:off x="6598365" y="4981785"/>
            <a:ext cx="720080" cy="269456"/>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4" name="Rectangle 33">
            <a:extLst>
              <a:ext uri="{FF2B5EF4-FFF2-40B4-BE49-F238E27FC236}">
                <a16:creationId xmlns:a16="http://schemas.microsoft.com/office/drawing/2014/main" id="{93EDDA73-9109-42EE-8F32-345AF0D34D0B}"/>
              </a:ext>
            </a:extLst>
          </p:cNvPr>
          <p:cNvSpPr/>
          <p:nvPr/>
        </p:nvSpPr>
        <p:spPr>
          <a:xfrm>
            <a:off x="6435857" y="5272364"/>
            <a:ext cx="1045095" cy="269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cxnSp>
        <p:nvCxnSpPr>
          <p:cNvPr id="35" name="Straight Arrow Connector 34">
            <a:extLst>
              <a:ext uri="{FF2B5EF4-FFF2-40B4-BE49-F238E27FC236}">
                <a16:creationId xmlns:a16="http://schemas.microsoft.com/office/drawing/2014/main" id="{47E8C153-5217-43F9-893C-250CF941FB0C}"/>
              </a:ext>
            </a:extLst>
          </p:cNvPr>
          <p:cNvCxnSpPr>
            <a:stCxn id="27" idx="2"/>
            <a:endCxn id="33" idx="0"/>
          </p:cNvCxnSpPr>
          <p:nvPr/>
        </p:nvCxnSpPr>
        <p:spPr>
          <a:xfrm flipH="1">
            <a:off x="6958405" y="4550657"/>
            <a:ext cx="1" cy="431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40254B9-CA7A-4535-953A-C69CA7675A79}"/>
              </a:ext>
            </a:extLst>
          </p:cNvPr>
          <p:cNvSpPr/>
          <p:nvPr/>
        </p:nvSpPr>
        <p:spPr>
          <a:xfrm>
            <a:off x="7656916" y="5002908"/>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37" name="Straight Arrow Connector 36">
            <a:extLst>
              <a:ext uri="{FF2B5EF4-FFF2-40B4-BE49-F238E27FC236}">
                <a16:creationId xmlns:a16="http://schemas.microsoft.com/office/drawing/2014/main" id="{47F28B82-D918-41DA-9001-FC84CDC62D0B}"/>
              </a:ext>
            </a:extLst>
          </p:cNvPr>
          <p:cNvCxnSpPr>
            <a:stCxn id="28" idx="2"/>
            <a:endCxn id="36" idx="0"/>
          </p:cNvCxnSpPr>
          <p:nvPr/>
        </p:nvCxnSpPr>
        <p:spPr>
          <a:xfrm>
            <a:off x="8016956" y="4545725"/>
            <a:ext cx="0" cy="457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A226929-F227-4A82-B609-7EBA6EAD987F}"/>
              </a:ext>
            </a:extLst>
          </p:cNvPr>
          <p:cNvSpPr/>
          <p:nvPr/>
        </p:nvSpPr>
        <p:spPr>
          <a:xfrm>
            <a:off x="7656916" y="5677561"/>
            <a:ext cx="720080" cy="269456"/>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39" name="Rectangle 38">
            <a:extLst>
              <a:ext uri="{FF2B5EF4-FFF2-40B4-BE49-F238E27FC236}">
                <a16:creationId xmlns:a16="http://schemas.microsoft.com/office/drawing/2014/main" id="{3FAC14C4-6EBA-4897-A427-8645D20571BE}"/>
              </a:ext>
            </a:extLst>
          </p:cNvPr>
          <p:cNvSpPr/>
          <p:nvPr/>
        </p:nvSpPr>
        <p:spPr>
          <a:xfrm>
            <a:off x="7494408" y="5968140"/>
            <a:ext cx="1045095" cy="269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cxnSp>
        <p:nvCxnSpPr>
          <p:cNvPr id="40" name="Straight Arrow Connector 39">
            <a:extLst>
              <a:ext uri="{FF2B5EF4-FFF2-40B4-BE49-F238E27FC236}">
                <a16:creationId xmlns:a16="http://schemas.microsoft.com/office/drawing/2014/main" id="{F0FDF7A6-D825-49B4-8108-8202219E7006}"/>
              </a:ext>
            </a:extLst>
          </p:cNvPr>
          <p:cNvCxnSpPr>
            <a:stCxn id="36" idx="2"/>
            <a:endCxn id="38" idx="0"/>
          </p:cNvCxnSpPr>
          <p:nvPr/>
        </p:nvCxnSpPr>
        <p:spPr>
          <a:xfrm>
            <a:off x="8016956" y="5272364"/>
            <a:ext cx="0" cy="405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465689A3-702A-477E-9584-515503CD39F7}"/>
              </a:ext>
            </a:extLst>
          </p:cNvPr>
          <p:cNvPicPr>
            <a:picLocks noChangeAspect="1"/>
          </p:cNvPicPr>
          <p:nvPr/>
        </p:nvPicPr>
        <p:blipFill>
          <a:blip r:embed="rId3"/>
          <a:stretch>
            <a:fillRect/>
          </a:stretch>
        </p:blipFill>
        <p:spPr>
          <a:xfrm>
            <a:off x="577624" y="2408059"/>
            <a:ext cx="3533775" cy="2676525"/>
          </a:xfrm>
          <a:prstGeom prst="rect">
            <a:avLst/>
          </a:prstGeom>
          <a:ln>
            <a:solidFill>
              <a:srgbClr val="C00000"/>
            </a:solidFill>
          </a:ln>
        </p:spPr>
      </p:pic>
    </p:spTree>
    <p:extLst>
      <p:ext uri="{BB962C8B-B14F-4D97-AF65-F5344CB8AC3E}">
        <p14:creationId xmlns:p14="http://schemas.microsoft.com/office/powerpoint/2010/main" val="411745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65.1 Component Tree</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7669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Component Tree</a:t>
            </a:r>
          </a:p>
          <a:p>
            <a:pPr marL="342900" indent="-342900" algn="l">
              <a:buClr>
                <a:srgbClr val="0070C0"/>
              </a:buClr>
              <a:buSzPct val="80000"/>
              <a:buFont typeface="Wingdings" pitchFamily="2" charset="2"/>
              <a:buChar char="u"/>
            </a:pPr>
            <a:r>
              <a:rPr lang="en-US" altLang="zh-TW" sz="1800" b="1" dirty="0">
                <a:solidFill>
                  <a:schemeClr val="tx1"/>
                </a:solidFill>
              </a:rPr>
              <a:t>In ComponentE, we have nested with </a:t>
            </a:r>
            <a:r>
              <a:rPr lang="en-US" altLang="zh-TW" sz="1800" b="1" dirty="0" err="1">
                <a:solidFill>
                  <a:schemeClr val="tx1"/>
                </a:solidFill>
              </a:rPr>
              <a:t>ComponentF</a:t>
            </a:r>
            <a:r>
              <a:rPr lang="en-US" altLang="zh-TW" sz="1800" b="1"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https://www.youtube.com/watch?v=BCD2irXaVoE&amp;list=PLC3y8-rFHvwgg3vaYJgHGnModB54rxOk3&amp;index=65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sp>
        <p:nvSpPr>
          <p:cNvPr id="24" name="Rectangle 23">
            <a:extLst>
              <a:ext uri="{FF2B5EF4-FFF2-40B4-BE49-F238E27FC236}">
                <a16:creationId xmlns:a16="http://schemas.microsoft.com/office/drawing/2014/main" id="{B8FA3FC6-0E69-4120-AB32-7B4A7B5E5BA0}"/>
              </a:ext>
            </a:extLst>
          </p:cNvPr>
          <p:cNvSpPr/>
          <p:nvPr/>
        </p:nvSpPr>
        <p:spPr>
          <a:xfrm>
            <a:off x="6238326" y="3253593"/>
            <a:ext cx="1440160" cy="35081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App.js</a:t>
            </a:r>
          </a:p>
        </p:txBody>
      </p:sp>
      <p:sp>
        <p:nvSpPr>
          <p:cNvPr id="25" name="Rectangle 24">
            <a:extLst>
              <a:ext uri="{FF2B5EF4-FFF2-40B4-BE49-F238E27FC236}">
                <a16:creationId xmlns:a16="http://schemas.microsoft.com/office/drawing/2014/main" id="{102520C1-D240-4332-A854-C05662097EB1}"/>
              </a:ext>
            </a:extLst>
          </p:cNvPr>
          <p:cNvSpPr/>
          <p:nvPr/>
        </p:nvSpPr>
        <p:spPr>
          <a:xfrm>
            <a:off x="5387685" y="4276269"/>
            <a:ext cx="720080" cy="269456"/>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6" name="Connector: Elbow 25">
            <a:extLst>
              <a:ext uri="{FF2B5EF4-FFF2-40B4-BE49-F238E27FC236}">
                <a16:creationId xmlns:a16="http://schemas.microsoft.com/office/drawing/2014/main" id="{D4DFEB4D-0109-400B-A708-3BB31E0DCC1A}"/>
              </a:ext>
            </a:extLst>
          </p:cNvPr>
          <p:cNvCxnSpPr>
            <a:stCxn id="24" idx="2"/>
            <a:endCxn id="25" idx="0"/>
          </p:cNvCxnSpPr>
          <p:nvPr/>
        </p:nvCxnSpPr>
        <p:spPr>
          <a:xfrm rot="5400000">
            <a:off x="6017135" y="3334998"/>
            <a:ext cx="671862" cy="12106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F4378E8-ADB0-41D8-91EA-B554E3E3E674}"/>
              </a:ext>
            </a:extLst>
          </p:cNvPr>
          <p:cNvSpPr/>
          <p:nvPr/>
        </p:nvSpPr>
        <p:spPr>
          <a:xfrm>
            <a:off x="6598366" y="4281201"/>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8" name="Rectangle 27">
            <a:extLst>
              <a:ext uri="{FF2B5EF4-FFF2-40B4-BE49-F238E27FC236}">
                <a16:creationId xmlns:a16="http://schemas.microsoft.com/office/drawing/2014/main" id="{5D9FC597-32FA-4D57-9134-4F14CAE0A011}"/>
              </a:ext>
            </a:extLst>
          </p:cNvPr>
          <p:cNvSpPr/>
          <p:nvPr/>
        </p:nvSpPr>
        <p:spPr>
          <a:xfrm>
            <a:off x="7656916" y="4276269"/>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29" name="Connector: Elbow 28">
            <a:extLst>
              <a:ext uri="{FF2B5EF4-FFF2-40B4-BE49-F238E27FC236}">
                <a16:creationId xmlns:a16="http://schemas.microsoft.com/office/drawing/2014/main" id="{BB479395-678D-441D-BECE-EF3E04E0571E}"/>
              </a:ext>
            </a:extLst>
          </p:cNvPr>
          <p:cNvCxnSpPr>
            <a:stCxn id="24" idx="2"/>
            <a:endCxn id="28" idx="0"/>
          </p:cNvCxnSpPr>
          <p:nvPr/>
        </p:nvCxnSpPr>
        <p:spPr>
          <a:xfrm rot="16200000" flipH="1">
            <a:off x="7151750" y="3411063"/>
            <a:ext cx="671862" cy="10585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5C33C39-6BEA-4BFA-9655-1F0589FB6C42}"/>
              </a:ext>
            </a:extLst>
          </p:cNvPr>
          <p:cNvCxnSpPr>
            <a:stCxn id="24" idx="2"/>
            <a:endCxn id="27" idx="0"/>
          </p:cNvCxnSpPr>
          <p:nvPr/>
        </p:nvCxnSpPr>
        <p:spPr>
          <a:xfrm>
            <a:off x="6958406" y="3604407"/>
            <a:ext cx="0" cy="676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4C4D87B9-75A9-479E-A993-C30DF2FE4EC0}"/>
              </a:ext>
            </a:extLst>
          </p:cNvPr>
          <p:cNvSpPr/>
          <p:nvPr/>
        </p:nvSpPr>
        <p:spPr>
          <a:xfrm>
            <a:off x="5225177" y="4566848"/>
            <a:ext cx="1045095" cy="269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sp>
        <p:nvSpPr>
          <p:cNvPr id="32" name="Rectangle 31">
            <a:extLst>
              <a:ext uri="{FF2B5EF4-FFF2-40B4-BE49-F238E27FC236}">
                <a16:creationId xmlns:a16="http://schemas.microsoft.com/office/drawing/2014/main" id="{3755AE6B-5E3C-4400-93F4-66CCA4B3F1BD}"/>
              </a:ext>
            </a:extLst>
          </p:cNvPr>
          <p:cNvSpPr/>
          <p:nvPr/>
        </p:nvSpPr>
        <p:spPr>
          <a:xfrm>
            <a:off x="7726965" y="3275708"/>
            <a:ext cx="959633" cy="26945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 = 0</a:t>
            </a:r>
          </a:p>
        </p:txBody>
      </p:sp>
      <p:sp>
        <p:nvSpPr>
          <p:cNvPr id="33" name="Rectangle 32">
            <a:extLst>
              <a:ext uri="{FF2B5EF4-FFF2-40B4-BE49-F238E27FC236}">
                <a16:creationId xmlns:a16="http://schemas.microsoft.com/office/drawing/2014/main" id="{240DCB68-1621-4DB6-9A7E-0B964A575C9E}"/>
              </a:ext>
            </a:extLst>
          </p:cNvPr>
          <p:cNvSpPr/>
          <p:nvPr/>
        </p:nvSpPr>
        <p:spPr>
          <a:xfrm>
            <a:off x="6598365" y="4981785"/>
            <a:ext cx="720080" cy="269456"/>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4" name="Rectangle 33">
            <a:extLst>
              <a:ext uri="{FF2B5EF4-FFF2-40B4-BE49-F238E27FC236}">
                <a16:creationId xmlns:a16="http://schemas.microsoft.com/office/drawing/2014/main" id="{93EDDA73-9109-42EE-8F32-345AF0D34D0B}"/>
              </a:ext>
            </a:extLst>
          </p:cNvPr>
          <p:cNvSpPr/>
          <p:nvPr/>
        </p:nvSpPr>
        <p:spPr>
          <a:xfrm>
            <a:off x="6435857" y="5272364"/>
            <a:ext cx="1045095" cy="269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cxnSp>
        <p:nvCxnSpPr>
          <p:cNvPr id="35" name="Straight Arrow Connector 34">
            <a:extLst>
              <a:ext uri="{FF2B5EF4-FFF2-40B4-BE49-F238E27FC236}">
                <a16:creationId xmlns:a16="http://schemas.microsoft.com/office/drawing/2014/main" id="{47E8C153-5217-43F9-893C-250CF941FB0C}"/>
              </a:ext>
            </a:extLst>
          </p:cNvPr>
          <p:cNvCxnSpPr>
            <a:stCxn id="27" idx="2"/>
            <a:endCxn id="33" idx="0"/>
          </p:cNvCxnSpPr>
          <p:nvPr/>
        </p:nvCxnSpPr>
        <p:spPr>
          <a:xfrm flipH="1">
            <a:off x="6958405" y="4550657"/>
            <a:ext cx="1" cy="431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40254B9-CA7A-4535-953A-C69CA7675A79}"/>
              </a:ext>
            </a:extLst>
          </p:cNvPr>
          <p:cNvSpPr/>
          <p:nvPr/>
        </p:nvSpPr>
        <p:spPr>
          <a:xfrm>
            <a:off x="7656916" y="5002908"/>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37" name="Straight Arrow Connector 36">
            <a:extLst>
              <a:ext uri="{FF2B5EF4-FFF2-40B4-BE49-F238E27FC236}">
                <a16:creationId xmlns:a16="http://schemas.microsoft.com/office/drawing/2014/main" id="{47F28B82-D918-41DA-9001-FC84CDC62D0B}"/>
              </a:ext>
            </a:extLst>
          </p:cNvPr>
          <p:cNvCxnSpPr>
            <a:stCxn id="28" idx="2"/>
            <a:endCxn id="36" idx="0"/>
          </p:cNvCxnSpPr>
          <p:nvPr/>
        </p:nvCxnSpPr>
        <p:spPr>
          <a:xfrm>
            <a:off x="8016956" y="4545725"/>
            <a:ext cx="0" cy="457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A226929-F227-4A82-B609-7EBA6EAD987F}"/>
              </a:ext>
            </a:extLst>
          </p:cNvPr>
          <p:cNvSpPr/>
          <p:nvPr/>
        </p:nvSpPr>
        <p:spPr>
          <a:xfrm>
            <a:off x="7656916" y="5677561"/>
            <a:ext cx="720080" cy="269456"/>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39" name="Rectangle 38">
            <a:extLst>
              <a:ext uri="{FF2B5EF4-FFF2-40B4-BE49-F238E27FC236}">
                <a16:creationId xmlns:a16="http://schemas.microsoft.com/office/drawing/2014/main" id="{3FAC14C4-6EBA-4897-A427-8645D20571BE}"/>
              </a:ext>
            </a:extLst>
          </p:cNvPr>
          <p:cNvSpPr/>
          <p:nvPr/>
        </p:nvSpPr>
        <p:spPr>
          <a:xfrm>
            <a:off x="7494408" y="5968140"/>
            <a:ext cx="1045095" cy="269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cxnSp>
        <p:nvCxnSpPr>
          <p:cNvPr id="40" name="Straight Arrow Connector 39">
            <a:extLst>
              <a:ext uri="{FF2B5EF4-FFF2-40B4-BE49-F238E27FC236}">
                <a16:creationId xmlns:a16="http://schemas.microsoft.com/office/drawing/2014/main" id="{F0FDF7A6-D825-49B4-8108-8202219E7006}"/>
              </a:ext>
            </a:extLst>
          </p:cNvPr>
          <p:cNvCxnSpPr>
            <a:stCxn id="36" idx="2"/>
            <a:endCxn id="38" idx="0"/>
          </p:cNvCxnSpPr>
          <p:nvPr/>
        </p:nvCxnSpPr>
        <p:spPr>
          <a:xfrm>
            <a:off x="8016956" y="5272364"/>
            <a:ext cx="0" cy="405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A300D56-C49E-48A7-91B7-A28B0D0DCD66}"/>
              </a:ext>
            </a:extLst>
          </p:cNvPr>
          <p:cNvPicPr>
            <a:picLocks noChangeAspect="1"/>
          </p:cNvPicPr>
          <p:nvPr/>
        </p:nvPicPr>
        <p:blipFill>
          <a:blip r:embed="rId3"/>
          <a:stretch>
            <a:fillRect/>
          </a:stretch>
        </p:blipFill>
        <p:spPr>
          <a:xfrm>
            <a:off x="861543" y="2285192"/>
            <a:ext cx="3543300" cy="2971800"/>
          </a:xfrm>
          <a:prstGeom prst="rect">
            <a:avLst/>
          </a:prstGeom>
          <a:ln>
            <a:solidFill>
              <a:srgbClr val="C00000"/>
            </a:solidFill>
          </a:ln>
        </p:spPr>
      </p:pic>
    </p:spTree>
    <p:extLst>
      <p:ext uri="{BB962C8B-B14F-4D97-AF65-F5344CB8AC3E}">
        <p14:creationId xmlns:p14="http://schemas.microsoft.com/office/powerpoint/2010/main" val="4163871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65.2 Count State in App, A, D, and F</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895808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DCAD9B3-EEBB-4CC5-A475-BECD4ABDB576}"/>
              </a:ext>
            </a:extLst>
          </p:cNvPr>
          <p:cNvPicPr>
            <a:picLocks noChangeAspect="1"/>
          </p:cNvPicPr>
          <p:nvPr/>
        </p:nvPicPr>
        <p:blipFill>
          <a:blip r:embed="rId2"/>
          <a:stretch>
            <a:fillRect/>
          </a:stretch>
        </p:blipFill>
        <p:spPr>
          <a:xfrm>
            <a:off x="1226939" y="2346576"/>
            <a:ext cx="3009187" cy="4342988"/>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65.2 Count State in App, A, D, and F</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99916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Count State in Components App, A, D, and F</a:t>
            </a:r>
          </a:p>
          <a:p>
            <a:pPr marL="342900" indent="-342900" algn="l">
              <a:buClr>
                <a:srgbClr val="0070C0"/>
              </a:buClr>
              <a:buSzPct val="80000"/>
              <a:buFont typeface="Wingdings" pitchFamily="2" charset="2"/>
              <a:buChar char="u"/>
            </a:pPr>
            <a:r>
              <a:rPr lang="en-US" altLang="zh-TW" sz="1800" b="1" dirty="0">
                <a:solidFill>
                  <a:schemeClr val="tx1"/>
                </a:solidFill>
                <a:latin typeface="+mj-lt"/>
              </a:rPr>
              <a:t>Our goal is to maintain the count state in App Component and modify the state from Component A, D, and F.</a:t>
            </a:r>
          </a:p>
          <a:p>
            <a:pPr marL="342900" indent="-342900" algn="l">
              <a:buClr>
                <a:srgbClr val="0070C0"/>
              </a:buClr>
              <a:buSzPct val="80000"/>
              <a:buFont typeface="Wingdings" pitchFamily="2" charset="2"/>
              <a:buChar char="u"/>
            </a:pPr>
            <a:endParaRPr lang="en-US" altLang="zh-TW" sz="18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3"/>
              </a:rPr>
              <a:t>https://www.youtube.com/watch?v=BCD2irXaVoE&amp;list=PLC3y8-rFHvwgg3vaYJgHGnModB54rxOk3&amp;index=65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16</a:t>
            </a:fld>
            <a:endParaRPr lang="zh-TW" altLang="en-US"/>
          </a:p>
        </p:txBody>
      </p:sp>
      <p:sp>
        <p:nvSpPr>
          <p:cNvPr id="7" name="Rectangle 6">
            <a:extLst>
              <a:ext uri="{FF2B5EF4-FFF2-40B4-BE49-F238E27FC236}">
                <a16:creationId xmlns:a16="http://schemas.microsoft.com/office/drawing/2014/main" id="{CE39A1C0-3F87-4F4B-8E4B-075165DF9BC3}"/>
              </a:ext>
            </a:extLst>
          </p:cNvPr>
          <p:cNvSpPr/>
          <p:nvPr/>
        </p:nvSpPr>
        <p:spPr>
          <a:xfrm>
            <a:off x="5980214" y="2492896"/>
            <a:ext cx="1440160" cy="35081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App.js</a:t>
            </a:r>
          </a:p>
        </p:txBody>
      </p:sp>
      <p:sp>
        <p:nvSpPr>
          <p:cNvPr id="8" name="Rectangle 7">
            <a:extLst>
              <a:ext uri="{FF2B5EF4-FFF2-40B4-BE49-F238E27FC236}">
                <a16:creationId xmlns:a16="http://schemas.microsoft.com/office/drawing/2014/main" id="{954EC28C-ED0C-42AD-A242-42B79808D56D}"/>
              </a:ext>
            </a:extLst>
          </p:cNvPr>
          <p:cNvSpPr/>
          <p:nvPr/>
        </p:nvSpPr>
        <p:spPr>
          <a:xfrm>
            <a:off x="5129573" y="3515572"/>
            <a:ext cx="720080" cy="269456"/>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9" name="Connector: Elbow 8">
            <a:extLst>
              <a:ext uri="{FF2B5EF4-FFF2-40B4-BE49-F238E27FC236}">
                <a16:creationId xmlns:a16="http://schemas.microsoft.com/office/drawing/2014/main" id="{AD21D954-CA4C-4E7E-90BB-C58F2DE56D24}"/>
              </a:ext>
            </a:extLst>
          </p:cNvPr>
          <p:cNvCxnSpPr>
            <a:stCxn id="7" idx="2"/>
            <a:endCxn id="8" idx="0"/>
          </p:cNvCxnSpPr>
          <p:nvPr/>
        </p:nvCxnSpPr>
        <p:spPr>
          <a:xfrm rot="5400000">
            <a:off x="5759023" y="2574301"/>
            <a:ext cx="671862" cy="12106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DC42AE9-5658-4526-AC44-6C75086BEBA4}"/>
              </a:ext>
            </a:extLst>
          </p:cNvPr>
          <p:cNvSpPr/>
          <p:nvPr/>
        </p:nvSpPr>
        <p:spPr>
          <a:xfrm>
            <a:off x="6340254" y="3520504"/>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1" name="Rectangle 10">
            <a:extLst>
              <a:ext uri="{FF2B5EF4-FFF2-40B4-BE49-F238E27FC236}">
                <a16:creationId xmlns:a16="http://schemas.microsoft.com/office/drawing/2014/main" id="{395C17A3-D027-48A2-81BF-F1A43676418C}"/>
              </a:ext>
            </a:extLst>
          </p:cNvPr>
          <p:cNvSpPr/>
          <p:nvPr/>
        </p:nvSpPr>
        <p:spPr>
          <a:xfrm>
            <a:off x="7398804" y="3515572"/>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2" name="Connector: Elbow 11">
            <a:extLst>
              <a:ext uri="{FF2B5EF4-FFF2-40B4-BE49-F238E27FC236}">
                <a16:creationId xmlns:a16="http://schemas.microsoft.com/office/drawing/2014/main" id="{26DB0D98-3CDA-4E4A-861B-C7114AC6F2E7}"/>
              </a:ext>
            </a:extLst>
          </p:cNvPr>
          <p:cNvCxnSpPr>
            <a:stCxn id="7" idx="2"/>
            <a:endCxn id="11" idx="0"/>
          </p:cNvCxnSpPr>
          <p:nvPr/>
        </p:nvCxnSpPr>
        <p:spPr>
          <a:xfrm rot="16200000" flipH="1">
            <a:off x="6893638" y="2650366"/>
            <a:ext cx="671862" cy="10585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F388CE1-B285-4F9E-A8C0-DB82698A289F}"/>
              </a:ext>
            </a:extLst>
          </p:cNvPr>
          <p:cNvCxnSpPr>
            <a:stCxn id="7" idx="2"/>
            <a:endCxn id="10" idx="0"/>
          </p:cNvCxnSpPr>
          <p:nvPr/>
        </p:nvCxnSpPr>
        <p:spPr>
          <a:xfrm>
            <a:off x="6700294" y="2843710"/>
            <a:ext cx="0" cy="676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24278F1-E112-4D44-A98D-FEE1B7D3D6FB}"/>
              </a:ext>
            </a:extLst>
          </p:cNvPr>
          <p:cNvSpPr/>
          <p:nvPr/>
        </p:nvSpPr>
        <p:spPr>
          <a:xfrm>
            <a:off x="4967065" y="3806151"/>
            <a:ext cx="1045095" cy="269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sp>
        <p:nvSpPr>
          <p:cNvPr id="15" name="Rectangle 14">
            <a:extLst>
              <a:ext uri="{FF2B5EF4-FFF2-40B4-BE49-F238E27FC236}">
                <a16:creationId xmlns:a16="http://schemas.microsoft.com/office/drawing/2014/main" id="{C831242C-18BA-46C3-8073-5029B5A0BE44}"/>
              </a:ext>
            </a:extLst>
          </p:cNvPr>
          <p:cNvSpPr/>
          <p:nvPr/>
        </p:nvSpPr>
        <p:spPr>
          <a:xfrm>
            <a:off x="7468853" y="2515011"/>
            <a:ext cx="959633" cy="26945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 = 0</a:t>
            </a:r>
          </a:p>
        </p:txBody>
      </p:sp>
      <p:sp>
        <p:nvSpPr>
          <p:cNvPr id="16" name="Rectangle 15">
            <a:extLst>
              <a:ext uri="{FF2B5EF4-FFF2-40B4-BE49-F238E27FC236}">
                <a16:creationId xmlns:a16="http://schemas.microsoft.com/office/drawing/2014/main" id="{4143FB90-EA9F-47EB-AF72-D6594A2781E9}"/>
              </a:ext>
            </a:extLst>
          </p:cNvPr>
          <p:cNvSpPr/>
          <p:nvPr/>
        </p:nvSpPr>
        <p:spPr>
          <a:xfrm>
            <a:off x="6340253" y="4221088"/>
            <a:ext cx="720080" cy="269456"/>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7" name="Rectangle 16">
            <a:extLst>
              <a:ext uri="{FF2B5EF4-FFF2-40B4-BE49-F238E27FC236}">
                <a16:creationId xmlns:a16="http://schemas.microsoft.com/office/drawing/2014/main" id="{A5D31543-7E80-43F6-9FF3-B7321AF07949}"/>
              </a:ext>
            </a:extLst>
          </p:cNvPr>
          <p:cNvSpPr/>
          <p:nvPr/>
        </p:nvSpPr>
        <p:spPr>
          <a:xfrm>
            <a:off x="6177745" y="4511667"/>
            <a:ext cx="1045095" cy="269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cxnSp>
        <p:nvCxnSpPr>
          <p:cNvPr id="18" name="Straight Arrow Connector 17">
            <a:extLst>
              <a:ext uri="{FF2B5EF4-FFF2-40B4-BE49-F238E27FC236}">
                <a16:creationId xmlns:a16="http://schemas.microsoft.com/office/drawing/2014/main" id="{C34745D0-277B-4606-8029-D697E29E70A6}"/>
              </a:ext>
            </a:extLst>
          </p:cNvPr>
          <p:cNvCxnSpPr>
            <a:stCxn id="10" idx="2"/>
            <a:endCxn id="16" idx="0"/>
          </p:cNvCxnSpPr>
          <p:nvPr/>
        </p:nvCxnSpPr>
        <p:spPr>
          <a:xfrm flipH="1">
            <a:off x="6700293" y="3789960"/>
            <a:ext cx="1" cy="431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10ADCD1-1678-420C-B6D3-B6DC2A40ED3A}"/>
              </a:ext>
            </a:extLst>
          </p:cNvPr>
          <p:cNvSpPr/>
          <p:nvPr/>
        </p:nvSpPr>
        <p:spPr>
          <a:xfrm>
            <a:off x="7398804" y="4242211"/>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20" name="Straight Arrow Connector 19">
            <a:extLst>
              <a:ext uri="{FF2B5EF4-FFF2-40B4-BE49-F238E27FC236}">
                <a16:creationId xmlns:a16="http://schemas.microsoft.com/office/drawing/2014/main" id="{DBC5B027-494E-46FE-8178-130C7D0130E2}"/>
              </a:ext>
            </a:extLst>
          </p:cNvPr>
          <p:cNvCxnSpPr>
            <a:stCxn id="11" idx="2"/>
            <a:endCxn id="19" idx="0"/>
          </p:cNvCxnSpPr>
          <p:nvPr/>
        </p:nvCxnSpPr>
        <p:spPr>
          <a:xfrm>
            <a:off x="7758844" y="3785028"/>
            <a:ext cx="0" cy="457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EA767EA-A040-49C6-AD3B-A073A23AECE2}"/>
              </a:ext>
            </a:extLst>
          </p:cNvPr>
          <p:cNvSpPr/>
          <p:nvPr/>
        </p:nvSpPr>
        <p:spPr>
          <a:xfrm>
            <a:off x="7398804" y="4916864"/>
            <a:ext cx="720080" cy="269456"/>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22" name="Rectangle 21">
            <a:extLst>
              <a:ext uri="{FF2B5EF4-FFF2-40B4-BE49-F238E27FC236}">
                <a16:creationId xmlns:a16="http://schemas.microsoft.com/office/drawing/2014/main" id="{E2960599-3405-4CF5-8A76-D1C530358294}"/>
              </a:ext>
            </a:extLst>
          </p:cNvPr>
          <p:cNvSpPr/>
          <p:nvPr/>
        </p:nvSpPr>
        <p:spPr>
          <a:xfrm>
            <a:off x="7236296" y="5207443"/>
            <a:ext cx="1045095" cy="269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cxnSp>
        <p:nvCxnSpPr>
          <p:cNvPr id="23" name="Straight Arrow Connector 22">
            <a:extLst>
              <a:ext uri="{FF2B5EF4-FFF2-40B4-BE49-F238E27FC236}">
                <a16:creationId xmlns:a16="http://schemas.microsoft.com/office/drawing/2014/main" id="{A3000474-B3E3-49BB-8EB3-39A5616C589F}"/>
              </a:ext>
            </a:extLst>
          </p:cNvPr>
          <p:cNvCxnSpPr>
            <a:stCxn id="19" idx="2"/>
            <a:endCxn id="21" idx="0"/>
          </p:cNvCxnSpPr>
          <p:nvPr/>
        </p:nvCxnSpPr>
        <p:spPr>
          <a:xfrm>
            <a:off x="7758844" y="4511667"/>
            <a:ext cx="0" cy="405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F84F7784-8A62-4365-B46A-DEBB6D4B7760}"/>
              </a:ext>
            </a:extLst>
          </p:cNvPr>
          <p:cNvSpPr/>
          <p:nvPr/>
        </p:nvSpPr>
        <p:spPr>
          <a:xfrm>
            <a:off x="1501731" y="3515572"/>
            <a:ext cx="1270069" cy="2694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8900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65.2 Count State in App, A, D, and F</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23348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Count State in Components App, A, D, and F</a:t>
            </a:r>
          </a:p>
          <a:p>
            <a:pPr marL="342900" indent="-342900" algn="l">
              <a:buClr>
                <a:srgbClr val="0070C0"/>
              </a:buClr>
              <a:buSzPct val="80000"/>
              <a:buFont typeface="Wingdings" pitchFamily="2" charset="2"/>
              <a:buChar char="u"/>
            </a:pPr>
            <a:r>
              <a:rPr lang="en-US" altLang="zh-TW" sz="1800" b="1" dirty="0">
                <a:solidFill>
                  <a:schemeClr val="tx1"/>
                </a:solidFill>
                <a:latin typeface="+mj-lt"/>
              </a:rPr>
              <a:t>We have two main steps. First step is to create a counter in App.js using the useReducer Hook. Second Step is to provide and consume the counter Context in the required components.</a:t>
            </a:r>
          </a:p>
          <a:p>
            <a:pPr marL="342900" indent="-342900" algn="l">
              <a:buClr>
                <a:srgbClr val="0070C0"/>
              </a:buClr>
              <a:buSzPct val="80000"/>
              <a:buFont typeface="Wingdings" pitchFamily="2" charset="2"/>
              <a:buChar char="u"/>
            </a:pPr>
            <a:endParaRPr lang="en-US" altLang="zh-TW" sz="18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https://www.youtube.com/watch?v=BCD2irXaVoE&amp;list=PLC3y8-rFHvwgg3vaYJgHGnModB54rxOk3&amp;index=65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17</a:t>
            </a:fld>
            <a:endParaRPr lang="zh-TW" altLang="en-US"/>
          </a:p>
        </p:txBody>
      </p:sp>
      <p:sp>
        <p:nvSpPr>
          <p:cNvPr id="7" name="Rectangle 6">
            <a:extLst>
              <a:ext uri="{FF2B5EF4-FFF2-40B4-BE49-F238E27FC236}">
                <a16:creationId xmlns:a16="http://schemas.microsoft.com/office/drawing/2014/main" id="{CE39A1C0-3F87-4F4B-8E4B-075165DF9BC3}"/>
              </a:ext>
            </a:extLst>
          </p:cNvPr>
          <p:cNvSpPr/>
          <p:nvPr/>
        </p:nvSpPr>
        <p:spPr>
          <a:xfrm>
            <a:off x="5980214" y="2893268"/>
            <a:ext cx="1440160" cy="35081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App.js</a:t>
            </a:r>
          </a:p>
        </p:txBody>
      </p:sp>
      <p:sp>
        <p:nvSpPr>
          <p:cNvPr id="8" name="Rectangle 7">
            <a:extLst>
              <a:ext uri="{FF2B5EF4-FFF2-40B4-BE49-F238E27FC236}">
                <a16:creationId xmlns:a16="http://schemas.microsoft.com/office/drawing/2014/main" id="{954EC28C-ED0C-42AD-A242-42B79808D56D}"/>
              </a:ext>
            </a:extLst>
          </p:cNvPr>
          <p:cNvSpPr/>
          <p:nvPr/>
        </p:nvSpPr>
        <p:spPr>
          <a:xfrm>
            <a:off x="5129573" y="3915944"/>
            <a:ext cx="720080" cy="269456"/>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9" name="Connector: Elbow 8">
            <a:extLst>
              <a:ext uri="{FF2B5EF4-FFF2-40B4-BE49-F238E27FC236}">
                <a16:creationId xmlns:a16="http://schemas.microsoft.com/office/drawing/2014/main" id="{AD21D954-CA4C-4E7E-90BB-C58F2DE56D24}"/>
              </a:ext>
            </a:extLst>
          </p:cNvPr>
          <p:cNvCxnSpPr>
            <a:stCxn id="7" idx="2"/>
            <a:endCxn id="8" idx="0"/>
          </p:cNvCxnSpPr>
          <p:nvPr/>
        </p:nvCxnSpPr>
        <p:spPr>
          <a:xfrm rot="5400000">
            <a:off x="5759023" y="2974673"/>
            <a:ext cx="671862" cy="12106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DC42AE9-5658-4526-AC44-6C75086BEBA4}"/>
              </a:ext>
            </a:extLst>
          </p:cNvPr>
          <p:cNvSpPr/>
          <p:nvPr/>
        </p:nvSpPr>
        <p:spPr>
          <a:xfrm>
            <a:off x="6340254" y="3920876"/>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1" name="Rectangle 10">
            <a:extLst>
              <a:ext uri="{FF2B5EF4-FFF2-40B4-BE49-F238E27FC236}">
                <a16:creationId xmlns:a16="http://schemas.microsoft.com/office/drawing/2014/main" id="{395C17A3-D027-48A2-81BF-F1A43676418C}"/>
              </a:ext>
            </a:extLst>
          </p:cNvPr>
          <p:cNvSpPr/>
          <p:nvPr/>
        </p:nvSpPr>
        <p:spPr>
          <a:xfrm>
            <a:off x="7398804" y="3915944"/>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2" name="Connector: Elbow 11">
            <a:extLst>
              <a:ext uri="{FF2B5EF4-FFF2-40B4-BE49-F238E27FC236}">
                <a16:creationId xmlns:a16="http://schemas.microsoft.com/office/drawing/2014/main" id="{26DB0D98-3CDA-4E4A-861B-C7114AC6F2E7}"/>
              </a:ext>
            </a:extLst>
          </p:cNvPr>
          <p:cNvCxnSpPr>
            <a:stCxn id="7" idx="2"/>
            <a:endCxn id="11" idx="0"/>
          </p:cNvCxnSpPr>
          <p:nvPr/>
        </p:nvCxnSpPr>
        <p:spPr>
          <a:xfrm rot="16200000" flipH="1">
            <a:off x="6893638" y="3050738"/>
            <a:ext cx="671862" cy="10585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F388CE1-B285-4F9E-A8C0-DB82698A289F}"/>
              </a:ext>
            </a:extLst>
          </p:cNvPr>
          <p:cNvCxnSpPr>
            <a:stCxn id="7" idx="2"/>
            <a:endCxn id="10" idx="0"/>
          </p:cNvCxnSpPr>
          <p:nvPr/>
        </p:nvCxnSpPr>
        <p:spPr>
          <a:xfrm>
            <a:off x="6700294" y="3244082"/>
            <a:ext cx="0" cy="676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24278F1-E112-4D44-A98D-FEE1B7D3D6FB}"/>
              </a:ext>
            </a:extLst>
          </p:cNvPr>
          <p:cNvSpPr/>
          <p:nvPr/>
        </p:nvSpPr>
        <p:spPr>
          <a:xfrm>
            <a:off x="4967065" y="4206523"/>
            <a:ext cx="1045095" cy="269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sp>
        <p:nvSpPr>
          <p:cNvPr id="15" name="Rectangle 14">
            <a:extLst>
              <a:ext uri="{FF2B5EF4-FFF2-40B4-BE49-F238E27FC236}">
                <a16:creationId xmlns:a16="http://schemas.microsoft.com/office/drawing/2014/main" id="{C831242C-18BA-46C3-8073-5029B5A0BE44}"/>
              </a:ext>
            </a:extLst>
          </p:cNvPr>
          <p:cNvSpPr/>
          <p:nvPr/>
        </p:nvSpPr>
        <p:spPr>
          <a:xfrm>
            <a:off x="7468853" y="2915383"/>
            <a:ext cx="959633" cy="26945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 = 0</a:t>
            </a:r>
          </a:p>
        </p:txBody>
      </p:sp>
      <p:sp>
        <p:nvSpPr>
          <p:cNvPr id="16" name="Rectangle 15">
            <a:extLst>
              <a:ext uri="{FF2B5EF4-FFF2-40B4-BE49-F238E27FC236}">
                <a16:creationId xmlns:a16="http://schemas.microsoft.com/office/drawing/2014/main" id="{4143FB90-EA9F-47EB-AF72-D6594A2781E9}"/>
              </a:ext>
            </a:extLst>
          </p:cNvPr>
          <p:cNvSpPr/>
          <p:nvPr/>
        </p:nvSpPr>
        <p:spPr>
          <a:xfrm>
            <a:off x="6340253" y="4621460"/>
            <a:ext cx="720080" cy="269456"/>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7" name="Rectangle 16">
            <a:extLst>
              <a:ext uri="{FF2B5EF4-FFF2-40B4-BE49-F238E27FC236}">
                <a16:creationId xmlns:a16="http://schemas.microsoft.com/office/drawing/2014/main" id="{A5D31543-7E80-43F6-9FF3-B7321AF07949}"/>
              </a:ext>
            </a:extLst>
          </p:cNvPr>
          <p:cNvSpPr/>
          <p:nvPr/>
        </p:nvSpPr>
        <p:spPr>
          <a:xfrm>
            <a:off x="6177745" y="4912039"/>
            <a:ext cx="1045095" cy="269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cxnSp>
        <p:nvCxnSpPr>
          <p:cNvPr id="18" name="Straight Arrow Connector 17">
            <a:extLst>
              <a:ext uri="{FF2B5EF4-FFF2-40B4-BE49-F238E27FC236}">
                <a16:creationId xmlns:a16="http://schemas.microsoft.com/office/drawing/2014/main" id="{C34745D0-277B-4606-8029-D697E29E70A6}"/>
              </a:ext>
            </a:extLst>
          </p:cNvPr>
          <p:cNvCxnSpPr>
            <a:stCxn id="10" idx="2"/>
            <a:endCxn id="16" idx="0"/>
          </p:cNvCxnSpPr>
          <p:nvPr/>
        </p:nvCxnSpPr>
        <p:spPr>
          <a:xfrm flipH="1">
            <a:off x="6700293" y="4190332"/>
            <a:ext cx="1" cy="431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10ADCD1-1678-420C-B6D3-B6DC2A40ED3A}"/>
              </a:ext>
            </a:extLst>
          </p:cNvPr>
          <p:cNvSpPr/>
          <p:nvPr/>
        </p:nvSpPr>
        <p:spPr>
          <a:xfrm>
            <a:off x="7398804" y="4642583"/>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20" name="Straight Arrow Connector 19">
            <a:extLst>
              <a:ext uri="{FF2B5EF4-FFF2-40B4-BE49-F238E27FC236}">
                <a16:creationId xmlns:a16="http://schemas.microsoft.com/office/drawing/2014/main" id="{DBC5B027-494E-46FE-8178-130C7D0130E2}"/>
              </a:ext>
            </a:extLst>
          </p:cNvPr>
          <p:cNvCxnSpPr>
            <a:stCxn id="11" idx="2"/>
            <a:endCxn id="19" idx="0"/>
          </p:cNvCxnSpPr>
          <p:nvPr/>
        </p:nvCxnSpPr>
        <p:spPr>
          <a:xfrm>
            <a:off x="7758844" y="4185400"/>
            <a:ext cx="0" cy="457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EA767EA-A040-49C6-AD3B-A073A23AECE2}"/>
              </a:ext>
            </a:extLst>
          </p:cNvPr>
          <p:cNvSpPr/>
          <p:nvPr/>
        </p:nvSpPr>
        <p:spPr>
          <a:xfrm>
            <a:off x="7398804" y="5317236"/>
            <a:ext cx="720080" cy="269456"/>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22" name="Rectangle 21">
            <a:extLst>
              <a:ext uri="{FF2B5EF4-FFF2-40B4-BE49-F238E27FC236}">
                <a16:creationId xmlns:a16="http://schemas.microsoft.com/office/drawing/2014/main" id="{E2960599-3405-4CF5-8A76-D1C530358294}"/>
              </a:ext>
            </a:extLst>
          </p:cNvPr>
          <p:cNvSpPr/>
          <p:nvPr/>
        </p:nvSpPr>
        <p:spPr>
          <a:xfrm>
            <a:off x="7236296" y="5607815"/>
            <a:ext cx="1045095" cy="269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cxnSp>
        <p:nvCxnSpPr>
          <p:cNvPr id="23" name="Straight Arrow Connector 22">
            <a:extLst>
              <a:ext uri="{FF2B5EF4-FFF2-40B4-BE49-F238E27FC236}">
                <a16:creationId xmlns:a16="http://schemas.microsoft.com/office/drawing/2014/main" id="{A3000474-B3E3-49BB-8EB3-39A5616C589F}"/>
              </a:ext>
            </a:extLst>
          </p:cNvPr>
          <p:cNvCxnSpPr>
            <a:stCxn id="19" idx="2"/>
            <a:endCxn id="21" idx="0"/>
          </p:cNvCxnSpPr>
          <p:nvPr/>
        </p:nvCxnSpPr>
        <p:spPr>
          <a:xfrm>
            <a:off x="7758844" y="4912039"/>
            <a:ext cx="0" cy="405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500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65.3 Step 1</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2145685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03AD2105-9DAC-4ADC-B5B7-4467192BC1DF}"/>
              </a:ext>
            </a:extLst>
          </p:cNvPr>
          <p:cNvPicPr>
            <a:picLocks noChangeAspect="1"/>
          </p:cNvPicPr>
          <p:nvPr/>
        </p:nvPicPr>
        <p:blipFill>
          <a:blip r:embed="rId2"/>
          <a:stretch>
            <a:fillRect/>
          </a:stretch>
        </p:blipFill>
        <p:spPr>
          <a:xfrm>
            <a:off x="5220072" y="1340765"/>
            <a:ext cx="3672408" cy="5300177"/>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65.3 Step 1</a:t>
            </a:r>
            <a:endParaRPr lang="zh-TW" altLang="en-US" b="1" dirty="0">
              <a:solidFill>
                <a:srgbClr val="FFFF00"/>
              </a:solidFill>
            </a:endParaRPr>
          </a:p>
        </p:txBody>
      </p:sp>
      <p:sp>
        <p:nvSpPr>
          <p:cNvPr id="3" name="副標題 2"/>
          <p:cNvSpPr>
            <a:spLocks noGrp="1"/>
          </p:cNvSpPr>
          <p:nvPr>
            <p:ph type="subTitle" idx="1"/>
          </p:nvPr>
        </p:nvSpPr>
        <p:spPr>
          <a:xfrm>
            <a:off x="467544" y="1340766"/>
            <a:ext cx="4608512" cy="23042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Step 1</a:t>
            </a:r>
          </a:p>
          <a:p>
            <a:pPr marL="342900" indent="-342900" algn="l">
              <a:buClr>
                <a:srgbClr val="0070C0"/>
              </a:buClr>
              <a:buSzPct val="80000"/>
              <a:buFont typeface="Wingdings" pitchFamily="2" charset="2"/>
              <a:buChar char="u"/>
            </a:pPr>
            <a:r>
              <a:rPr lang="en-US" altLang="zh-TW" sz="1800" b="1" dirty="0">
                <a:solidFill>
                  <a:schemeClr val="tx1"/>
                </a:solidFill>
                <a:latin typeface="+mj-lt"/>
              </a:rPr>
              <a:t>Implement a counter in a App.js using the useReducer.</a:t>
            </a:r>
          </a:p>
          <a:p>
            <a:pPr marL="342900" indent="-342900" algn="l">
              <a:buClr>
                <a:srgbClr val="0070C0"/>
              </a:buClr>
              <a:buSzPct val="80000"/>
              <a:buFont typeface="Wingdings" pitchFamily="2" charset="2"/>
              <a:buChar char="u"/>
            </a:pPr>
            <a:r>
              <a:rPr lang="en-US" altLang="zh-TW" sz="1800" b="1" dirty="0">
                <a:solidFill>
                  <a:schemeClr val="tx1"/>
                </a:solidFill>
                <a:latin typeface="+mj-lt"/>
              </a:rPr>
              <a:t>First, define the initial state of the counter and reducer function.</a:t>
            </a:r>
          </a:p>
          <a:p>
            <a:pPr marL="342900" indent="-342900" algn="l">
              <a:buClr>
                <a:srgbClr val="0070C0"/>
              </a:buClr>
              <a:buSzPct val="80000"/>
              <a:buFont typeface="Wingdings" pitchFamily="2" charset="2"/>
              <a:buChar char="u"/>
            </a:pPr>
            <a:r>
              <a:rPr lang="en-US" altLang="zh-TW" sz="1800" b="1" dirty="0">
                <a:solidFill>
                  <a:schemeClr val="tx1"/>
                </a:solidFill>
                <a:latin typeface="+mj-lt"/>
              </a:rPr>
              <a:t>Copy code (initial state and reducer function) from CounterOne.js</a:t>
            </a:r>
          </a:p>
          <a:p>
            <a:pPr marL="342900" indent="-342900" algn="l">
              <a:buClr>
                <a:srgbClr val="0070C0"/>
              </a:buClr>
              <a:buSzPct val="80000"/>
              <a:buFont typeface="Wingdings" pitchFamily="2" charset="2"/>
              <a:buChar char="u"/>
            </a:pPr>
            <a:endParaRPr lang="en-US" altLang="zh-TW" sz="18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3"/>
              </a:rPr>
              <a:t>https://www.youtube.com/watch?v=BCD2irXaVoE&amp;list=PLC3y8-rFHvwgg3vaYJgHGnModB54rxOk3&amp;index=65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19</a:t>
            </a:fld>
            <a:endParaRPr lang="zh-TW" altLang="en-US"/>
          </a:p>
        </p:txBody>
      </p:sp>
      <p:sp>
        <p:nvSpPr>
          <p:cNvPr id="25" name="Rectangle 24">
            <a:extLst>
              <a:ext uri="{FF2B5EF4-FFF2-40B4-BE49-F238E27FC236}">
                <a16:creationId xmlns:a16="http://schemas.microsoft.com/office/drawing/2014/main" id="{95675E52-68D3-484C-A6EC-C32469A9F544}"/>
              </a:ext>
            </a:extLst>
          </p:cNvPr>
          <p:cNvSpPr/>
          <p:nvPr/>
        </p:nvSpPr>
        <p:spPr>
          <a:xfrm>
            <a:off x="5508104" y="2852936"/>
            <a:ext cx="3178696" cy="36724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7133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 </a:t>
            </a:r>
            <a:r>
              <a:rPr lang="en-US" altLang="zh-TW" b="1" dirty="0" err="1">
                <a:solidFill>
                  <a:srgbClr val="FFFF00"/>
                </a:solidFill>
              </a:rPr>
              <a:t>useReducer</a:t>
            </a:r>
            <a:r>
              <a:rPr lang="en-US" altLang="zh-TW" b="1" dirty="0">
                <a:solidFill>
                  <a:srgbClr val="FFFF00"/>
                </a:solidFill>
              </a:rPr>
              <a:t> with </a:t>
            </a:r>
            <a:r>
              <a:rPr lang="en-US" altLang="zh-TW" b="1" dirty="0" err="1">
                <a:solidFill>
                  <a:srgbClr val="FFFF00"/>
                </a:solidFill>
              </a:rPr>
              <a:t>useContext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2403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rgbClr val="C00000"/>
                </a:solidFill>
                <a:latin typeface="+mj-lt"/>
              </a:rPr>
              <a:t>useReducer with useContext</a:t>
            </a:r>
          </a:p>
          <a:p>
            <a:pPr marL="342900" indent="-342900" algn="l">
              <a:buClr>
                <a:srgbClr val="0070C0"/>
              </a:buClr>
              <a:buSzPct val="80000"/>
              <a:buFont typeface="Wingdings" pitchFamily="2" charset="2"/>
              <a:buChar char="u"/>
            </a:pPr>
            <a:r>
              <a:rPr lang="en-US" altLang="zh-TW" sz="1800" b="1" dirty="0">
                <a:solidFill>
                  <a:schemeClr val="tx1"/>
                </a:solidFill>
                <a:latin typeface="+mj-lt"/>
              </a:rPr>
              <a:t>We have discussed the useReducer for local state management.</a:t>
            </a:r>
          </a:p>
          <a:p>
            <a:pPr marL="342900" indent="-342900" algn="l">
              <a:buClr>
                <a:srgbClr val="0070C0"/>
              </a:buClr>
              <a:buSzPct val="80000"/>
              <a:buFont typeface="Wingdings" pitchFamily="2" charset="2"/>
              <a:buChar char="u"/>
            </a:pPr>
            <a:r>
              <a:rPr lang="en-US" altLang="zh-TW" sz="1800" b="1" dirty="0">
                <a:solidFill>
                  <a:srgbClr val="C00000"/>
                </a:solidFill>
                <a:latin typeface="+mj-lt"/>
              </a:rPr>
              <a:t>useReducer: Local State management</a:t>
            </a:r>
            <a:r>
              <a:rPr lang="en-US" altLang="zh-TW" sz="1800" b="1" dirty="0">
                <a:solidFill>
                  <a:srgbClr val="FF0000"/>
                </a:solidFill>
                <a:latin typeface="+mj-lt"/>
              </a:rPr>
              <a:t>. </a:t>
            </a:r>
          </a:p>
          <a:p>
            <a:pPr marL="342900" indent="-342900" algn="l">
              <a:buClr>
                <a:srgbClr val="0070C0"/>
              </a:buClr>
              <a:buSzPct val="80000"/>
              <a:buFont typeface="Wingdings" pitchFamily="2" charset="2"/>
              <a:buChar char="u"/>
            </a:pPr>
            <a:r>
              <a:rPr lang="en-US" altLang="zh-TW" sz="1800" b="1" dirty="0">
                <a:solidFill>
                  <a:schemeClr val="tx1"/>
                </a:solidFill>
                <a:latin typeface="+mj-lt"/>
              </a:rPr>
              <a:t>The state is at the component level. In some point, we need to share the state between the components.</a:t>
            </a:r>
          </a:p>
          <a:p>
            <a:pPr marL="342900" indent="-342900" algn="l">
              <a:buClr>
                <a:srgbClr val="0070C0"/>
              </a:buClr>
              <a:buSzPct val="80000"/>
              <a:buFont typeface="Wingdings" pitchFamily="2" charset="2"/>
              <a:buChar char="u"/>
            </a:pPr>
            <a:r>
              <a:rPr lang="en-US" altLang="zh-TW" sz="1800" b="1" dirty="0">
                <a:solidFill>
                  <a:srgbClr val="C00000"/>
                </a:solidFill>
                <a:latin typeface="+mj-lt"/>
              </a:rPr>
              <a:t>Share state between components: Global state management.</a:t>
            </a:r>
          </a:p>
          <a:p>
            <a:pPr marL="342900" indent="-342900" algn="l">
              <a:buClr>
                <a:srgbClr val="0070C0"/>
              </a:buClr>
              <a:buSzPct val="80000"/>
              <a:buFont typeface="Wingdings" pitchFamily="2" charset="2"/>
              <a:buChar char="u"/>
            </a:pPr>
            <a:r>
              <a:rPr lang="en-US" altLang="zh-TW" sz="1800" b="1" dirty="0">
                <a:solidFill>
                  <a:schemeClr val="tx1"/>
                </a:solidFill>
                <a:latin typeface="+mj-lt"/>
              </a:rPr>
              <a:t>We need to work with global state. How do we do that?</a:t>
            </a:r>
          </a:p>
          <a:p>
            <a:pPr marL="342900" indent="-342900" algn="l">
              <a:buClr>
                <a:srgbClr val="0070C0"/>
              </a:buClr>
              <a:buSzPct val="80000"/>
              <a:buFont typeface="Wingdings" pitchFamily="2" charset="2"/>
              <a:buChar char="u"/>
            </a:pPr>
            <a:r>
              <a:rPr lang="en-US" altLang="zh-TW" sz="1800" b="1" dirty="0">
                <a:solidFill>
                  <a:schemeClr val="tx1"/>
                </a:solidFill>
                <a:latin typeface="+mj-lt"/>
              </a:rPr>
              <a:t>We can manage the state with useReducer along with useContext.</a:t>
            </a:r>
          </a:p>
          <a:p>
            <a:pPr marL="342900" indent="-342900" algn="l">
              <a:buClr>
                <a:srgbClr val="0070C0"/>
              </a:buClr>
              <a:buSzPct val="80000"/>
              <a:buFont typeface="Wingdings" pitchFamily="2" charset="2"/>
              <a:buChar char="u"/>
            </a:pPr>
            <a:r>
              <a:rPr lang="en-US" altLang="zh-TW" sz="1800" b="1" dirty="0">
                <a:solidFill>
                  <a:srgbClr val="C00000"/>
                </a:solidFill>
                <a:latin typeface="+mj-lt"/>
              </a:rPr>
              <a:t>useReducer + useContext</a:t>
            </a:r>
          </a:p>
          <a:p>
            <a:pPr marL="342900" indent="-342900" algn="l">
              <a:buClr>
                <a:srgbClr val="0070C0"/>
              </a:buClr>
              <a:buSzPct val="80000"/>
              <a:buFont typeface="Wingdings" pitchFamily="2" charset="2"/>
              <a:buChar char="u"/>
            </a:pPr>
            <a:r>
              <a:rPr lang="en-US" altLang="zh-TW" sz="1800" b="1" dirty="0">
                <a:solidFill>
                  <a:schemeClr val="tx1"/>
                </a:solidFill>
                <a:latin typeface="+mj-lt"/>
              </a:rPr>
              <a:t>In this discussion, we discuss the useReducer and useContext.</a:t>
            </a:r>
          </a:p>
          <a:p>
            <a:pPr marL="342900" indent="-342900" algn="l">
              <a:buClr>
                <a:srgbClr val="0070C0"/>
              </a:buClr>
              <a:buSzPct val="80000"/>
              <a:buFont typeface="Wingdings" pitchFamily="2" charset="2"/>
              <a:buChar char="u"/>
            </a:pPr>
            <a:endParaRPr lang="en-US" altLang="zh-TW" sz="1800" b="1" dirty="0">
              <a:solidFill>
                <a:schemeClr val="tx1"/>
              </a:solidFill>
              <a:latin typeface="+mj-lt"/>
            </a:endParaRPr>
          </a:p>
          <a:p>
            <a:pPr marL="342900" indent="-342900" algn="l">
              <a:buClr>
                <a:srgbClr val="0070C0"/>
              </a:buClr>
              <a:buSzPct val="80000"/>
              <a:buFont typeface="Wingdings" pitchFamily="2" charset="2"/>
              <a:buChar char="u"/>
            </a:pPr>
            <a:endParaRPr lang="en-US" altLang="zh-TW" sz="18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https://www.youtube.com/watch?v=BCD2irXaVoE&amp;list=PLC3y8-rFHvwgg3vaYJgHGnModB54rxOk3&amp;index=65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1683079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2C1686E-8D2D-4FEC-8A0C-A220799490CD}"/>
              </a:ext>
            </a:extLst>
          </p:cNvPr>
          <p:cNvPicPr>
            <a:picLocks noChangeAspect="1"/>
          </p:cNvPicPr>
          <p:nvPr/>
        </p:nvPicPr>
        <p:blipFill>
          <a:blip r:embed="rId2"/>
          <a:stretch>
            <a:fillRect/>
          </a:stretch>
        </p:blipFill>
        <p:spPr>
          <a:xfrm>
            <a:off x="5220072" y="1340765"/>
            <a:ext cx="3672408" cy="5300177"/>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65.3 Step 1</a:t>
            </a:r>
            <a:endParaRPr lang="zh-TW" altLang="en-US" b="1" dirty="0">
              <a:solidFill>
                <a:srgbClr val="FFFF00"/>
              </a:solidFill>
            </a:endParaRPr>
          </a:p>
        </p:txBody>
      </p:sp>
      <p:sp>
        <p:nvSpPr>
          <p:cNvPr id="3" name="副標題 2"/>
          <p:cNvSpPr>
            <a:spLocks noGrp="1"/>
          </p:cNvSpPr>
          <p:nvPr>
            <p:ph type="subTitle" idx="1"/>
          </p:nvPr>
        </p:nvSpPr>
        <p:spPr>
          <a:xfrm>
            <a:off x="467544" y="1340765"/>
            <a:ext cx="4224333" cy="46169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Step 1</a:t>
            </a:r>
          </a:p>
          <a:p>
            <a:pPr marL="342900" indent="-342900" algn="l">
              <a:buClr>
                <a:srgbClr val="0070C0"/>
              </a:buClr>
              <a:buSzPct val="80000"/>
              <a:buFont typeface="Wingdings" pitchFamily="2" charset="2"/>
              <a:buChar char="u"/>
            </a:pPr>
            <a:r>
              <a:rPr lang="en-US" altLang="zh-TW" sz="1800" b="1" dirty="0">
                <a:solidFill>
                  <a:schemeClr val="tx1"/>
                </a:solidFill>
                <a:latin typeface="+mj-lt"/>
              </a:rPr>
              <a:t>Second, add the import { useReducer } method from react.</a:t>
            </a:r>
          </a:p>
          <a:p>
            <a:pPr marL="342900" indent="-342900" algn="l">
              <a:buClr>
                <a:srgbClr val="0070C0"/>
              </a:buClr>
              <a:buSzPct val="80000"/>
              <a:buFont typeface="Wingdings" pitchFamily="2" charset="2"/>
              <a:buChar char="u"/>
            </a:pPr>
            <a:r>
              <a:rPr lang="en-US" altLang="zh-TW" sz="1800" b="1" dirty="0">
                <a:solidFill>
                  <a:schemeClr val="tx1"/>
                </a:solidFill>
                <a:latin typeface="+mj-lt"/>
              </a:rPr>
              <a:t>In the App Component, we need to have</a:t>
            </a:r>
          </a:p>
          <a:p>
            <a:pPr marL="342900" indent="-342900" algn="l">
              <a:buClr>
                <a:srgbClr val="0070C0"/>
              </a:buClr>
              <a:buSzPct val="80000"/>
              <a:buFont typeface="Wingdings" pitchFamily="2" charset="2"/>
              <a:buChar char="u"/>
            </a:pPr>
            <a:r>
              <a:rPr lang="en-US" altLang="zh-TW" sz="1800" b="1" dirty="0">
                <a:solidFill>
                  <a:schemeClr val="tx1"/>
                </a:solidFill>
                <a:latin typeface="+mj-lt"/>
              </a:rPr>
              <a:t>const [ count, dispatch ] = useReducer (reducer, </a:t>
            </a:r>
            <a:r>
              <a:rPr lang="en-US" altLang="zh-TW" sz="1800" b="1" dirty="0" err="1">
                <a:solidFill>
                  <a:schemeClr val="tx1"/>
                </a:solidFill>
                <a:latin typeface="+mj-lt"/>
              </a:rPr>
              <a:t>intialState</a:t>
            </a:r>
            <a:r>
              <a:rPr lang="en-US" altLang="zh-TW" sz="1800" b="1" dirty="0">
                <a:solidFill>
                  <a:schemeClr val="tx1"/>
                </a:solidFill>
                <a:latin typeface="+mj-lt"/>
              </a:rPr>
              <a:t>)</a:t>
            </a:r>
          </a:p>
          <a:p>
            <a:pPr marL="342900" indent="-342900" algn="l">
              <a:buClr>
                <a:srgbClr val="0070C0"/>
              </a:buClr>
              <a:buSzPct val="80000"/>
              <a:buFont typeface="Wingdings" pitchFamily="2" charset="2"/>
              <a:buChar char="u"/>
            </a:pPr>
            <a:r>
              <a:rPr lang="en-US" altLang="zh-TW" sz="1800" b="1" dirty="0">
                <a:solidFill>
                  <a:schemeClr val="tx1"/>
                </a:solidFill>
                <a:latin typeface="+mj-lt"/>
              </a:rPr>
              <a:t>Note: the </a:t>
            </a:r>
            <a:r>
              <a:rPr lang="en-US" altLang="zh-TW" sz="1800" b="1" dirty="0" err="1">
                <a:solidFill>
                  <a:schemeClr val="tx1"/>
                </a:solidFill>
                <a:latin typeface="+mj-lt"/>
              </a:rPr>
              <a:t>destructuring</a:t>
            </a:r>
            <a:r>
              <a:rPr lang="en-US" altLang="zh-TW" sz="1800" b="1" dirty="0">
                <a:solidFill>
                  <a:schemeClr val="tx1"/>
                </a:solidFill>
                <a:latin typeface="+mj-lt"/>
              </a:rPr>
              <a:t> is in [], not {}</a:t>
            </a:r>
          </a:p>
          <a:p>
            <a:pPr marL="342900" indent="-342900" algn="l">
              <a:buClr>
                <a:srgbClr val="0070C0"/>
              </a:buClr>
              <a:buSzPct val="80000"/>
              <a:buFont typeface="Wingdings" pitchFamily="2" charset="2"/>
              <a:buChar char="u"/>
            </a:pPr>
            <a:r>
              <a:rPr lang="en-US" altLang="zh-TW" sz="1800" b="1" dirty="0">
                <a:solidFill>
                  <a:schemeClr val="tx1"/>
                </a:solidFill>
                <a:latin typeface="+mj-lt"/>
              </a:rPr>
              <a:t>In the JSX, add the render of count value.</a:t>
            </a:r>
          </a:p>
          <a:p>
            <a:pPr marL="342900" indent="-342900" algn="l">
              <a:buClr>
                <a:srgbClr val="0070C0"/>
              </a:buClr>
              <a:buSzPct val="80000"/>
              <a:buFont typeface="Wingdings" pitchFamily="2" charset="2"/>
              <a:buChar char="u"/>
            </a:pPr>
            <a:r>
              <a:rPr lang="en-US" altLang="zh-TW" sz="1800" b="1" dirty="0">
                <a:solidFill>
                  <a:srgbClr val="C00000"/>
                </a:solidFill>
                <a:latin typeface="+mj-lt"/>
              </a:rPr>
              <a:t>For the dispatch method, we do not want  to dispatch any action in the App Component. We want to be able to dispatch actions from the nested component A, D, and F.</a:t>
            </a:r>
          </a:p>
          <a:p>
            <a:pPr marL="342900" indent="-342900" algn="l">
              <a:buClr>
                <a:srgbClr val="0070C0"/>
              </a:buClr>
              <a:buSzPct val="80000"/>
              <a:buFont typeface="Wingdings" pitchFamily="2" charset="2"/>
              <a:buChar char="u"/>
            </a:pPr>
            <a:endParaRPr lang="en-US" altLang="zh-TW" sz="18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3"/>
              </a:rPr>
              <a:t>https://www.youtube.com/watch?v=BCD2irXaVoE&amp;list=PLC3y8-rFHvwgg3vaYJgHGnModB54rxOk3&amp;index=65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20</a:t>
            </a:fld>
            <a:endParaRPr lang="zh-TW" altLang="en-US"/>
          </a:p>
        </p:txBody>
      </p:sp>
      <p:sp>
        <p:nvSpPr>
          <p:cNvPr id="10" name="Rectangle 9">
            <a:extLst>
              <a:ext uri="{FF2B5EF4-FFF2-40B4-BE49-F238E27FC236}">
                <a16:creationId xmlns:a16="http://schemas.microsoft.com/office/drawing/2014/main" id="{DD187980-742B-463F-B417-804C334D47FC}"/>
              </a:ext>
            </a:extLst>
          </p:cNvPr>
          <p:cNvSpPr/>
          <p:nvPr/>
        </p:nvSpPr>
        <p:spPr>
          <a:xfrm>
            <a:off x="5545629" y="4725144"/>
            <a:ext cx="3346851" cy="2702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74BC1FA-2848-483F-8205-512E0A718AF7}"/>
              </a:ext>
            </a:extLst>
          </p:cNvPr>
          <p:cNvSpPr/>
          <p:nvPr/>
        </p:nvSpPr>
        <p:spPr>
          <a:xfrm>
            <a:off x="5389089" y="2606543"/>
            <a:ext cx="2626771" cy="187163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617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65.4 Step 2</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1089343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AFAF9EB-9FDE-4698-9751-CBBBB198CAE5}"/>
              </a:ext>
            </a:extLst>
          </p:cNvPr>
          <p:cNvPicPr>
            <a:picLocks noChangeAspect="1"/>
          </p:cNvPicPr>
          <p:nvPr/>
        </p:nvPicPr>
        <p:blipFill>
          <a:blip r:embed="rId2"/>
          <a:stretch>
            <a:fillRect/>
          </a:stretch>
        </p:blipFill>
        <p:spPr>
          <a:xfrm>
            <a:off x="5220072" y="1340765"/>
            <a:ext cx="3672408" cy="5300177"/>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65.4 Step 2</a:t>
            </a:r>
            <a:endParaRPr lang="zh-TW" altLang="en-US" b="1" dirty="0">
              <a:solidFill>
                <a:srgbClr val="FFFF00"/>
              </a:solidFill>
            </a:endParaRPr>
          </a:p>
        </p:txBody>
      </p:sp>
      <p:sp>
        <p:nvSpPr>
          <p:cNvPr id="3" name="副標題 2"/>
          <p:cNvSpPr>
            <a:spLocks noGrp="1"/>
          </p:cNvSpPr>
          <p:nvPr>
            <p:ph type="subTitle" idx="1"/>
          </p:nvPr>
        </p:nvSpPr>
        <p:spPr>
          <a:xfrm>
            <a:off x="467544" y="1340766"/>
            <a:ext cx="4224333" cy="42484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Step 2</a:t>
            </a:r>
          </a:p>
          <a:p>
            <a:pPr marL="342900" indent="-342900" algn="l">
              <a:buClr>
                <a:srgbClr val="0070C0"/>
              </a:buClr>
              <a:buSzPct val="80000"/>
              <a:buFont typeface="Wingdings" pitchFamily="2" charset="2"/>
              <a:buChar char="u"/>
            </a:pPr>
            <a:r>
              <a:rPr lang="en-US" altLang="zh-TW" sz="1800" b="1" dirty="0">
                <a:solidFill>
                  <a:schemeClr val="tx1"/>
                </a:solidFill>
                <a:latin typeface="+mj-lt"/>
              </a:rPr>
              <a:t>For step 2, we need to make use of context to provide the count value and the dispatch method and consume the count value from the nested components.</a:t>
            </a:r>
          </a:p>
          <a:p>
            <a:pPr marL="342900" indent="-342900" algn="l">
              <a:buClr>
                <a:srgbClr val="0070C0"/>
              </a:buClr>
              <a:buSzPct val="80000"/>
              <a:buFont typeface="Wingdings" pitchFamily="2" charset="2"/>
              <a:buChar char="u"/>
            </a:pPr>
            <a:r>
              <a:rPr lang="en-US" altLang="zh-TW" sz="1800" b="1" dirty="0">
                <a:solidFill>
                  <a:schemeClr val="tx1"/>
                </a:solidFill>
                <a:latin typeface="+mj-lt"/>
              </a:rPr>
              <a:t>First, we create the a context by using the context API. </a:t>
            </a:r>
          </a:p>
          <a:p>
            <a:pPr marL="342900" indent="-342900" algn="l">
              <a:buClr>
                <a:srgbClr val="0070C0"/>
              </a:buClr>
              <a:buSzPct val="80000"/>
              <a:buFont typeface="Wingdings" pitchFamily="2" charset="2"/>
              <a:buChar char="u"/>
            </a:pPr>
            <a:r>
              <a:rPr lang="en-US" altLang="zh-TW" sz="1800" b="1" dirty="0">
                <a:solidFill>
                  <a:schemeClr val="tx1"/>
                </a:solidFill>
                <a:latin typeface="+mj-lt"/>
              </a:rPr>
              <a:t>Below the import statement, we add the </a:t>
            </a:r>
          </a:p>
          <a:p>
            <a:pPr marL="342900" indent="-342900" algn="l">
              <a:buClr>
                <a:srgbClr val="0070C0"/>
              </a:buClr>
              <a:buSzPct val="80000"/>
              <a:buFont typeface="Wingdings" pitchFamily="2" charset="2"/>
              <a:buChar char="u"/>
            </a:pPr>
            <a:r>
              <a:rPr lang="en-US" altLang="zh-TW" sz="1800" b="1" dirty="0">
                <a:solidFill>
                  <a:schemeClr val="tx1"/>
                </a:solidFill>
                <a:latin typeface="+mj-lt"/>
              </a:rPr>
              <a:t>export const CountContext = </a:t>
            </a:r>
            <a:r>
              <a:rPr lang="en-US" altLang="zh-TW" sz="1800" b="1" dirty="0" err="1">
                <a:solidFill>
                  <a:schemeClr val="tx1"/>
                </a:solidFill>
                <a:latin typeface="+mj-lt"/>
              </a:rPr>
              <a:t>React.createContext</a:t>
            </a:r>
            <a:r>
              <a:rPr lang="en-US" altLang="zh-TW" sz="1800" b="1" dirty="0">
                <a:solidFill>
                  <a:schemeClr val="tx1"/>
                </a:solidFill>
                <a:latin typeface="+mj-lt"/>
              </a:rPr>
              <a:t> () </a:t>
            </a:r>
          </a:p>
          <a:p>
            <a:pPr marL="342900" indent="-342900" algn="l">
              <a:buClr>
                <a:srgbClr val="0070C0"/>
              </a:buClr>
              <a:buSzPct val="80000"/>
              <a:buFont typeface="Wingdings" pitchFamily="2" charset="2"/>
              <a:buChar char="u"/>
            </a:pPr>
            <a:r>
              <a:rPr lang="en-US" altLang="zh-TW" sz="1800" b="1" dirty="0">
                <a:solidFill>
                  <a:schemeClr val="tx1"/>
                </a:solidFill>
                <a:latin typeface="+mj-lt"/>
              </a:rPr>
              <a:t>Now, we have the context. We provide the context with a value.</a:t>
            </a:r>
          </a:p>
          <a:p>
            <a:pPr marL="342900" indent="-342900" algn="l">
              <a:buClr>
                <a:srgbClr val="0070C0"/>
              </a:buClr>
              <a:buSzPct val="80000"/>
              <a:buFont typeface="Wingdings" pitchFamily="2" charset="2"/>
              <a:buChar char="u"/>
            </a:pPr>
            <a:endParaRPr lang="en-US" altLang="zh-TW" sz="1800" b="1" dirty="0">
              <a:solidFill>
                <a:srgbClr val="C00000"/>
              </a:solidFill>
              <a:latin typeface="+mj-lt"/>
            </a:endParaRPr>
          </a:p>
          <a:p>
            <a:pPr marL="342900" indent="-342900" algn="l">
              <a:buClr>
                <a:srgbClr val="0070C0"/>
              </a:buClr>
              <a:buSzPct val="80000"/>
              <a:buFont typeface="Wingdings" pitchFamily="2" charset="2"/>
              <a:buChar char="u"/>
            </a:pPr>
            <a:endParaRPr lang="en-US" altLang="zh-TW" sz="18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3"/>
              </a:rPr>
              <a:t>https://www.youtube.com/watch?v=BCD2irXaVoE&amp;list=PLC3y8-rFHvwgg3vaYJgHGnModB54rxOk3&amp;index=65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22</a:t>
            </a:fld>
            <a:endParaRPr lang="zh-TW" altLang="en-US"/>
          </a:p>
        </p:txBody>
      </p:sp>
      <p:sp>
        <p:nvSpPr>
          <p:cNvPr id="11" name="Rectangle 10">
            <a:extLst>
              <a:ext uri="{FF2B5EF4-FFF2-40B4-BE49-F238E27FC236}">
                <a16:creationId xmlns:a16="http://schemas.microsoft.com/office/drawing/2014/main" id="{074BC1FA-2848-483F-8205-512E0A718AF7}"/>
              </a:ext>
            </a:extLst>
          </p:cNvPr>
          <p:cNvSpPr/>
          <p:nvPr/>
        </p:nvSpPr>
        <p:spPr>
          <a:xfrm>
            <a:off x="5436096" y="2564904"/>
            <a:ext cx="2770787" cy="27026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2530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65401AE-6214-4455-AECA-8D3E09F51E78}"/>
              </a:ext>
            </a:extLst>
          </p:cNvPr>
          <p:cNvPicPr>
            <a:picLocks noChangeAspect="1"/>
          </p:cNvPicPr>
          <p:nvPr/>
        </p:nvPicPr>
        <p:blipFill>
          <a:blip r:embed="rId2"/>
          <a:stretch>
            <a:fillRect/>
          </a:stretch>
        </p:blipFill>
        <p:spPr>
          <a:xfrm>
            <a:off x="5220072" y="1340765"/>
            <a:ext cx="3672408" cy="5300177"/>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65.4 Step 2</a:t>
            </a:r>
            <a:endParaRPr lang="zh-TW" altLang="en-US" b="1" dirty="0">
              <a:solidFill>
                <a:srgbClr val="FFFF00"/>
              </a:solidFill>
            </a:endParaRPr>
          </a:p>
        </p:txBody>
      </p:sp>
      <p:sp>
        <p:nvSpPr>
          <p:cNvPr id="3" name="副標題 2"/>
          <p:cNvSpPr>
            <a:spLocks noGrp="1"/>
          </p:cNvSpPr>
          <p:nvPr>
            <p:ph type="subTitle" idx="1"/>
          </p:nvPr>
        </p:nvSpPr>
        <p:spPr>
          <a:xfrm>
            <a:off x="467544" y="1340766"/>
            <a:ext cx="4224333" cy="36004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Step 2</a:t>
            </a:r>
          </a:p>
          <a:p>
            <a:pPr marL="342900" indent="-342900" algn="l">
              <a:buClr>
                <a:srgbClr val="0070C0"/>
              </a:buClr>
              <a:buSzPct val="80000"/>
              <a:buFont typeface="Wingdings" pitchFamily="2" charset="2"/>
              <a:buChar char="u"/>
            </a:pPr>
            <a:r>
              <a:rPr lang="en-US" altLang="zh-TW" sz="1800" b="1" dirty="0">
                <a:solidFill>
                  <a:schemeClr val="tx1"/>
                </a:solidFill>
                <a:latin typeface="+mj-lt"/>
              </a:rPr>
              <a:t>In the App Component, we wrap everything with the context provider </a:t>
            </a:r>
            <a:r>
              <a:rPr lang="en-US" altLang="zh-TW" sz="1800" b="1" dirty="0" err="1">
                <a:solidFill>
                  <a:schemeClr val="tx1"/>
                </a:solidFill>
                <a:latin typeface="+mj-lt"/>
              </a:rPr>
              <a:t>CountConext.provider</a:t>
            </a:r>
            <a:r>
              <a:rPr lang="en-US" altLang="zh-TW" sz="1800" b="1" dirty="0">
                <a:solidFill>
                  <a:schemeClr val="tx1"/>
                </a:solidFill>
                <a:latin typeface="+mj-lt"/>
              </a:rPr>
              <a:t>.</a:t>
            </a:r>
          </a:p>
          <a:p>
            <a:pPr marL="342900" indent="-342900" algn="l">
              <a:buClr>
                <a:srgbClr val="0070C0"/>
              </a:buClr>
              <a:buSzPct val="80000"/>
              <a:buFont typeface="Wingdings" pitchFamily="2" charset="2"/>
              <a:buChar char="u"/>
            </a:pPr>
            <a:r>
              <a:rPr lang="en-US" altLang="zh-TW" sz="1800" b="1" dirty="0">
                <a:solidFill>
                  <a:schemeClr val="tx1"/>
                </a:solidFill>
                <a:latin typeface="+mj-lt"/>
              </a:rPr>
              <a:t>On the </a:t>
            </a:r>
            <a:r>
              <a:rPr lang="en-US" altLang="zh-TW" sz="1800" b="1" dirty="0" err="1">
                <a:solidFill>
                  <a:schemeClr val="tx1"/>
                </a:solidFill>
                <a:latin typeface="+mj-lt"/>
              </a:rPr>
              <a:t>CountContext.provider</a:t>
            </a:r>
            <a:r>
              <a:rPr lang="en-US" altLang="zh-TW" sz="1800" b="1" dirty="0">
                <a:solidFill>
                  <a:schemeClr val="tx1"/>
                </a:solidFill>
                <a:latin typeface="+mj-lt"/>
              </a:rPr>
              <a:t>, we specify the value attribute and what the value we provide?</a:t>
            </a:r>
          </a:p>
          <a:p>
            <a:pPr marL="342900" indent="-342900" algn="l">
              <a:buClr>
                <a:srgbClr val="0070C0"/>
              </a:buClr>
              <a:buSzPct val="80000"/>
              <a:buFont typeface="Wingdings" pitchFamily="2" charset="2"/>
              <a:buChar char="u"/>
            </a:pPr>
            <a:r>
              <a:rPr lang="en-US" altLang="zh-TW" sz="1800" b="1" dirty="0">
                <a:solidFill>
                  <a:schemeClr val="tx1"/>
                </a:solidFill>
                <a:latin typeface="+mj-lt"/>
              </a:rPr>
              <a:t>We provide the count value itself as well as the dispatch method.</a:t>
            </a:r>
          </a:p>
          <a:p>
            <a:pPr marL="342900" indent="-342900" algn="l">
              <a:buClr>
                <a:srgbClr val="0070C0"/>
              </a:buClr>
              <a:buSzPct val="80000"/>
              <a:buFont typeface="Wingdings" pitchFamily="2" charset="2"/>
              <a:buChar char="u"/>
            </a:pPr>
            <a:r>
              <a:rPr lang="en-US" altLang="zh-TW" sz="1800" b="1" dirty="0">
                <a:solidFill>
                  <a:schemeClr val="tx1"/>
                </a:solidFill>
                <a:latin typeface="+mj-lt"/>
              </a:rPr>
              <a:t>The value will be an object including the attributes of countState and </a:t>
            </a:r>
            <a:r>
              <a:rPr lang="en-US" altLang="zh-TW" sz="1800" b="1" dirty="0" err="1">
                <a:solidFill>
                  <a:schemeClr val="tx1"/>
                </a:solidFill>
                <a:latin typeface="+mj-lt"/>
              </a:rPr>
              <a:t>countDispatch.s</a:t>
            </a:r>
            <a:endParaRPr lang="en-US" altLang="zh-TW" sz="18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3"/>
              </a:rPr>
              <a:t>https://www.youtube.com/watch?v=BCD2irXaVoE&amp;list=PLC3y8-rFHvwgg3vaYJgHGnModB54rxOk3&amp;index=65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23</a:t>
            </a:fld>
            <a:endParaRPr lang="zh-TW" altLang="en-US"/>
          </a:p>
        </p:txBody>
      </p:sp>
      <p:sp>
        <p:nvSpPr>
          <p:cNvPr id="11" name="Rectangle 10">
            <a:extLst>
              <a:ext uri="{FF2B5EF4-FFF2-40B4-BE49-F238E27FC236}">
                <a16:creationId xmlns:a16="http://schemas.microsoft.com/office/drawing/2014/main" id="{074BC1FA-2848-483F-8205-512E0A718AF7}"/>
              </a:ext>
            </a:extLst>
          </p:cNvPr>
          <p:cNvSpPr/>
          <p:nvPr/>
        </p:nvSpPr>
        <p:spPr>
          <a:xfrm>
            <a:off x="5760715" y="4941168"/>
            <a:ext cx="2880320" cy="4042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6206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42350E1-F2F5-463B-8CD6-340366BDBC39}"/>
              </a:ext>
            </a:extLst>
          </p:cNvPr>
          <p:cNvPicPr>
            <a:picLocks noChangeAspect="1"/>
          </p:cNvPicPr>
          <p:nvPr/>
        </p:nvPicPr>
        <p:blipFill>
          <a:blip r:embed="rId2"/>
          <a:stretch>
            <a:fillRect/>
          </a:stretch>
        </p:blipFill>
        <p:spPr>
          <a:xfrm>
            <a:off x="4274961" y="1340766"/>
            <a:ext cx="4401495" cy="2075067"/>
          </a:xfrm>
          <a:prstGeom prst="rect">
            <a:avLst/>
          </a:prstGeom>
          <a:ln>
            <a:solidFill>
              <a:srgbClr val="C00000"/>
            </a:solidFill>
          </a:ln>
        </p:spPr>
      </p:pic>
      <p:pic>
        <p:nvPicPr>
          <p:cNvPr id="10" name="Picture 9">
            <a:extLst>
              <a:ext uri="{FF2B5EF4-FFF2-40B4-BE49-F238E27FC236}">
                <a16:creationId xmlns:a16="http://schemas.microsoft.com/office/drawing/2014/main" id="{33EB2E11-AEAA-42C0-9748-AF6464DD537F}"/>
              </a:ext>
            </a:extLst>
          </p:cNvPr>
          <p:cNvPicPr>
            <a:picLocks noChangeAspect="1"/>
          </p:cNvPicPr>
          <p:nvPr/>
        </p:nvPicPr>
        <p:blipFill>
          <a:blip r:embed="rId3"/>
          <a:stretch>
            <a:fillRect/>
          </a:stretch>
        </p:blipFill>
        <p:spPr>
          <a:xfrm>
            <a:off x="4334456" y="3824636"/>
            <a:ext cx="3810972" cy="898461"/>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65.4 Step 2</a:t>
            </a:r>
            <a:endParaRPr lang="zh-TW" altLang="en-US" b="1" dirty="0">
              <a:solidFill>
                <a:srgbClr val="FFFF00"/>
              </a:solidFill>
            </a:endParaRPr>
          </a:p>
        </p:txBody>
      </p:sp>
      <p:sp>
        <p:nvSpPr>
          <p:cNvPr id="3" name="副標題 2"/>
          <p:cNvSpPr>
            <a:spLocks noGrp="1"/>
          </p:cNvSpPr>
          <p:nvPr>
            <p:ph type="subTitle" idx="1"/>
          </p:nvPr>
        </p:nvSpPr>
        <p:spPr>
          <a:xfrm>
            <a:off x="467544" y="1340766"/>
            <a:ext cx="3672408" cy="482453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Step 2</a:t>
            </a:r>
          </a:p>
          <a:p>
            <a:pPr marL="342900" indent="-342900" algn="l">
              <a:buClr>
                <a:srgbClr val="0070C0"/>
              </a:buClr>
              <a:buSzPct val="80000"/>
              <a:buFont typeface="Wingdings" pitchFamily="2" charset="2"/>
              <a:buChar char="u"/>
            </a:pPr>
            <a:r>
              <a:rPr lang="en-US" altLang="zh-TW" sz="1600" b="1" dirty="0">
                <a:solidFill>
                  <a:schemeClr val="tx1"/>
                </a:solidFill>
                <a:latin typeface="+mj-lt"/>
              </a:rPr>
              <a:t>Finally, we can use the context Hook to consume the state and this dispatch method.</a:t>
            </a:r>
          </a:p>
          <a:p>
            <a:pPr marL="342900" indent="-342900" algn="l">
              <a:buClr>
                <a:srgbClr val="0070C0"/>
              </a:buClr>
              <a:buSzPct val="80000"/>
              <a:buFont typeface="Wingdings" pitchFamily="2" charset="2"/>
              <a:buChar char="u"/>
            </a:pPr>
            <a:r>
              <a:rPr lang="en-US" altLang="zh-TW" sz="1600" b="1" dirty="0">
                <a:solidFill>
                  <a:schemeClr val="tx1"/>
                </a:solidFill>
                <a:latin typeface="+mj-lt"/>
              </a:rPr>
              <a:t>Let’s begin from Component A.</a:t>
            </a:r>
          </a:p>
          <a:p>
            <a:pPr marL="342900" indent="-342900" algn="l">
              <a:buClr>
                <a:srgbClr val="0070C0"/>
              </a:buClr>
              <a:buSzPct val="80000"/>
              <a:buFont typeface="Wingdings" pitchFamily="2" charset="2"/>
              <a:buChar char="u"/>
            </a:pPr>
            <a:r>
              <a:rPr lang="en-US" altLang="zh-TW" sz="1600" b="1" dirty="0">
                <a:solidFill>
                  <a:schemeClr val="tx1"/>
                </a:solidFill>
                <a:latin typeface="+mj-lt"/>
              </a:rPr>
              <a:t>We already created the </a:t>
            </a:r>
            <a:r>
              <a:rPr lang="en-US" altLang="zh-TW" sz="1600" b="1" dirty="0">
                <a:solidFill>
                  <a:srgbClr val="C00000"/>
                </a:solidFill>
                <a:latin typeface="+mj-lt"/>
              </a:rPr>
              <a:t>CountContext</a:t>
            </a:r>
            <a:r>
              <a:rPr lang="en-US" altLang="zh-TW" sz="1600" b="1" dirty="0">
                <a:solidFill>
                  <a:schemeClr val="tx1"/>
                </a:solidFill>
                <a:latin typeface="+mj-lt"/>
              </a:rPr>
              <a:t>  in App Component, we need use the created Context.</a:t>
            </a:r>
          </a:p>
          <a:p>
            <a:pPr marL="342900" indent="-342900" algn="l">
              <a:buClr>
                <a:srgbClr val="0070C0"/>
              </a:buClr>
              <a:buSzPct val="80000"/>
              <a:buFont typeface="Wingdings" pitchFamily="2" charset="2"/>
              <a:buChar char="u"/>
            </a:pPr>
            <a:r>
              <a:rPr lang="en-US" altLang="zh-TW" sz="1600" b="1" dirty="0">
                <a:solidFill>
                  <a:schemeClr val="tx1"/>
                </a:solidFill>
                <a:latin typeface="+mj-lt"/>
              </a:rPr>
              <a:t>Import { useContext } …</a:t>
            </a:r>
          </a:p>
          <a:p>
            <a:pPr marL="342900" indent="-342900" algn="l">
              <a:buClr>
                <a:srgbClr val="0070C0"/>
              </a:buClr>
              <a:buSzPct val="80000"/>
              <a:buFont typeface="Wingdings" pitchFamily="2" charset="2"/>
              <a:buChar char="u"/>
            </a:pPr>
            <a:r>
              <a:rPr lang="en-US" altLang="zh-TW" sz="1600" b="1" dirty="0">
                <a:solidFill>
                  <a:schemeClr val="tx1"/>
                </a:solidFill>
                <a:latin typeface="+mj-lt"/>
              </a:rPr>
              <a:t>Const countContext = useContext ( </a:t>
            </a:r>
            <a:r>
              <a:rPr lang="en-US" altLang="zh-TW" sz="1600" b="1" dirty="0">
                <a:solidFill>
                  <a:srgbClr val="C00000"/>
                </a:solidFill>
                <a:latin typeface="+mj-lt"/>
              </a:rPr>
              <a:t>CountContext</a:t>
            </a:r>
            <a:r>
              <a:rPr lang="en-US" altLang="zh-TW" sz="1600" b="1" dirty="0">
                <a:solidFill>
                  <a:schemeClr val="tx1"/>
                </a:solidFill>
                <a:latin typeface="+mj-lt"/>
              </a:rPr>
              <a:t> }</a:t>
            </a:r>
          </a:p>
          <a:p>
            <a:pPr marL="342900" indent="-342900" algn="l">
              <a:buClr>
                <a:srgbClr val="0070C0"/>
              </a:buClr>
              <a:buSzPct val="80000"/>
              <a:buFont typeface="Wingdings" pitchFamily="2" charset="2"/>
              <a:buChar char="u"/>
            </a:pPr>
            <a:r>
              <a:rPr lang="en-US" altLang="zh-TW" sz="1600" b="1" dirty="0">
                <a:solidFill>
                  <a:schemeClr val="tx1"/>
                </a:solidFill>
                <a:latin typeface="+mj-lt"/>
              </a:rPr>
              <a:t>We copy the </a:t>
            </a:r>
            <a:r>
              <a:rPr lang="en-US" altLang="zh-TW" sz="1600" b="1" dirty="0" err="1">
                <a:solidFill>
                  <a:schemeClr val="tx1"/>
                </a:solidFill>
                <a:latin typeface="+mj-lt"/>
              </a:rPr>
              <a:t>onClick</a:t>
            </a:r>
            <a:r>
              <a:rPr lang="en-US" altLang="zh-TW" sz="1600" b="1" dirty="0">
                <a:solidFill>
                  <a:schemeClr val="tx1"/>
                </a:solidFill>
                <a:latin typeface="+mj-lt"/>
              </a:rPr>
              <a:t> and dispatch code from CounterOne.js.</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only difference is to replace the dispatch into </a:t>
            </a:r>
            <a:r>
              <a:rPr lang="en-US" altLang="zh-TW" sz="1600" b="1" dirty="0" err="1">
                <a:solidFill>
                  <a:srgbClr val="C00000"/>
                </a:solidFill>
                <a:latin typeface="+mj-lt"/>
              </a:rPr>
              <a:t>countContext.countDispatch</a:t>
            </a:r>
            <a:r>
              <a:rPr lang="en-US" altLang="zh-TW" sz="1600" b="1" dirty="0">
                <a:solidFill>
                  <a:schemeClr val="tx1"/>
                </a:solidFill>
                <a:latin typeface="+mj-lt"/>
              </a:rPr>
              <a:t> (). </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This countDispatch value is provided by App Component.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4"/>
              </a:rPr>
              <a:t>https://www.youtube.com/watch?v=BCD2irXaVoE&amp;list=PLC3y8-rFHvwgg3vaYJgHGnModB54rxOk3&amp;index=65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24</a:t>
            </a:fld>
            <a:endParaRPr lang="zh-TW" altLang="en-US"/>
          </a:p>
        </p:txBody>
      </p:sp>
      <p:sp>
        <p:nvSpPr>
          <p:cNvPr id="11" name="Rectangle 10">
            <a:extLst>
              <a:ext uri="{FF2B5EF4-FFF2-40B4-BE49-F238E27FC236}">
                <a16:creationId xmlns:a16="http://schemas.microsoft.com/office/drawing/2014/main" id="{074BC1FA-2848-483F-8205-512E0A718AF7}"/>
              </a:ext>
            </a:extLst>
          </p:cNvPr>
          <p:cNvSpPr/>
          <p:nvPr/>
        </p:nvSpPr>
        <p:spPr>
          <a:xfrm>
            <a:off x="6291102" y="4346912"/>
            <a:ext cx="945194" cy="2342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5C64F8-8B7D-4D83-9AAA-1C6FD013752D}"/>
              </a:ext>
            </a:extLst>
          </p:cNvPr>
          <p:cNvSpPr/>
          <p:nvPr/>
        </p:nvSpPr>
        <p:spPr>
          <a:xfrm>
            <a:off x="6553200" y="2397958"/>
            <a:ext cx="777514" cy="39861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F25BBDA-4C19-4FD5-8412-1289BDB0ACB0}"/>
              </a:ext>
            </a:extLst>
          </p:cNvPr>
          <p:cNvCxnSpPr>
            <a:endCxn id="11" idx="0"/>
          </p:cNvCxnSpPr>
          <p:nvPr/>
        </p:nvCxnSpPr>
        <p:spPr>
          <a:xfrm flipH="1">
            <a:off x="6763699" y="2780928"/>
            <a:ext cx="328581" cy="156598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D498448-00CC-4244-94ED-08CA8405F026}"/>
              </a:ext>
            </a:extLst>
          </p:cNvPr>
          <p:cNvSpPr/>
          <p:nvPr/>
        </p:nvSpPr>
        <p:spPr>
          <a:xfrm>
            <a:off x="810644" y="4869161"/>
            <a:ext cx="3185291" cy="129614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63C68373-4FBA-4CAF-A713-C59C549F48A9}"/>
              </a:ext>
            </a:extLst>
          </p:cNvPr>
          <p:cNvCxnSpPr>
            <a:cxnSpLocks/>
            <a:stCxn id="15" idx="3"/>
            <a:endCxn id="11" idx="1"/>
          </p:cNvCxnSpPr>
          <p:nvPr/>
        </p:nvCxnSpPr>
        <p:spPr>
          <a:xfrm flipV="1">
            <a:off x="3995935" y="4464020"/>
            <a:ext cx="2295167" cy="105321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876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65.4 Step 2</a:t>
            </a:r>
            <a:endParaRPr lang="zh-TW" altLang="en-US" b="1" dirty="0">
              <a:solidFill>
                <a:srgbClr val="FFFF00"/>
              </a:solidFill>
            </a:endParaRPr>
          </a:p>
        </p:txBody>
      </p:sp>
      <p:sp>
        <p:nvSpPr>
          <p:cNvPr id="3" name="副標題 2"/>
          <p:cNvSpPr>
            <a:spLocks noGrp="1"/>
          </p:cNvSpPr>
          <p:nvPr>
            <p:ph type="subTitle" idx="1"/>
          </p:nvPr>
        </p:nvSpPr>
        <p:spPr>
          <a:xfrm>
            <a:off x="467544" y="1340766"/>
            <a:ext cx="7956376" cy="12961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Step 2</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That is pretty much it. </a:t>
            </a:r>
          </a:p>
          <a:p>
            <a:pPr marL="342900" indent="-342900" algn="l">
              <a:buClr>
                <a:srgbClr val="0070C0"/>
              </a:buClr>
              <a:buSzPct val="80000"/>
              <a:buFont typeface="Wingdings" pitchFamily="2" charset="2"/>
              <a:buChar char="u"/>
            </a:pPr>
            <a:r>
              <a:rPr lang="en-US" altLang="zh-TW" sz="1600" b="1" dirty="0">
                <a:solidFill>
                  <a:schemeClr val="tx1"/>
                </a:solidFill>
                <a:latin typeface="+mj-lt"/>
              </a:rPr>
              <a:t>Let’s repeat the code for Component D and Component F as well.</a:t>
            </a:r>
          </a:p>
          <a:p>
            <a:pPr marL="342900" indent="-342900" algn="l">
              <a:buClr>
                <a:srgbClr val="0070C0"/>
              </a:buClr>
              <a:buSzPct val="80000"/>
              <a:buFont typeface="Wingdings" pitchFamily="2" charset="2"/>
              <a:buChar char="u"/>
            </a:pPr>
            <a:r>
              <a:rPr lang="en-US" altLang="zh-TW" sz="1600" b="1" dirty="0">
                <a:solidFill>
                  <a:schemeClr val="tx1"/>
                </a:solidFill>
                <a:latin typeface="+mj-lt"/>
              </a:rPr>
              <a:t>Copy all the codes from Component A to Component 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https://www.youtube.com/watch?v=BCD2irXaVoE&amp;list=PLC3y8-rFHvwgg3vaYJgHGnModB54rxOk3&amp;index=65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25</a:t>
            </a:fld>
            <a:endParaRPr lang="zh-TW" altLang="en-US"/>
          </a:p>
        </p:txBody>
      </p:sp>
      <p:pic>
        <p:nvPicPr>
          <p:cNvPr id="8" name="Picture 7">
            <a:extLst>
              <a:ext uri="{FF2B5EF4-FFF2-40B4-BE49-F238E27FC236}">
                <a16:creationId xmlns:a16="http://schemas.microsoft.com/office/drawing/2014/main" id="{EBA6EB61-21F2-4EDE-B1E7-9960F20AB534}"/>
              </a:ext>
            </a:extLst>
          </p:cNvPr>
          <p:cNvPicPr>
            <a:picLocks noChangeAspect="1"/>
          </p:cNvPicPr>
          <p:nvPr/>
        </p:nvPicPr>
        <p:blipFill>
          <a:blip r:embed="rId3"/>
          <a:stretch>
            <a:fillRect/>
          </a:stretch>
        </p:blipFill>
        <p:spPr>
          <a:xfrm>
            <a:off x="565795" y="2808528"/>
            <a:ext cx="7858125" cy="3581400"/>
          </a:xfrm>
          <a:prstGeom prst="rect">
            <a:avLst/>
          </a:prstGeom>
          <a:ln>
            <a:solidFill>
              <a:srgbClr val="C00000"/>
            </a:solidFill>
          </a:ln>
        </p:spPr>
      </p:pic>
    </p:spTree>
    <p:extLst>
      <p:ext uri="{BB962C8B-B14F-4D97-AF65-F5344CB8AC3E}">
        <p14:creationId xmlns:p14="http://schemas.microsoft.com/office/powerpoint/2010/main" val="3660284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65.4 Step 2</a:t>
            </a:r>
            <a:endParaRPr lang="zh-TW" altLang="en-US" b="1" dirty="0">
              <a:solidFill>
                <a:srgbClr val="FFFF00"/>
              </a:solidFill>
            </a:endParaRPr>
          </a:p>
        </p:txBody>
      </p:sp>
      <p:sp>
        <p:nvSpPr>
          <p:cNvPr id="3" name="副標題 2"/>
          <p:cNvSpPr>
            <a:spLocks noGrp="1"/>
          </p:cNvSpPr>
          <p:nvPr>
            <p:ph type="subTitle" idx="1"/>
          </p:nvPr>
        </p:nvSpPr>
        <p:spPr>
          <a:xfrm>
            <a:off x="467544" y="1340766"/>
            <a:ext cx="7956376" cy="9361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Step 2</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That is pretty much it. </a:t>
            </a:r>
          </a:p>
          <a:p>
            <a:pPr marL="342900" indent="-342900" algn="l">
              <a:buClr>
                <a:srgbClr val="0070C0"/>
              </a:buClr>
              <a:buSzPct val="80000"/>
              <a:buFont typeface="Wingdings" pitchFamily="2" charset="2"/>
              <a:buChar char="u"/>
            </a:pPr>
            <a:r>
              <a:rPr lang="en-US" altLang="zh-TW" sz="1600" b="1" dirty="0">
                <a:solidFill>
                  <a:schemeClr val="tx1"/>
                </a:solidFill>
                <a:latin typeface="+mj-lt"/>
              </a:rPr>
              <a:t>Copy Component A to Component F as well.</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https://www.youtube.com/watch?v=BCD2irXaVoE&amp;list=PLC3y8-rFHvwgg3vaYJgHGnModB54rxOk3&amp;index=65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26</a:t>
            </a:fld>
            <a:endParaRPr lang="zh-TW" altLang="en-US"/>
          </a:p>
        </p:txBody>
      </p:sp>
      <p:pic>
        <p:nvPicPr>
          <p:cNvPr id="8" name="Picture 7">
            <a:extLst>
              <a:ext uri="{FF2B5EF4-FFF2-40B4-BE49-F238E27FC236}">
                <a16:creationId xmlns:a16="http://schemas.microsoft.com/office/drawing/2014/main" id="{46296BC4-100F-4D02-AC61-08DB22821876}"/>
              </a:ext>
            </a:extLst>
          </p:cNvPr>
          <p:cNvPicPr>
            <a:picLocks noChangeAspect="1"/>
          </p:cNvPicPr>
          <p:nvPr/>
        </p:nvPicPr>
        <p:blipFill>
          <a:blip r:embed="rId3"/>
          <a:stretch>
            <a:fillRect/>
          </a:stretch>
        </p:blipFill>
        <p:spPr>
          <a:xfrm>
            <a:off x="600075" y="2427007"/>
            <a:ext cx="7943850" cy="3657600"/>
          </a:xfrm>
          <a:prstGeom prst="rect">
            <a:avLst/>
          </a:prstGeom>
          <a:ln>
            <a:solidFill>
              <a:srgbClr val="C00000"/>
            </a:solidFill>
          </a:ln>
        </p:spPr>
      </p:pic>
    </p:spTree>
    <p:extLst>
      <p:ext uri="{BB962C8B-B14F-4D97-AF65-F5344CB8AC3E}">
        <p14:creationId xmlns:p14="http://schemas.microsoft.com/office/powerpoint/2010/main" val="82529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65.5 Verify Display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3007233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65.5 Verify Display</a:t>
            </a:r>
            <a:endParaRPr lang="zh-TW" altLang="en-US" b="1" dirty="0">
              <a:solidFill>
                <a:srgbClr val="FFFF00"/>
              </a:solidFill>
            </a:endParaRPr>
          </a:p>
        </p:txBody>
      </p:sp>
      <p:sp>
        <p:nvSpPr>
          <p:cNvPr id="3" name="副標題 2"/>
          <p:cNvSpPr>
            <a:spLocks noGrp="1"/>
          </p:cNvSpPr>
          <p:nvPr>
            <p:ph type="subTitle" idx="1"/>
          </p:nvPr>
        </p:nvSpPr>
        <p:spPr>
          <a:xfrm>
            <a:off x="467544" y="1340765"/>
            <a:ext cx="7956376" cy="187632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Verify Display</a:t>
            </a:r>
          </a:p>
          <a:p>
            <a:pPr marL="342900" indent="-342900" algn="l">
              <a:buClr>
                <a:srgbClr val="0070C0"/>
              </a:buClr>
              <a:buSzPct val="80000"/>
              <a:buFont typeface="Wingdings" pitchFamily="2" charset="2"/>
              <a:buChar char="u"/>
            </a:pPr>
            <a:r>
              <a:rPr lang="en-US" altLang="zh-TW" sz="1600" b="1" dirty="0">
                <a:solidFill>
                  <a:schemeClr val="tx1"/>
                </a:solidFill>
                <a:latin typeface="+mj-lt"/>
              </a:rPr>
              <a:t>&gt; </a:t>
            </a:r>
            <a:r>
              <a:rPr lang="en-US" altLang="zh-TW" sz="1600" b="1" dirty="0" err="1">
                <a:solidFill>
                  <a:schemeClr val="tx1"/>
                </a:solidFill>
                <a:latin typeface="+mj-lt"/>
              </a:rPr>
              <a:t>npm</a:t>
            </a:r>
            <a:r>
              <a:rPr lang="en-US" altLang="zh-TW" sz="1600" b="1" dirty="0">
                <a:solidFill>
                  <a:schemeClr val="tx1"/>
                </a:solidFill>
                <a:latin typeface="+mj-lt"/>
              </a:rPr>
              <a:t> start</a:t>
            </a:r>
          </a:p>
          <a:p>
            <a:pPr marL="342900" indent="-342900" algn="l">
              <a:buClr>
                <a:srgbClr val="0070C0"/>
              </a:buClr>
              <a:buSzPct val="80000"/>
              <a:buFont typeface="Wingdings" pitchFamily="2" charset="2"/>
              <a:buChar char="u"/>
            </a:pPr>
            <a:r>
              <a:rPr lang="en-US" altLang="zh-TW" sz="1600" b="1" dirty="0">
                <a:solidFill>
                  <a:schemeClr val="tx1"/>
                </a:solidFill>
                <a:latin typeface="+mj-lt"/>
              </a:rPr>
              <a:t>Note: </a:t>
            </a:r>
          </a:p>
          <a:p>
            <a:pPr marL="342900" indent="-342900" algn="l">
              <a:buClr>
                <a:srgbClr val="0070C0"/>
              </a:buClr>
              <a:buSzPct val="80000"/>
              <a:buFont typeface="Wingdings" pitchFamily="2" charset="2"/>
              <a:buChar char="u"/>
            </a:pPr>
            <a:r>
              <a:rPr lang="en-US" altLang="zh-TW" sz="1600" b="1" dirty="0">
                <a:solidFill>
                  <a:schemeClr val="tx1"/>
                </a:solidFill>
                <a:latin typeface="+mj-lt"/>
              </a:rPr>
              <a:t>All the buttons share the same variable “count”</a:t>
            </a:r>
          </a:p>
          <a:p>
            <a:pPr marL="342900" indent="-342900" algn="l">
              <a:buClr>
                <a:srgbClr val="0070C0"/>
              </a:buClr>
              <a:buSzPct val="80000"/>
              <a:buFont typeface="Wingdings" pitchFamily="2" charset="2"/>
              <a:buChar char="u"/>
            </a:pPr>
            <a:r>
              <a:rPr lang="en-US" altLang="zh-TW" sz="1600" b="1" dirty="0">
                <a:solidFill>
                  <a:schemeClr val="tx1"/>
                </a:solidFill>
                <a:latin typeface="+mj-lt"/>
              </a:rPr>
              <a:t>From the component A, D, and F, we are able to manage this global count value. </a:t>
            </a:r>
          </a:p>
          <a:p>
            <a:pPr marL="342900" indent="-342900" algn="l">
              <a:buClr>
                <a:srgbClr val="0070C0"/>
              </a:buClr>
              <a:buSzPct val="80000"/>
              <a:buFont typeface="Wingdings" pitchFamily="2" charset="2"/>
              <a:buChar char="u"/>
            </a:pPr>
            <a:r>
              <a:rPr lang="en-US" altLang="zh-TW" sz="1600" b="1" dirty="0">
                <a:solidFill>
                  <a:schemeClr val="tx1"/>
                </a:solidFill>
                <a:latin typeface="+mj-lt"/>
              </a:rPr>
              <a:t>Each increment, decrement, or reset will control the global variable count.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https://www.youtube.com/watch?v=BCD2irXaVoE&amp;list=PLC3y8-rFHvwgg3vaYJgHGnModB54rxOk3&amp;index=65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28</a:t>
            </a:fld>
            <a:endParaRPr lang="zh-TW" altLang="en-US"/>
          </a:p>
        </p:txBody>
      </p:sp>
      <p:pic>
        <p:nvPicPr>
          <p:cNvPr id="7" name="Picture 6">
            <a:extLst>
              <a:ext uri="{FF2B5EF4-FFF2-40B4-BE49-F238E27FC236}">
                <a16:creationId xmlns:a16="http://schemas.microsoft.com/office/drawing/2014/main" id="{14E1887B-4C28-49AA-B901-C73F0130B665}"/>
              </a:ext>
            </a:extLst>
          </p:cNvPr>
          <p:cNvPicPr>
            <a:picLocks noChangeAspect="1"/>
          </p:cNvPicPr>
          <p:nvPr/>
        </p:nvPicPr>
        <p:blipFill>
          <a:blip r:embed="rId3"/>
          <a:stretch>
            <a:fillRect/>
          </a:stretch>
        </p:blipFill>
        <p:spPr>
          <a:xfrm>
            <a:off x="899592" y="3394533"/>
            <a:ext cx="6781800" cy="2009775"/>
          </a:xfrm>
          <a:prstGeom prst="rect">
            <a:avLst/>
          </a:prstGeom>
          <a:ln>
            <a:solidFill>
              <a:srgbClr val="C00000"/>
            </a:solidFill>
          </a:ln>
        </p:spPr>
      </p:pic>
    </p:spTree>
    <p:extLst>
      <p:ext uri="{BB962C8B-B14F-4D97-AF65-F5344CB8AC3E}">
        <p14:creationId xmlns:p14="http://schemas.microsoft.com/office/powerpoint/2010/main" val="3194433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65.6 Render Global Value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196179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 </a:t>
            </a:r>
            <a:r>
              <a:rPr lang="en-US" altLang="zh-TW" b="1" dirty="0" err="1">
                <a:solidFill>
                  <a:srgbClr val="FFFF00"/>
                </a:solidFill>
              </a:rPr>
              <a:t>useReducer</a:t>
            </a:r>
            <a:r>
              <a:rPr lang="en-US" altLang="zh-TW" b="1" dirty="0">
                <a:solidFill>
                  <a:srgbClr val="FFFF00"/>
                </a:solidFill>
              </a:rPr>
              <a:t> with </a:t>
            </a:r>
            <a:r>
              <a:rPr lang="en-US" altLang="zh-TW" b="1" dirty="0" err="1">
                <a:solidFill>
                  <a:srgbClr val="FFFF00"/>
                </a:solidFill>
              </a:rPr>
              <a:t>useContext</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22009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rgbClr val="C00000"/>
                </a:solidFill>
                <a:latin typeface="+mj-lt"/>
              </a:rPr>
              <a:t>useReducer with useContext</a:t>
            </a:r>
          </a:p>
          <a:p>
            <a:pPr marL="342900" indent="-342900" algn="l">
              <a:buClr>
                <a:srgbClr val="0070C0"/>
              </a:buClr>
              <a:buSzPct val="80000"/>
              <a:buFont typeface="Wingdings" pitchFamily="2" charset="2"/>
              <a:buChar char="u"/>
            </a:pPr>
            <a:r>
              <a:rPr lang="en-US" altLang="zh-TW" sz="1800" b="1" dirty="0">
                <a:solidFill>
                  <a:schemeClr val="tx1"/>
                </a:solidFill>
                <a:latin typeface="+mj-lt"/>
              </a:rPr>
              <a:t>Consider the App.js with lots of components.</a:t>
            </a:r>
          </a:p>
          <a:p>
            <a:pPr marL="342900" indent="-342900" algn="l">
              <a:buClr>
                <a:srgbClr val="0070C0"/>
              </a:buClr>
              <a:buSzPct val="80000"/>
              <a:buFont typeface="Wingdings" pitchFamily="2" charset="2"/>
              <a:buChar char="u"/>
            </a:pPr>
            <a:r>
              <a:rPr lang="en-US" altLang="zh-TW" sz="1800" b="1" dirty="0">
                <a:solidFill>
                  <a:schemeClr val="tx1"/>
                </a:solidFill>
                <a:latin typeface="+mj-lt"/>
              </a:rPr>
              <a:t>The root component is App. The root component nested components A, B, and C.</a:t>
            </a:r>
          </a:p>
          <a:p>
            <a:pPr marL="342900" indent="-342900" algn="l">
              <a:buClr>
                <a:srgbClr val="0070C0"/>
              </a:buClr>
              <a:buSzPct val="80000"/>
              <a:buFont typeface="Wingdings" pitchFamily="2" charset="2"/>
              <a:buChar char="u"/>
            </a:pPr>
            <a:r>
              <a:rPr lang="en-US" altLang="zh-TW" sz="1800" b="1" dirty="0">
                <a:solidFill>
                  <a:schemeClr val="tx1"/>
                </a:solidFill>
                <a:latin typeface="+mj-lt"/>
              </a:rPr>
              <a:t>If each A, B, C component maintains their own counter.</a:t>
            </a:r>
          </a:p>
          <a:p>
            <a:pPr marL="342900" indent="-342900" algn="l">
              <a:buClr>
                <a:srgbClr val="0070C0"/>
              </a:buClr>
              <a:buSzPct val="80000"/>
              <a:buFont typeface="Wingdings" pitchFamily="2" charset="2"/>
              <a:buChar char="u"/>
            </a:pPr>
            <a:r>
              <a:rPr lang="en-US" altLang="zh-TW" sz="1800" b="1" dirty="0">
                <a:solidFill>
                  <a:schemeClr val="tx1"/>
                </a:solidFill>
                <a:latin typeface="+mj-lt"/>
              </a:rPr>
              <a:t>We only see how to implement the counter by using useReducer Hook.</a:t>
            </a:r>
          </a:p>
          <a:p>
            <a:pPr marL="342900" indent="-342900" algn="l">
              <a:buClr>
                <a:srgbClr val="0070C0"/>
              </a:buClr>
              <a:buSzPct val="80000"/>
              <a:buFont typeface="Wingdings" pitchFamily="2" charset="2"/>
              <a:buChar char="u"/>
            </a:pPr>
            <a:r>
              <a:rPr lang="en-US" altLang="zh-TW" sz="1800" b="1" dirty="0">
                <a:solidFill>
                  <a:schemeClr val="tx1"/>
                </a:solidFill>
                <a:latin typeface="+mj-lt"/>
              </a:rPr>
              <a:t>In each of the three components, we use of the useReducer Hook and implement a counter.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https://www.youtube.com/watch?v=BCD2irXaVoE&amp;list=PLC3y8-rFHvwgg3vaYJgHGnModB54rxOk3&amp;index=65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
        <p:nvSpPr>
          <p:cNvPr id="7" name="Rectangle 6">
            <a:extLst>
              <a:ext uri="{FF2B5EF4-FFF2-40B4-BE49-F238E27FC236}">
                <a16:creationId xmlns:a16="http://schemas.microsoft.com/office/drawing/2014/main" id="{E1C10623-FAC8-4F42-9355-A3E99E9C1497}"/>
              </a:ext>
            </a:extLst>
          </p:cNvPr>
          <p:cNvSpPr/>
          <p:nvPr/>
        </p:nvSpPr>
        <p:spPr>
          <a:xfrm>
            <a:off x="3707904" y="4213603"/>
            <a:ext cx="1440160" cy="35081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App.js</a:t>
            </a:r>
          </a:p>
        </p:txBody>
      </p:sp>
      <p:sp>
        <p:nvSpPr>
          <p:cNvPr id="8" name="Rectangle 7">
            <a:extLst>
              <a:ext uri="{FF2B5EF4-FFF2-40B4-BE49-F238E27FC236}">
                <a16:creationId xmlns:a16="http://schemas.microsoft.com/office/drawing/2014/main" id="{7644B8B3-062B-424F-8947-6341BAB7BB94}"/>
              </a:ext>
            </a:extLst>
          </p:cNvPr>
          <p:cNvSpPr/>
          <p:nvPr/>
        </p:nvSpPr>
        <p:spPr>
          <a:xfrm>
            <a:off x="2230760" y="5236279"/>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2" name="Connector: Elbow 11">
            <a:extLst>
              <a:ext uri="{FF2B5EF4-FFF2-40B4-BE49-F238E27FC236}">
                <a16:creationId xmlns:a16="http://schemas.microsoft.com/office/drawing/2014/main" id="{8E0F7BDD-3143-4152-82A4-8C42E92E7DD8}"/>
              </a:ext>
            </a:extLst>
          </p:cNvPr>
          <p:cNvCxnSpPr>
            <a:stCxn id="7" idx="2"/>
            <a:endCxn id="8" idx="0"/>
          </p:cNvCxnSpPr>
          <p:nvPr/>
        </p:nvCxnSpPr>
        <p:spPr>
          <a:xfrm rot="5400000">
            <a:off x="3173461" y="3981756"/>
            <a:ext cx="671862" cy="18371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F159359-11B7-4018-9938-DC66064FE265}"/>
              </a:ext>
            </a:extLst>
          </p:cNvPr>
          <p:cNvSpPr/>
          <p:nvPr/>
        </p:nvSpPr>
        <p:spPr>
          <a:xfrm>
            <a:off x="4067944" y="5241211"/>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5" name="Rectangle 14">
            <a:extLst>
              <a:ext uri="{FF2B5EF4-FFF2-40B4-BE49-F238E27FC236}">
                <a16:creationId xmlns:a16="http://schemas.microsoft.com/office/drawing/2014/main" id="{261C11A5-9C86-4471-9C1E-4CF44BE19809}"/>
              </a:ext>
            </a:extLst>
          </p:cNvPr>
          <p:cNvSpPr/>
          <p:nvPr/>
        </p:nvSpPr>
        <p:spPr>
          <a:xfrm>
            <a:off x="5881599" y="5236279"/>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7" name="Connector: Elbow 16">
            <a:extLst>
              <a:ext uri="{FF2B5EF4-FFF2-40B4-BE49-F238E27FC236}">
                <a16:creationId xmlns:a16="http://schemas.microsoft.com/office/drawing/2014/main" id="{C087E960-F92C-4072-A3E3-9F5064E9D342}"/>
              </a:ext>
            </a:extLst>
          </p:cNvPr>
          <p:cNvCxnSpPr>
            <a:stCxn id="7" idx="2"/>
            <a:endCxn id="15" idx="0"/>
          </p:cNvCxnSpPr>
          <p:nvPr/>
        </p:nvCxnSpPr>
        <p:spPr>
          <a:xfrm rot="16200000" flipH="1">
            <a:off x="4998880" y="3993520"/>
            <a:ext cx="671862" cy="18136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53BD27D-48D9-48E8-9834-4FEDC2AC4F98}"/>
              </a:ext>
            </a:extLst>
          </p:cNvPr>
          <p:cNvCxnSpPr>
            <a:stCxn id="7" idx="2"/>
            <a:endCxn id="14" idx="0"/>
          </p:cNvCxnSpPr>
          <p:nvPr/>
        </p:nvCxnSpPr>
        <p:spPr>
          <a:xfrm>
            <a:off x="4427984" y="4564417"/>
            <a:ext cx="0" cy="676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7657A3E-B4F7-4989-B86F-EB8C93D3CE79}"/>
              </a:ext>
            </a:extLst>
          </p:cNvPr>
          <p:cNvSpPr/>
          <p:nvPr/>
        </p:nvSpPr>
        <p:spPr>
          <a:xfrm>
            <a:off x="2068252" y="5724067"/>
            <a:ext cx="1045095" cy="4673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a:p>
            <a:pPr algn="ctr"/>
            <a:r>
              <a:rPr lang="en-US" sz="1200" dirty="0">
                <a:solidFill>
                  <a:schemeClr val="tx1"/>
                </a:solidFill>
              </a:rPr>
              <a:t>useReducer()</a:t>
            </a:r>
          </a:p>
        </p:txBody>
      </p:sp>
      <p:sp>
        <p:nvSpPr>
          <p:cNvPr id="26" name="Rectangle 25">
            <a:extLst>
              <a:ext uri="{FF2B5EF4-FFF2-40B4-BE49-F238E27FC236}">
                <a16:creationId xmlns:a16="http://schemas.microsoft.com/office/drawing/2014/main" id="{9B14572D-F51C-4393-AA78-8F8234C78688}"/>
              </a:ext>
            </a:extLst>
          </p:cNvPr>
          <p:cNvSpPr/>
          <p:nvPr/>
        </p:nvSpPr>
        <p:spPr>
          <a:xfrm>
            <a:off x="3905435" y="5805264"/>
            <a:ext cx="1045095" cy="4673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a:p>
            <a:pPr algn="ctr"/>
            <a:r>
              <a:rPr lang="en-US" sz="1200" dirty="0">
                <a:solidFill>
                  <a:schemeClr val="tx1"/>
                </a:solidFill>
              </a:rPr>
              <a:t>useReducer()</a:t>
            </a:r>
          </a:p>
        </p:txBody>
      </p:sp>
      <p:sp>
        <p:nvSpPr>
          <p:cNvPr id="27" name="Rectangle 26">
            <a:extLst>
              <a:ext uri="{FF2B5EF4-FFF2-40B4-BE49-F238E27FC236}">
                <a16:creationId xmlns:a16="http://schemas.microsoft.com/office/drawing/2014/main" id="{9C3755FD-CF40-4CDA-8567-40AB009C91EF}"/>
              </a:ext>
            </a:extLst>
          </p:cNvPr>
          <p:cNvSpPr/>
          <p:nvPr/>
        </p:nvSpPr>
        <p:spPr>
          <a:xfrm>
            <a:off x="5719091" y="5805263"/>
            <a:ext cx="1045095" cy="4673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a:p>
            <a:pPr algn="ctr"/>
            <a:r>
              <a:rPr lang="en-US" sz="1200" dirty="0">
                <a:solidFill>
                  <a:schemeClr val="tx1"/>
                </a:solidFill>
              </a:rPr>
              <a:t>useReducer()</a:t>
            </a:r>
          </a:p>
        </p:txBody>
      </p:sp>
    </p:spTree>
    <p:extLst>
      <p:ext uri="{BB962C8B-B14F-4D97-AF65-F5344CB8AC3E}">
        <p14:creationId xmlns:p14="http://schemas.microsoft.com/office/powerpoint/2010/main" val="29343036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65.6 Render Global Value</a:t>
            </a:r>
            <a:endParaRPr lang="zh-TW" altLang="en-US" b="1" dirty="0">
              <a:solidFill>
                <a:srgbClr val="FFFF00"/>
              </a:solidFill>
            </a:endParaRPr>
          </a:p>
        </p:txBody>
      </p:sp>
      <p:sp>
        <p:nvSpPr>
          <p:cNvPr id="3" name="副標題 2"/>
          <p:cNvSpPr>
            <a:spLocks noGrp="1"/>
          </p:cNvSpPr>
          <p:nvPr>
            <p:ph type="subTitle" idx="1"/>
          </p:nvPr>
        </p:nvSpPr>
        <p:spPr>
          <a:xfrm>
            <a:off x="467544" y="1340765"/>
            <a:ext cx="4824536" cy="25202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Render Global Value</a:t>
            </a:r>
          </a:p>
          <a:p>
            <a:pPr marL="342900" indent="-342900" algn="l">
              <a:buClr>
                <a:srgbClr val="0070C0"/>
              </a:buClr>
              <a:buSzPct val="80000"/>
              <a:buFont typeface="Wingdings" pitchFamily="2" charset="2"/>
              <a:buChar char="u"/>
            </a:pPr>
            <a:r>
              <a:rPr lang="en-US" altLang="zh-TW" sz="1600" b="1" dirty="0">
                <a:solidFill>
                  <a:schemeClr val="tx1"/>
                </a:solidFill>
                <a:latin typeface="+mj-lt"/>
              </a:rPr>
              <a:t>In the above example, we are not rendering the count value in the individual components.</a:t>
            </a:r>
          </a:p>
          <a:p>
            <a:pPr marL="342900" indent="-342900" algn="l">
              <a:buClr>
                <a:srgbClr val="0070C0"/>
              </a:buClr>
              <a:buSzPct val="80000"/>
              <a:buFont typeface="Wingdings" pitchFamily="2" charset="2"/>
              <a:buChar char="u"/>
            </a:pPr>
            <a:r>
              <a:rPr lang="en-US" altLang="zh-TW" sz="1600" b="1" dirty="0">
                <a:solidFill>
                  <a:schemeClr val="tx1"/>
                </a:solidFill>
                <a:latin typeface="+mj-lt"/>
              </a:rPr>
              <a:t>Let’s render the global count value in the individual component now.</a:t>
            </a:r>
          </a:p>
          <a:p>
            <a:pPr marL="342900" indent="-342900" algn="l">
              <a:buClr>
                <a:srgbClr val="0070C0"/>
              </a:buClr>
              <a:buSzPct val="80000"/>
              <a:buFont typeface="Wingdings" pitchFamily="2" charset="2"/>
              <a:buChar char="u"/>
            </a:pPr>
            <a:r>
              <a:rPr lang="en-US" altLang="zh-TW" sz="1600" b="1" dirty="0">
                <a:solidFill>
                  <a:schemeClr val="tx1"/>
                </a:solidFill>
                <a:latin typeface="+mj-lt"/>
              </a:rPr>
              <a:t>In component A, D, and F, we will add the count value.</a:t>
            </a:r>
          </a:p>
          <a:p>
            <a:pPr marL="342900" indent="-342900" algn="l">
              <a:buClr>
                <a:srgbClr val="0070C0"/>
              </a:buClr>
              <a:buSzPct val="80000"/>
              <a:buFont typeface="Wingdings" pitchFamily="2" charset="2"/>
              <a:buChar char="u"/>
            </a:pPr>
            <a:r>
              <a:rPr lang="en-US" altLang="zh-TW" sz="1600" b="1" dirty="0">
                <a:solidFill>
                  <a:schemeClr val="tx1"/>
                </a:solidFill>
                <a:latin typeface="+mj-lt"/>
              </a:rPr>
              <a:t>In Component A; add “Component A: { </a:t>
            </a:r>
            <a:r>
              <a:rPr lang="en-US" altLang="zh-TW" sz="1600" b="1" dirty="0" err="1">
                <a:solidFill>
                  <a:schemeClr val="tx1"/>
                </a:solidFill>
                <a:latin typeface="+mj-lt"/>
              </a:rPr>
              <a:t>countContext.countState</a:t>
            </a:r>
            <a:r>
              <a:rPr lang="en-US" altLang="zh-TW" sz="1600" b="1" dirty="0">
                <a:solidFill>
                  <a:schemeClr val="tx1"/>
                </a:solidFill>
                <a:latin typeface="+mj-lt"/>
              </a:rPr>
              <a: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https://www.youtube.com/watch?v=BCD2irXaVoE&amp;list=PLC3y8-rFHvwgg3vaYJgHGnModB54rxOk3&amp;index=65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30</a:t>
            </a:fld>
            <a:endParaRPr lang="zh-TW" altLang="en-US"/>
          </a:p>
        </p:txBody>
      </p:sp>
      <p:pic>
        <p:nvPicPr>
          <p:cNvPr id="8" name="Picture 7">
            <a:extLst>
              <a:ext uri="{FF2B5EF4-FFF2-40B4-BE49-F238E27FC236}">
                <a16:creationId xmlns:a16="http://schemas.microsoft.com/office/drawing/2014/main" id="{E48162EA-5A4C-4F87-A840-61EC1E5AF998}"/>
              </a:ext>
            </a:extLst>
          </p:cNvPr>
          <p:cNvPicPr>
            <a:picLocks noChangeAspect="1"/>
          </p:cNvPicPr>
          <p:nvPr/>
        </p:nvPicPr>
        <p:blipFill>
          <a:blip r:embed="rId3"/>
          <a:stretch>
            <a:fillRect/>
          </a:stretch>
        </p:blipFill>
        <p:spPr>
          <a:xfrm>
            <a:off x="467544" y="4086610"/>
            <a:ext cx="4252093" cy="1871125"/>
          </a:xfrm>
          <a:prstGeom prst="rect">
            <a:avLst/>
          </a:prstGeom>
          <a:ln>
            <a:solidFill>
              <a:srgbClr val="C00000"/>
            </a:solidFill>
          </a:ln>
        </p:spPr>
      </p:pic>
      <p:pic>
        <p:nvPicPr>
          <p:cNvPr id="9" name="Picture 8">
            <a:extLst>
              <a:ext uri="{FF2B5EF4-FFF2-40B4-BE49-F238E27FC236}">
                <a16:creationId xmlns:a16="http://schemas.microsoft.com/office/drawing/2014/main" id="{A9A0E1DA-0B14-4899-800D-A6B1166E7A76}"/>
              </a:ext>
            </a:extLst>
          </p:cNvPr>
          <p:cNvPicPr>
            <a:picLocks noChangeAspect="1"/>
          </p:cNvPicPr>
          <p:nvPr/>
        </p:nvPicPr>
        <p:blipFill>
          <a:blip r:embed="rId4"/>
          <a:stretch>
            <a:fillRect/>
          </a:stretch>
        </p:blipFill>
        <p:spPr>
          <a:xfrm>
            <a:off x="5460332" y="1355319"/>
            <a:ext cx="3213115" cy="4602416"/>
          </a:xfrm>
          <a:prstGeom prst="rect">
            <a:avLst/>
          </a:prstGeom>
          <a:ln>
            <a:solidFill>
              <a:srgbClr val="C00000"/>
            </a:solidFill>
          </a:ln>
        </p:spPr>
      </p:pic>
      <p:sp>
        <p:nvSpPr>
          <p:cNvPr id="10" name="Rectangle 9">
            <a:extLst>
              <a:ext uri="{FF2B5EF4-FFF2-40B4-BE49-F238E27FC236}">
                <a16:creationId xmlns:a16="http://schemas.microsoft.com/office/drawing/2014/main" id="{04BC8B6C-E868-463B-930C-CEA0BF0E7A8A}"/>
              </a:ext>
            </a:extLst>
          </p:cNvPr>
          <p:cNvSpPr/>
          <p:nvPr/>
        </p:nvSpPr>
        <p:spPr>
          <a:xfrm>
            <a:off x="1835696" y="5013176"/>
            <a:ext cx="1080120"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92DDB78-0E1B-4356-AFB7-A78141ABAC08}"/>
              </a:ext>
            </a:extLst>
          </p:cNvPr>
          <p:cNvSpPr/>
          <p:nvPr/>
        </p:nvSpPr>
        <p:spPr>
          <a:xfrm>
            <a:off x="6372200" y="4581128"/>
            <a:ext cx="792088"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96E253A-05ED-4EEB-B7DD-D06CC01B6352}"/>
              </a:ext>
            </a:extLst>
          </p:cNvPr>
          <p:cNvCxnSpPr>
            <a:stCxn id="10" idx="3"/>
            <a:endCxn id="11" idx="1"/>
          </p:cNvCxnSpPr>
          <p:nvPr/>
        </p:nvCxnSpPr>
        <p:spPr>
          <a:xfrm flipV="1">
            <a:off x="2915816" y="4689140"/>
            <a:ext cx="3456384" cy="43204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525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65.6 Render Global Value</a:t>
            </a:r>
            <a:endParaRPr lang="zh-TW" altLang="en-US" b="1" dirty="0">
              <a:solidFill>
                <a:srgbClr val="FFFF00"/>
              </a:solidFill>
            </a:endParaRPr>
          </a:p>
        </p:txBody>
      </p:sp>
      <p:sp>
        <p:nvSpPr>
          <p:cNvPr id="3" name="副標題 2"/>
          <p:cNvSpPr>
            <a:spLocks noGrp="1"/>
          </p:cNvSpPr>
          <p:nvPr>
            <p:ph type="subTitle" idx="1"/>
          </p:nvPr>
        </p:nvSpPr>
        <p:spPr>
          <a:xfrm>
            <a:off x="467544" y="1340765"/>
            <a:ext cx="7956376" cy="6480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Render Global Value</a:t>
            </a:r>
          </a:p>
          <a:p>
            <a:pPr marL="342900" indent="-342900" algn="l">
              <a:buClr>
                <a:srgbClr val="0070C0"/>
              </a:buClr>
              <a:buSzPct val="80000"/>
              <a:buFont typeface="Wingdings" pitchFamily="2" charset="2"/>
              <a:buChar char="u"/>
            </a:pPr>
            <a:r>
              <a:rPr lang="en-US" altLang="zh-TW" sz="1600" b="1" dirty="0">
                <a:solidFill>
                  <a:schemeClr val="tx1"/>
                </a:solidFill>
                <a:latin typeface="+mj-lt"/>
              </a:rPr>
              <a:t>Similarly, in component B and F.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https://www.youtube.com/watch?v=BCD2irXaVoE&amp;list=PLC3y8-rFHvwgg3vaYJgHGnModB54rxOk3&amp;index=65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31</a:t>
            </a:fld>
            <a:endParaRPr lang="zh-TW" altLang="en-US"/>
          </a:p>
        </p:txBody>
      </p:sp>
      <p:pic>
        <p:nvPicPr>
          <p:cNvPr id="7" name="Picture 6">
            <a:extLst>
              <a:ext uri="{FF2B5EF4-FFF2-40B4-BE49-F238E27FC236}">
                <a16:creationId xmlns:a16="http://schemas.microsoft.com/office/drawing/2014/main" id="{0650C16A-7FDE-4BD3-A079-7E47F2D7D7AF}"/>
              </a:ext>
            </a:extLst>
          </p:cNvPr>
          <p:cNvPicPr>
            <a:picLocks noChangeAspect="1"/>
          </p:cNvPicPr>
          <p:nvPr/>
        </p:nvPicPr>
        <p:blipFill>
          <a:blip r:embed="rId3"/>
          <a:stretch>
            <a:fillRect/>
          </a:stretch>
        </p:blipFill>
        <p:spPr>
          <a:xfrm>
            <a:off x="2249488" y="2188703"/>
            <a:ext cx="4392488" cy="2007094"/>
          </a:xfrm>
          <a:prstGeom prst="rect">
            <a:avLst/>
          </a:prstGeom>
          <a:ln>
            <a:solidFill>
              <a:srgbClr val="C00000"/>
            </a:solidFill>
          </a:ln>
        </p:spPr>
      </p:pic>
      <p:pic>
        <p:nvPicPr>
          <p:cNvPr id="9" name="Picture 8">
            <a:extLst>
              <a:ext uri="{FF2B5EF4-FFF2-40B4-BE49-F238E27FC236}">
                <a16:creationId xmlns:a16="http://schemas.microsoft.com/office/drawing/2014/main" id="{5DB9E9B5-88F0-4208-9A8B-C5742F8A24C6}"/>
              </a:ext>
            </a:extLst>
          </p:cNvPr>
          <p:cNvPicPr>
            <a:picLocks noChangeAspect="1"/>
          </p:cNvPicPr>
          <p:nvPr/>
        </p:nvPicPr>
        <p:blipFill>
          <a:blip r:embed="rId4"/>
          <a:stretch>
            <a:fillRect/>
          </a:stretch>
        </p:blipFill>
        <p:spPr>
          <a:xfrm>
            <a:off x="2249488" y="4395660"/>
            <a:ext cx="4392488" cy="2016310"/>
          </a:xfrm>
          <a:prstGeom prst="rect">
            <a:avLst/>
          </a:prstGeom>
          <a:ln>
            <a:solidFill>
              <a:srgbClr val="C00000"/>
            </a:solidFill>
          </a:ln>
        </p:spPr>
      </p:pic>
    </p:spTree>
    <p:extLst>
      <p:ext uri="{BB962C8B-B14F-4D97-AF65-F5344CB8AC3E}">
        <p14:creationId xmlns:p14="http://schemas.microsoft.com/office/powerpoint/2010/main" val="778071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65.6 Render Global Value</a:t>
            </a:r>
            <a:endParaRPr lang="zh-TW" altLang="en-US" b="1" dirty="0">
              <a:solidFill>
                <a:srgbClr val="FFFF00"/>
              </a:solidFill>
            </a:endParaRPr>
          </a:p>
        </p:txBody>
      </p:sp>
      <p:sp>
        <p:nvSpPr>
          <p:cNvPr id="3" name="副標題 2"/>
          <p:cNvSpPr>
            <a:spLocks noGrp="1"/>
          </p:cNvSpPr>
          <p:nvPr>
            <p:ph type="subTitle" idx="1"/>
          </p:nvPr>
        </p:nvSpPr>
        <p:spPr>
          <a:xfrm>
            <a:off x="467544" y="1340765"/>
            <a:ext cx="7956376" cy="5760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Render Global Value</a:t>
            </a:r>
          </a:p>
          <a:p>
            <a:pPr marL="342900" indent="-342900" algn="l">
              <a:buClr>
                <a:srgbClr val="0070C0"/>
              </a:buClr>
              <a:buSzPct val="80000"/>
              <a:buFont typeface="Wingdings" pitchFamily="2" charset="2"/>
              <a:buChar char="u"/>
            </a:pPr>
            <a:r>
              <a:rPr lang="en-US" altLang="zh-TW" sz="1600" b="1" dirty="0">
                <a:solidFill>
                  <a:schemeClr val="tx1"/>
                </a:solidFill>
                <a:latin typeface="+mj-lt"/>
              </a:rPr>
              <a:t>&gt; </a:t>
            </a:r>
            <a:r>
              <a:rPr lang="en-US" altLang="zh-TW" sz="1600" b="1" dirty="0" err="1">
                <a:solidFill>
                  <a:schemeClr val="tx1"/>
                </a:solidFill>
                <a:latin typeface="+mj-lt"/>
              </a:rPr>
              <a:t>npm</a:t>
            </a:r>
            <a:r>
              <a:rPr lang="en-US" altLang="zh-TW" sz="1600" b="1" dirty="0">
                <a:solidFill>
                  <a:schemeClr val="tx1"/>
                </a:solidFill>
                <a:latin typeface="+mj-lt"/>
              </a:rPr>
              <a:t> start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https://www.youtube.com/watch?v=BCD2irXaVoE&amp;list=PLC3y8-rFHvwgg3vaYJgHGnModB54rxOk3&amp;index=65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32</a:t>
            </a:fld>
            <a:endParaRPr lang="zh-TW" altLang="en-US"/>
          </a:p>
        </p:txBody>
      </p:sp>
      <p:pic>
        <p:nvPicPr>
          <p:cNvPr id="8" name="Picture 7">
            <a:extLst>
              <a:ext uri="{FF2B5EF4-FFF2-40B4-BE49-F238E27FC236}">
                <a16:creationId xmlns:a16="http://schemas.microsoft.com/office/drawing/2014/main" id="{51BED20D-C8AD-49F4-9602-6D6944395101}"/>
              </a:ext>
            </a:extLst>
          </p:cNvPr>
          <p:cNvPicPr>
            <a:picLocks noChangeAspect="1"/>
          </p:cNvPicPr>
          <p:nvPr/>
        </p:nvPicPr>
        <p:blipFill>
          <a:blip r:embed="rId3"/>
          <a:stretch>
            <a:fillRect/>
          </a:stretch>
        </p:blipFill>
        <p:spPr>
          <a:xfrm>
            <a:off x="1171575" y="2433637"/>
            <a:ext cx="6800850" cy="1990725"/>
          </a:xfrm>
          <a:prstGeom prst="rect">
            <a:avLst/>
          </a:prstGeom>
          <a:ln>
            <a:solidFill>
              <a:srgbClr val="C00000"/>
            </a:solidFill>
          </a:ln>
        </p:spPr>
      </p:pic>
    </p:spTree>
    <p:extLst>
      <p:ext uri="{BB962C8B-B14F-4D97-AF65-F5344CB8AC3E}">
        <p14:creationId xmlns:p14="http://schemas.microsoft.com/office/powerpoint/2010/main" val="24375591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65.7 Summary of Global Variable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2810799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65.7 Summary of Global Variable</a:t>
            </a:r>
            <a:endParaRPr lang="zh-TW" altLang="en-US" b="1" dirty="0">
              <a:solidFill>
                <a:srgbClr val="FFFF00"/>
              </a:solidFill>
            </a:endParaRPr>
          </a:p>
        </p:txBody>
      </p:sp>
      <p:sp>
        <p:nvSpPr>
          <p:cNvPr id="3" name="副標題 2"/>
          <p:cNvSpPr>
            <a:spLocks noGrp="1"/>
          </p:cNvSpPr>
          <p:nvPr>
            <p:ph type="subTitle" idx="1"/>
          </p:nvPr>
        </p:nvSpPr>
        <p:spPr>
          <a:xfrm>
            <a:off x="467544" y="1340765"/>
            <a:ext cx="7956376" cy="13681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Summary of Global Variable</a:t>
            </a:r>
          </a:p>
          <a:p>
            <a:pPr marL="342900" indent="-342900" algn="l">
              <a:buClr>
                <a:srgbClr val="0070C0"/>
              </a:buClr>
              <a:buSzPct val="80000"/>
              <a:buFont typeface="Wingdings" pitchFamily="2" charset="2"/>
              <a:buChar char="u"/>
            </a:pPr>
            <a:r>
              <a:rPr lang="en-US" altLang="zh-TW" sz="1600" b="1" dirty="0">
                <a:solidFill>
                  <a:schemeClr val="tx1"/>
                </a:solidFill>
                <a:latin typeface="+mj-lt"/>
              </a:rPr>
              <a:t>From this example, we can see that we can share the global variable count on the top App Component.</a:t>
            </a:r>
          </a:p>
          <a:p>
            <a:pPr marL="342900" indent="-342900" algn="l">
              <a:buClr>
                <a:srgbClr val="0070C0"/>
              </a:buClr>
              <a:buSzPct val="80000"/>
              <a:buFont typeface="Wingdings" pitchFamily="2" charset="2"/>
              <a:buChar char="u"/>
            </a:pPr>
            <a:r>
              <a:rPr lang="en-US" altLang="zh-TW" sz="1600" b="1" dirty="0">
                <a:solidFill>
                  <a:schemeClr val="tx1"/>
                </a:solidFill>
                <a:latin typeface="+mj-lt"/>
              </a:rPr>
              <a:t>We are able to see (display and control) the global variable count from each individual component A, D, and F.</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https://www.youtube.com/watch?v=BCD2irXaVoE&amp;list=PLC3y8-rFHvwgg3vaYJgHGnModB54rxOk3&amp;index=65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34</a:t>
            </a:fld>
            <a:endParaRPr lang="zh-TW" altLang="en-US"/>
          </a:p>
        </p:txBody>
      </p:sp>
    </p:spTree>
    <p:extLst>
      <p:ext uri="{BB962C8B-B14F-4D97-AF65-F5344CB8AC3E}">
        <p14:creationId xmlns:p14="http://schemas.microsoft.com/office/powerpoint/2010/main" val="3221285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65.7 Summary of Global Variable</a:t>
            </a:r>
            <a:endParaRPr lang="zh-TW" altLang="en-US" b="1" dirty="0">
              <a:solidFill>
                <a:srgbClr val="FFFF00"/>
              </a:solidFill>
            </a:endParaRPr>
          </a:p>
        </p:txBody>
      </p:sp>
      <p:sp>
        <p:nvSpPr>
          <p:cNvPr id="3" name="副標題 2"/>
          <p:cNvSpPr>
            <a:spLocks noGrp="1"/>
          </p:cNvSpPr>
          <p:nvPr>
            <p:ph type="subTitle" idx="1"/>
          </p:nvPr>
        </p:nvSpPr>
        <p:spPr>
          <a:xfrm>
            <a:off x="467544" y="1340765"/>
            <a:ext cx="7956376" cy="5760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Summary of Global Variable</a:t>
            </a:r>
          </a:p>
          <a:p>
            <a:pPr marL="342900" indent="-342900" algn="l">
              <a:buClr>
                <a:srgbClr val="0070C0"/>
              </a:buClr>
              <a:buSzPct val="80000"/>
              <a:buFont typeface="Wingdings" pitchFamily="2" charset="2"/>
              <a:buChar char="u"/>
            </a:pPr>
            <a:r>
              <a:rPr lang="en-US" altLang="zh-TW" sz="1600" b="1" dirty="0">
                <a:solidFill>
                  <a:schemeClr val="tx1"/>
                </a:solidFill>
                <a:latin typeface="+mj-lt"/>
              </a:rPr>
              <a:t>How to do that?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https://www.youtube.com/watch?v=BCD2irXaVoE&amp;list=PLC3y8-rFHvwgg3vaYJgHGnModB54rxOk3&amp;index=65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35</a:t>
            </a:fld>
            <a:endParaRPr lang="zh-TW" altLang="en-US"/>
          </a:p>
        </p:txBody>
      </p:sp>
      <p:pic>
        <p:nvPicPr>
          <p:cNvPr id="7" name="Picture 6">
            <a:extLst>
              <a:ext uri="{FF2B5EF4-FFF2-40B4-BE49-F238E27FC236}">
                <a16:creationId xmlns:a16="http://schemas.microsoft.com/office/drawing/2014/main" id="{E75897DB-F459-4642-9FEE-3F64B9419604}"/>
              </a:ext>
            </a:extLst>
          </p:cNvPr>
          <p:cNvPicPr>
            <a:picLocks noChangeAspect="1"/>
          </p:cNvPicPr>
          <p:nvPr/>
        </p:nvPicPr>
        <p:blipFill>
          <a:blip r:embed="rId3"/>
          <a:stretch>
            <a:fillRect/>
          </a:stretch>
        </p:blipFill>
        <p:spPr>
          <a:xfrm>
            <a:off x="4445732" y="1950234"/>
            <a:ext cx="4333875" cy="4562475"/>
          </a:xfrm>
          <a:prstGeom prst="rect">
            <a:avLst/>
          </a:prstGeom>
          <a:ln>
            <a:solidFill>
              <a:srgbClr val="C00000"/>
            </a:solidFill>
          </a:ln>
        </p:spPr>
      </p:pic>
      <p:sp>
        <p:nvSpPr>
          <p:cNvPr id="8" name="副標題 2">
            <a:extLst>
              <a:ext uri="{FF2B5EF4-FFF2-40B4-BE49-F238E27FC236}">
                <a16:creationId xmlns:a16="http://schemas.microsoft.com/office/drawing/2014/main" id="{43A016E3-DB4C-41B3-B71C-6FB7E94D978D}"/>
              </a:ext>
            </a:extLst>
          </p:cNvPr>
          <p:cNvSpPr txBox="1">
            <a:spLocks/>
          </p:cNvSpPr>
          <p:nvPr/>
        </p:nvSpPr>
        <p:spPr>
          <a:xfrm>
            <a:off x="457200" y="2040106"/>
            <a:ext cx="3837915" cy="1604918"/>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Initial Value and reducer </a:t>
            </a:r>
            <a:r>
              <a:rPr lang="en-US" altLang="zh-TW" sz="1600" b="1" dirty="0" err="1">
                <a:solidFill>
                  <a:schemeClr val="tx1"/>
                </a:solidFill>
                <a:latin typeface="+mj-lt"/>
              </a:rPr>
              <a:t>funciton</a:t>
            </a:r>
            <a:r>
              <a:rPr lang="en-US" altLang="zh-TW" sz="1600" b="1" dirty="0">
                <a:solidFill>
                  <a:schemeClr val="tx1"/>
                </a:solidFill>
                <a:latin typeface="+mj-lt"/>
              </a:rPr>
              <a:t>:</a:t>
            </a:r>
          </a:p>
          <a:p>
            <a:pPr marL="342900" indent="-342900" algn="l">
              <a:buClr>
                <a:srgbClr val="0070C0"/>
              </a:buClr>
              <a:buSzPct val="80000"/>
              <a:buFont typeface="Wingdings" pitchFamily="2" charset="2"/>
              <a:buChar char="u"/>
            </a:pPr>
            <a:r>
              <a:rPr lang="en-US" altLang="zh-TW" sz="1600" b="1" dirty="0">
                <a:solidFill>
                  <a:schemeClr val="tx1"/>
                </a:solidFill>
                <a:latin typeface="+mj-lt"/>
              </a:rPr>
              <a:t>In App Component, we created our counter using reducer Hook. We declared the initial state and define the reducer function which modify that state.</a:t>
            </a:r>
          </a:p>
        </p:txBody>
      </p:sp>
      <p:sp>
        <p:nvSpPr>
          <p:cNvPr id="9" name="Rectangle 8">
            <a:extLst>
              <a:ext uri="{FF2B5EF4-FFF2-40B4-BE49-F238E27FC236}">
                <a16:creationId xmlns:a16="http://schemas.microsoft.com/office/drawing/2014/main" id="{EC1EBC97-4DF0-4BBC-9A45-9ADBAEAB97FA}"/>
              </a:ext>
            </a:extLst>
          </p:cNvPr>
          <p:cNvSpPr/>
          <p:nvPr/>
        </p:nvSpPr>
        <p:spPr>
          <a:xfrm>
            <a:off x="5004048" y="3645024"/>
            <a:ext cx="3693899" cy="28083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20E35AB-058F-4FFA-BF91-2FD05EC50210}"/>
              </a:ext>
            </a:extLst>
          </p:cNvPr>
          <p:cNvCxnSpPr>
            <a:cxnSpLocks/>
            <a:stCxn id="8" idx="2"/>
            <a:endCxn id="9" idx="1"/>
          </p:cNvCxnSpPr>
          <p:nvPr/>
        </p:nvCxnSpPr>
        <p:spPr>
          <a:xfrm>
            <a:off x="2376158" y="3645024"/>
            <a:ext cx="2627890" cy="140415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9565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5F4692A8-918B-4D72-A71E-43F0C3707047}"/>
              </a:ext>
            </a:extLst>
          </p:cNvPr>
          <p:cNvPicPr>
            <a:picLocks noChangeAspect="1"/>
          </p:cNvPicPr>
          <p:nvPr/>
        </p:nvPicPr>
        <p:blipFill>
          <a:blip r:embed="rId2"/>
          <a:stretch>
            <a:fillRect/>
          </a:stretch>
        </p:blipFill>
        <p:spPr>
          <a:xfrm>
            <a:off x="611560" y="2779229"/>
            <a:ext cx="7934325" cy="363855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65.7 Summary of Global Variable</a:t>
            </a:r>
            <a:endParaRPr lang="zh-TW" altLang="en-US" b="1" dirty="0">
              <a:solidFill>
                <a:srgbClr val="FFFF00"/>
              </a:solidFill>
            </a:endParaRPr>
          </a:p>
        </p:txBody>
      </p:sp>
      <p:sp>
        <p:nvSpPr>
          <p:cNvPr id="3" name="副標題 2"/>
          <p:cNvSpPr>
            <a:spLocks noGrp="1"/>
          </p:cNvSpPr>
          <p:nvPr>
            <p:ph type="subTitle" idx="1"/>
          </p:nvPr>
        </p:nvSpPr>
        <p:spPr>
          <a:xfrm>
            <a:off x="467544" y="1340766"/>
            <a:ext cx="7956376" cy="12071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Summary of Global Variable</a:t>
            </a:r>
          </a:p>
          <a:p>
            <a:pPr marL="342900" indent="-342900" algn="l">
              <a:buClr>
                <a:srgbClr val="0070C0"/>
              </a:buClr>
              <a:buSzPct val="80000"/>
              <a:buFont typeface="Wingdings" pitchFamily="2" charset="2"/>
              <a:buChar char="u"/>
            </a:pPr>
            <a:r>
              <a:rPr lang="en-US" altLang="zh-TW" sz="1600" b="1" dirty="0">
                <a:solidFill>
                  <a:schemeClr val="tx1"/>
                </a:solidFill>
                <a:latin typeface="+mj-lt"/>
              </a:rPr>
              <a:t>Finally, in the component A, D, and F:</a:t>
            </a:r>
          </a:p>
          <a:p>
            <a:pPr marL="342900" indent="-342900" algn="l">
              <a:buClr>
                <a:srgbClr val="0070C0"/>
              </a:buClr>
              <a:buSzPct val="80000"/>
              <a:buFont typeface="Wingdings" pitchFamily="2" charset="2"/>
              <a:buChar char="u"/>
            </a:pPr>
            <a:r>
              <a:rPr lang="en-US" altLang="zh-TW" sz="1600" b="1" dirty="0">
                <a:solidFill>
                  <a:schemeClr val="tx1"/>
                </a:solidFill>
                <a:latin typeface="+mj-lt"/>
              </a:rPr>
              <a:t>We use Context to get hold of context values and access the appropriate values dispatch and count state.</a:t>
            </a:r>
            <a:endParaRPr lang="en-US" altLang="zh-TW" sz="16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3"/>
              </a:rPr>
              <a:t>https://www.youtube.com/watch?v=BCD2irXaVoE&amp;list=PLC3y8-rFHvwgg3vaYJgHGnModB54rxOk3&amp;index=65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36</a:t>
            </a:fld>
            <a:endParaRPr lang="zh-TW" altLang="en-US"/>
          </a:p>
        </p:txBody>
      </p:sp>
      <p:sp>
        <p:nvSpPr>
          <p:cNvPr id="9" name="Rectangle 8">
            <a:extLst>
              <a:ext uri="{FF2B5EF4-FFF2-40B4-BE49-F238E27FC236}">
                <a16:creationId xmlns:a16="http://schemas.microsoft.com/office/drawing/2014/main" id="{EC1EBC97-4DF0-4BBC-9A45-9ADBAEAB97FA}"/>
              </a:ext>
            </a:extLst>
          </p:cNvPr>
          <p:cNvSpPr/>
          <p:nvPr/>
        </p:nvSpPr>
        <p:spPr>
          <a:xfrm>
            <a:off x="4932040" y="4740440"/>
            <a:ext cx="1152128" cy="5607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5821079-E8CC-4C8C-965B-5C2F0207CA18}"/>
              </a:ext>
            </a:extLst>
          </p:cNvPr>
          <p:cNvSpPr/>
          <p:nvPr/>
        </p:nvSpPr>
        <p:spPr>
          <a:xfrm>
            <a:off x="5076056" y="1988019"/>
            <a:ext cx="3240360" cy="2168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A8726EC4-82BA-4EA4-9F22-E422151F1DB6}"/>
              </a:ext>
            </a:extLst>
          </p:cNvPr>
          <p:cNvCxnSpPr>
            <a:cxnSpLocks/>
            <a:stCxn id="16" idx="2"/>
            <a:endCxn id="9" idx="0"/>
          </p:cNvCxnSpPr>
          <p:nvPr/>
        </p:nvCxnSpPr>
        <p:spPr>
          <a:xfrm flipH="1">
            <a:off x="5508104" y="2204864"/>
            <a:ext cx="1188132" cy="253557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A55E6DBC-B496-423A-8262-B86E7F29D45D}"/>
              </a:ext>
            </a:extLst>
          </p:cNvPr>
          <p:cNvSpPr/>
          <p:nvPr/>
        </p:nvSpPr>
        <p:spPr>
          <a:xfrm>
            <a:off x="1205372" y="2219567"/>
            <a:ext cx="1188132" cy="2168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5834E2E-6C8C-4044-B54B-04683826ED52}"/>
              </a:ext>
            </a:extLst>
          </p:cNvPr>
          <p:cNvSpPr/>
          <p:nvPr/>
        </p:nvSpPr>
        <p:spPr>
          <a:xfrm>
            <a:off x="4067944" y="4509120"/>
            <a:ext cx="972108" cy="23132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058D68AA-C58C-4936-9828-C4B4052131B5}"/>
              </a:ext>
            </a:extLst>
          </p:cNvPr>
          <p:cNvCxnSpPr>
            <a:cxnSpLocks/>
            <a:stCxn id="34" idx="2"/>
            <a:endCxn id="35" idx="0"/>
          </p:cNvCxnSpPr>
          <p:nvPr/>
        </p:nvCxnSpPr>
        <p:spPr>
          <a:xfrm>
            <a:off x="1799438" y="2436412"/>
            <a:ext cx="2754560" cy="207270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003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DE63766-107E-4386-AE15-8CDF6D7B0ED2}"/>
              </a:ext>
            </a:extLst>
          </p:cNvPr>
          <p:cNvPicPr>
            <a:picLocks noChangeAspect="1"/>
          </p:cNvPicPr>
          <p:nvPr/>
        </p:nvPicPr>
        <p:blipFill>
          <a:blip r:embed="rId2"/>
          <a:stretch>
            <a:fillRect/>
          </a:stretch>
        </p:blipFill>
        <p:spPr>
          <a:xfrm>
            <a:off x="3479893" y="3312081"/>
            <a:ext cx="5172075" cy="293370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65.7 Summary of Global Variable</a:t>
            </a:r>
            <a:endParaRPr lang="zh-TW" altLang="en-US" b="1" dirty="0">
              <a:solidFill>
                <a:srgbClr val="FFFF00"/>
              </a:solidFill>
            </a:endParaRPr>
          </a:p>
        </p:txBody>
      </p:sp>
      <p:sp>
        <p:nvSpPr>
          <p:cNvPr id="3" name="副標題 2"/>
          <p:cNvSpPr>
            <a:spLocks noGrp="1"/>
          </p:cNvSpPr>
          <p:nvPr>
            <p:ph type="subTitle" idx="1"/>
          </p:nvPr>
        </p:nvSpPr>
        <p:spPr>
          <a:xfrm>
            <a:off x="467544" y="1340765"/>
            <a:ext cx="7956376" cy="12961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Summary of Global Variable</a:t>
            </a:r>
          </a:p>
          <a:p>
            <a:pPr marL="342900" indent="-342900" algn="l">
              <a:buClr>
                <a:srgbClr val="0070C0"/>
              </a:buClr>
              <a:buSzPct val="80000"/>
              <a:buFont typeface="Wingdings" pitchFamily="2" charset="2"/>
              <a:buChar char="u"/>
            </a:pPr>
            <a:r>
              <a:rPr lang="en-US" altLang="zh-TW" sz="1600" b="1" dirty="0">
                <a:solidFill>
                  <a:schemeClr val="tx1"/>
                </a:solidFill>
                <a:latin typeface="+mj-lt"/>
              </a:rPr>
              <a:t>Pass in parameter from Provider to consumer:</a:t>
            </a:r>
          </a:p>
          <a:p>
            <a:pPr marL="342900" indent="-342900" algn="l">
              <a:buClr>
                <a:srgbClr val="0070C0"/>
              </a:buClr>
              <a:buSzPct val="80000"/>
              <a:buFont typeface="Wingdings" pitchFamily="2" charset="2"/>
              <a:buChar char="u"/>
            </a:pPr>
            <a:r>
              <a:rPr lang="en-US" altLang="zh-TW" sz="1600" b="1" dirty="0">
                <a:solidFill>
                  <a:schemeClr val="tx1"/>
                </a:solidFill>
              </a:rPr>
              <a:t>In the </a:t>
            </a:r>
            <a:r>
              <a:rPr lang="en-US" altLang="zh-TW" sz="1600" b="1" dirty="0" err="1">
                <a:solidFill>
                  <a:schemeClr val="tx1"/>
                </a:solidFill>
              </a:rPr>
              <a:t>useReducer</a:t>
            </a:r>
            <a:r>
              <a:rPr lang="en-US" altLang="zh-TW" sz="1600" b="1" dirty="0">
                <a:solidFill>
                  <a:schemeClr val="tx1"/>
                </a:solidFill>
              </a:rPr>
              <a:t>, we pass in reducer and initial state as the parameter. </a:t>
            </a:r>
          </a:p>
          <a:p>
            <a:pPr marL="342900" indent="-342900" algn="l">
              <a:buClr>
                <a:srgbClr val="0070C0"/>
              </a:buClr>
              <a:buSzPct val="80000"/>
              <a:buFont typeface="Wingdings" pitchFamily="2" charset="2"/>
              <a:buChar char="u"/>
            </a:pPr>
            <a:r>
              <a:rPr lang="en-US" altLang="zh-TW" sz="1600" b="1" dirty="0">
                <a:solidFill>
                  <a:schemeClr val="tx1"/>
                </a:solidFill>
              </a:rPr>
              <a:t>The reducer which returns the current value and dispatch method.  </a:t>
            </a:r>
          </a:p>
          <a:p>
            <a:pPr marL="342900" indent="-342900" algn="l">
              <a:buClr>
                <a:srgbClr val="0070C0"/>
              </a:buClr>
              <a:buSzPct val="80000"/>
              <a:buFont typeface="Wingdings" pitchFamily="2" charset="2"/>
              <a:buChar char="u"/>
            </a:pPr>
            <a:endParaRPr lang="en-US" altLang="zh-TW" sz="16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3"/>
              </a:rPr>
              <a:t>https://www.youtube.com/watch?v=BCD2irXaVoE&amp;list=PLC3y8-rFHvwgg3vaYJgHGnModB54rxOk3&amp;index=65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37</a:t>
            </a:fld>
            <a:endParaRPr lang="zh-TW" altLang="en-US"/>
          </a:p>
        </p:txBody>
      </p:sp>
      <p:sp>
        <p:nvSpPr>
          <p:cNvPr id="9" name="Rectangle 8">
            <a:extLst>
              <a:ext uri="{FF2B5EF4-FFF2-40B4-BE49-F238E27FC236}">
                <a16:creationId xmlns:a16="http://schemas.microsoft.com/office/drawing/2014/main" id="{EC1EBC97-4DF0-4BBC-9A45-9ADBAEAB97FA}"/>
              </a:ext>
            </a:extLst>
          </p:cNvPr>
          <p:cNvSpPr/>
          <p:nvPr/>
        </p:nvSpPr>
        <p:spPr>
          <a:xfrm>
            <a:off x="4067944" y="3501008"/>
            <a:ext cx="4464496"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5821079-E8CC-4C8C-965B-5C2F0207CA18}"/>
              </a:ext>
            </a:extLst>
          </p:cNvPr>
          <p:cNvSpPr/>
          <p:nvPr/>
        </p:nvSpPr>
        <p:spPr>
          <a:xfrm>
            <a:off x="899592" y="1988018"/>
            <a:ext cx="5760640" cy="5383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A8726EC4-82BA-4EA4-9F22-E422151F1DB6}"/>
              </a:ext>
            </a:extLst>
          </p:cNvPr>
          <p:cNvCxnSpPr>
            <a:cxnSpLocks/>
            <a:stCxn id="16" idx="2"/>
            <a:endCxn id="9" idx="0"/>
          </p:cNvCxnSpPr>
          <p:nvPr/>
        </p:nvCxnSpPr>
        <p:spPr>
          <a:xfrm>
            <a:off x="3779912" y="2526343"/>
            <a:ext cx="2520280" cy="97466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副標題 2">
            <a:extLst>
              <a:ext uri="{FF2B5EF4-FFF2-40B4-BE49-F238E27FC236}">
                <a16:creationId xmlns:a16="http://schemas.microsoft.com/office/drawing/2014/main" id="{9495B0DA-F619-481E-B57C-B60EDBB49BAB}"/>
              </a:ext>
            </a:extLst>
          </p:cNvPr>
          <p:cNvSpPr txBox="1">
            <a:spLocks/>
          </p:cNvSpPr>
          <p:nvPr/>
        </p:nvSpPr>
        <p:spPr>
          <a:xfrm>
            <a:off x="453677" y="2960946"/>
            <a:ext cx="2822179" cy="205223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We use </a:t>
            </a:r>
            <a:r>
              <a:rPr lang="en-US" altLang="zh-TW" sz="1600" b="1" dirty="0" err="1">
                <a:solidFill>
                  <a:schemeClr val="tx1"/>
                </a:solidFill>
                <a:latin typeface="+mj-lt"/>
              </a:rPr>
              <a:t>CountContext.Provider</a:t>
            </a:r>
            <a:r>
              <a:rPr lang="en-US" altLang="zh-TW" sz="1600" b="1" dirty="0">
                <a:solidFill>
                  <a:schemeClr val="tx1"/>
                </a:solidFill>
                <a:latin typeface="+mj-lt"/>
              </a:rPr>
              <a:t> to provide two values as an object.</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object we provide contains two values, i.e., countState and countDispatch </a:t>
            </a:r>
            <a:endParaRPr lang="en-US" altLang="zh-TW" sz="1600" b="1" dirty="0">
              <a:solidFill>
                <a:schemeClr val="tx1"/>
              </a:solidFill>
            </a:endParaRPr>
          </a:p>
        </p:txBody>
      </p:sp>
      <p:sp>
        <p:nvSpPr>
          <p:cNvPr id="21" name="Rectangle 20">
            <a:extLst>
              <a:ext uri="{FF2B5EF4-FFF2-40B4-BE49-F238E27FC236}">
                <a16:creationId xmlns:a16="http://schemas.microsoft.com/office/drawing/2014/main" id="{CC3852F2-16F5-4016-A408-19193F57CA6D}"/>
              </a:ext>
            </a:extLst>
          </p:cNvPr>
          <p:cNvSpPr/>
          <p:nvPr/>
        </p:nvSpPr>
        <p:spPr>
          <a:xfrm>
            <a:off x="4187472" y="4068165"/>
            <a:ext cx="4464496"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4E0465D8-66A1-4A7B-BB75-FA96FF7AB283}"/>
              </a:ext>
            </a:extLst>
          </p:cNvPr>
          <p:cNvCxnSpPr>
            <a:cxnSpLocks/>
            <a:stCxn id="20" idx="3"/>
            <a:endCxn id="21" idx="1"/>
          </p:cNvCxnSpPr>
          <p:nvPr/>
        </p:nvCxnSpPr>
        <p:spPr>
          <a:xfrm>
            <a:off x="3275856" y="3987061"/>
            <a:ext cx="911616" cy="18911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290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38</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 </a:t>
            </a:r>
            <a:r>
              <a:rPr lang="en-US" altLang="zh-TW" b="1" dirty="0" err="1">
                <a:solidFill>
                  <a:srgbClr val="FFFF00"/>
                </a:solidFill>
              </a:rPr>
              <a:t>useReducer</a:t>
            </a:r>
            <a:r>
              <a:rPr lang="en-US" altLang="zh-TW" b="1" dirty="0">
                <a:solidFill>
                  <a:srgbClr val="FFFF00"/>
                </a:solidFill>
              </a:rPr>
              <a:t> with </a:t>
            </a:r>
            <a:r>
              <a:rPr lang="en-US" altLang="zh-TW" b="1" dirty="0" err="1">
                <a:solidFill>
                  <a:srgbClr val="FFFF00"/>
                </a:solidFill>
              </a:rPr>
              <a:t>useContext</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9442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rgbClr val="C00000"/>
                </a:solidFill>
                <a:latin typeface="+mj-lt"/>
              </a:rPr>
              <a:t>useReducer with useContext</a:t>
            </a:r>
          </a:p>
          <a:p>
            <a:pPr marL="342900" indent="-342900" algn="l">
              <a:buClr>
                <a:srgbClr val="0070C0"/>
              </a:buClr>
              <a:buSzPct val="80000"/>
              <a:buFont typeface="Wingdings" pitchFamily="2" charset="2"/>
              <a:buChar char="u"/>
            </a:pPr>
            <a:r>
              <a:rPr lang="en-US" altLang="zh-TW" sz="1800" b="1" dirty="0">
                <a:solidFill>
                  <a:schemeClr val="tx1"/>
                </a:solidFill>
                <a:latin typeface="+mj-lt"/>
              </a:rPr>
              <a:t>In the different application, we may have different requirements.</a:t>
            </a:r>
          </a:p>
          <a:p>
            <a:pPr marL="342900" indent="-342900" algn="l">
              <a:buClr>
                <a:srgbClr val="0070C0"/>
              </a:buClr>
              <a:buSzPct val="80000"/>
              <a:buFont typeface="Wingdings" pitchFamily="2" charset="2"/>
              <a:buChar char="u"/>
            </a:pPr>
            <a:r>
              <a:rPr lang="en-US" altLang="zh-TW" sz="1800" b="1" dirty="0">
                <a:solidFill>
                  <a:schemeClr val="tx1"/>
                </a:solidFill>
                <a:latin typeface="+mj-lt"/>
              </a:rPr>
              <a:t>We have three components, A, B, and C, all have to implement a counter.</a:t>
            </a:r>
          </a:p>
          <a:p>
            <a:pPr marL="342900" indent="-342900" algn="l">
              <a:buClr>
                <a:srgbClr val="0070C0"/>
              </a:buClr>
              <a:buSzPct val="80000"/>
              <a:buFont typeface="Wingdings" pitchFamily="2" charset="2"/>
              <a:buChar char="u"/>
            </a:pPr>
            <a:r>
              <a:rPr lang="en-US" altLang="zh-TW" sz="1800" b="1" dirty="0">
                <a:solidFill>
                  <a:schemeClr val="tx1"/>
                </a:solidFill>
                <a:latin typeface="+mj-lt"/>
              </a:rPr>
              <a:t>In this requirement, we need to share the value of counter.</a:t>
            </a:r>
          </a:p>
          <a:p>
            <a:pPr marL="342900" indent="-342900" algn="l">
              <a:buClr>
                <a:srgbClr val="0070C0"/>
              </a:buClr>
              <a:buSzPct val="80000"/>
              <a:buFont typeface="Wingdings" pitchFamily="2" charset="2"/>
              <a:buChar char="u"/>
            </a:pPr>
            <a:r>
              <a:rPr lang="en-US" altLang="zh-TW" sz="1800" b="1" dirty="0">
                <a:solidFill>
                  <a:schemeClr val="tx1"/>
                </a:solidFill>
                <a:latin typeface="+mj-lt"/>
              </a:rPr>
              <a:t>Instead of three different counters, we need to implement one counter which is accessible by all these three components.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https://www.youtube.com/watch?v=BCD2irXaVoE&amp;list=PLC3y8-rFHvwgg3vaYJgHGnModB54rxOk3&amp;index=65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7" name="Rectangle 6">
            <a:extLst>
              <a:ext uri="{FF2B5EF4-FFF2-40B4-BE49-F238E27FC236}">
                <a16:creationId xmlns:a16="http://schemas.microsoft.com/office/drawing/2014/main" id="{E1C10623-FAC8-4F42-9355-A3E99E9C1497}"/>
              </a:ext>
            </a:extLst>
          </p:cNvPr>
          <p:cNvSpPr/>
          <p:nvPr/>
        </p:nvSpPr>
        <p:spPr>
          <a:xfrm>
            <a:off x="3707904" y="4213603"/>
            <a:ext cx="1440160" cy="35081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App.js</a:t>
            </a:r>
          </a:p>
        </p:txBody>
      </p:sp>
      <p:sp>
        <p:nvSpPr>
          <p:cNvPr id="8" name="Rectangle 7">
            <a:extLst>
              <a:ext uri="{FF2B5EF4-FFF2-40B4-BE49-F238E27FC236}">
                <a16:creationId xmlns:a16="http://schemas.microsoft.com/office/drawing/2014/main" id="{7644B8B3-062B-424F-8947-6341BAB7BB94}"/>
              </a:ext>
            </a:extLst>
          </p:cNvPr>
          <p:cNvSpPr/>
          <p:nvPr/>
        </p:nvSpPr>
        <p:spPr>
          <a:xfrm>
            <a:off x="2230760" y="5236279"/>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2" name="Connector: Elbow 11">
            <a:extLst>
              <a:ext uri="{FF2B5EF4-FFF2-40B4-BE49-F238E27FC236}">
                <a16:creationId xmlns:a16="http://schemas.microsoft.com/office/drawing/2014/main" id="{8E0F7BDD-3143-4152-82A4-8C42E92E7DD8}"/>
              </a:ext>
            </a:extLst>
          </p:cNvPr>
          <p:cNvCxnSpPr>
            <a:stCxn id="7" idx="2"/>
            <a:endCxn id="8" idx="0"/>
          </p:cNvCxnSpPr>
          <p:nvPr/>
        </p:nvCxnSpPr>
        <p:spPr>
          <a:xfrm rot="5400000">
            <a:off x="3173461" y="3981756"/>
            <a:ext cx="671862" cy="18371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F159359-11B7-4018-9938-DC66064FE265}"/>
              </a:ext>
            </a:extLst>
          </p:cNvPr>
          <p:cNvSpPr/>
          <p:nvPr/>
        </p:nvSpPr>
        <p:spPr>
          <a:xfrm>
            <a:off x="4067944" y="5241211"/>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5" name="Rectangle 14">
            <a:extLst>
              <a:ext uri="{FF2B5EF4-FFF2-40B4-BE49-F238E27FC236}">
                <a16:creationId xmlns:a16="http://schemas.microsoft.com/office/drawing/2014/main" id="{261C11A5-9C86-4471-9C1E-4CF44BE19809}"/>
              </a:ext>
            </a:extLst>
          </p:cNvPr>
          <p:cNvSpPr/>
          <p:nvPr/>
        </p:nvSpPr>
        <p:spPr>
          <a:xfrm>
            <a:off x="5881599" y="5236279"/>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7" name="Connector: Elbow 16">
            <a:extLst>
              <a:ext uri="{FF2B5EF4-FFF2-40B4-BE49-F238E27FC236}">
                <a16:creationId xmlns:a16="http://schemas.microsoft.com/office/drawing/2014/main" id="{C087E960-F92C-4072-A3E3-9F5064E9D342}"/>
              </a:ext>
            </a:extLst>
          </p:cNvPr>
          <p:cNvCxnSpPr>
            <a:stCxn id="7" idx="2"/>
            <a:endCxn id="15" idx="0"/>
          </p:cNvCxnSpPr>
          <p:nvPr/>
        </p:nvCxnSpPr>
        <p:spPr>
          <a:xfrm rot="16200000" flipH="1">
            <a:off x="4998880" y="3993520"/>
            <a:ext cx="671862" cy="18136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53BD27D-48D9-48E8-9834-4FEDC2AC4F98}"/>
              </a:ext>
            </a:extLst>
          </p:cNvPr>
          <p:cNvCxnSpPr>
            <a:stCxn id="7" idx="2"/>
            <a:endCxn id="14" idx="0"/>
          </p:cNvCxnSpPr>
          <p:nvPr/>
        </p:nvCxnSpPr>
        <p:spPr>
          <a:xfrm>
            <a:off x="4427984" y="4564417"/>
            <a:ext cx="0" cy="676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7657A3E-B4F7-4989-B86F-EB8C93D3CE79}"/>
              </a:ext>
            </a:extLst>
          </p:cNvPr>
          <p:cNvSpPr/>
          <p:nvPr/>
        </p:nvSpPr>
        <p:spPr>
          <a:xfrm>
            <a:off x="2068252" y="5724067"/>
            <a:ext cx="1045095" cy="269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sp>
        <p:nvSpPr>
          <p:cNvPr id="26" name="Rectangle 25">
            <a:extLst>
              <a:ext uri="{FF2B5EF4-FFF2-40B4-BE49-F238E27FC236}">
                <a16:creationId xmlns:a16="http://schemas.microsoft.com/office/drawing/2014/main" id="{9B14572D-F51C-4393-AA78-8F8234C78688}"/>
              </a:ext>
            </a:extLst>
          </p:cNvPr>
          <p:cNvSpPr/>
          <p:nvPr/>
        </p:nvSpPr>
        <p:spPr>
          <a:xfrm>
            <a:off x="3905435" y="5805265"/>
            <a:ext cx="1045095" cy="188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sp>
        <p:nvSpPr>
          <p:cNvPr id="27" name="Rectangle 26">
            <a:extLst>
              <a:ext uri="{FF2B5EF4-FFF2-40B4-BE49-F238E27FC236}">
                <a16:creationId xmlns:a16="http://schemas.microsoft.com/office/drawing/2014/main" id="{9C3755FD-CF40-4CDA-8567-40AB009C91EF}"/>
              </a:ext>
            </a:extLst>
          </p:cNvPr>
          <p:cNvSpPr/>
          <p:nvPr/>
        </p:nvSpPr>
        <p:spPr>
          <a:xfrm>
            <a:off x="5719091" y="5805263"/>
            <a:ext cx="1045095" cy="3016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spTree>
    <p:extLst>
      <p:ext uri="{BB962C8B-B14F-4D97-AF65-F5344CB8AC3E}">
        <p14:creationId xmlns:p14="http://schemas.microsoft.com/office/powerpoint/2010/main" val="385899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 </a:t>
            </a:r>
            <a:r>
              <a:rPr lang="en-US" altLang="zh-TW" b="1" dirty="0" err="1">
                <a:solidFill>
                  <a:srgbClr val="FFFF00"/>
                </a:solidFill>
              </a:rPr>
              <a:t>useReducer</a:t>
            </a:r>
            <a:r>
              <a:rPr lang="en-US" altLang="zh-TW" b="1" dirty="0">
                <a:solidFill>
                  <a:srgbClr val="FFFF00"/>
                </a:solidFill>
              </a:rPr>
              <a:t> with </a:t>
            </a:r>
            <a:r>
              <a:rPr lang="en-US" altLang="zh-TW" b="1" dirty="0" err="1">
                <a:solidFill>
                  <a:srgbClr val="FFFF00"/>
                </a:solidFill>
              </a:rPr>
              <a:t>useContext</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9442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rgbClr val="C00000"/>
                </a:solidFill>
                <a:latin typeface="+mj-lt"/>
              </a:rPr>
              <a:t>useReducer with useContext</a:t>
            </a:r>
          </a:p>
          <a:p>
            <a:pPr marL="342900" indent="-342900" algn="l">
              <a:buClr>
                <a:srgbClr val="0070C0"/>
              </a:buClr>
              <a:buSzPct val="80000"/>
              <a:buFont typeface="Wingdings" pitchFamily="2" charset="2"/>
              <a:buChar char="u"/>
            </a:pPr>
            <a:r>
              <a:rPr lang="en-US" altLang="zh-TW" sz="1800" b="1" dirty="0">
                <a:solidFill>
                  <a:schemeClr val="tx1"/>
                </a:solidFill>
                <a:latin typeface="+mj-lt"/>
              </a:rPr>
              <a:t>You may think it is obvious to do this.</a:t>
            </a:r>
          </a:p>
          <a:p>
            <a:pPr marL="342900" indent="-342900" algn="l">
              <a:buClr>
                <a:srgbClr val="0070C0"/>
              </a:buClr>
              <a:buSzPct val="80000"/>
              <a:buFont typeface="Wingdings" pitchFamily="2" charset="2"/>
              <a:buChar char="u"/>
            </a:pPr>
            <a:r>
              <a:rPr lang="en-US" altLang="zh-TW" sz="1800" b="1" dirty="0">
                <a:solidFill>
                  <a:schemeClr val="tx1"/>
                </a:solidFill>
                <a:latin typeface="+mj-lt"/>
              </a:rPr>
              <a:t>You can implement a global counter in App.js and pass in methods as props to these three components. The components then have the handlers that call the props. Very straightforward.</a:t>
            </a:r>
          </a:p>
          <a:p>
            <a:pPr marL="342900" indent="-342900" algn="l">
              <a:buClr>
                <a:srgbClr val="0070C0"/>
              </a:buClr>
              <a:buSzPct val="80000"/>
              <a:buFont typeface="Wingdings" pitchFamily="2" charset="2"/>
              <a:buChar char="u"/>
            </a:pPr>
            <a:r>
              <a:rPr lang="en-US" altLang="zh-TW" sz="1800" b="1" dirty="0">
                <a:solidFill>
                  <a:schemeClr val="tx1"/>
                </a:solidFill>
                <a:latin typeface="+mj-lt"/>
              </a:rPr>
              <a:t>Unfortunately, the real world application are not this simple.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https://www.youtube.com/watch?v=BCD2irXaVoE&amp;list=PLC3y8-rFHvwgg3vaYJgHGnModB54rxOk3&amp;index=65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
        <p:nvSpPr>
          <p:cNvPr id="7" name="Rectangle 6">
            <a:extLst>
              <a:ext uri="{FF2B5EF4-FFF2-40B4-BE49-F238E27FC236}">
                <a16:creationId xmlns:a16="http://schemas.microsoft.com/office/drawing/2014/main" id="{E1C10623-FAC8-4F42-9355-A3E99E9C1497}"/>
              </a:ext>
            </a:extLst>
          </p:cNvPr>
          <p:cNvSpPr/>
          <p:nvPr/>
        </p:nvSpPr>
        <p:spPr>
          <a:xfrm>
            <a:off x="3707904" y="4213603"/>
            <a:ext cx="1440160" cy="35081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App.js</a:t>
            </a:r>
          </a:p>
        </p:txBody>
      </p:sp>
      <p:sp>
        <p:nvSpPr>
          <p:cNvPr id="8" name="Rectangle 7">
            <a:extLst>
              <a:ext uri="{FF2B5EF4-FFF2-40B4-BE49-F238E27FC236}">
                <a16:creationId xmlns:a16="http://schemas.microsoft.com/office/drawing/2014/main" id="{7644B8B3-062B-424F-8947-6341BAB7BB94}"/>
              </a:ext>
            </a:extLst>
          </p:cNvPr>
          <p:cNvSpPr/>
          <p:nvPr/>
        </p:nvSpPr>
        <p:spPr>
          <a:xfrm>
            <a:off x="2230760" y="5236279"/>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2" name="Connector: Elbow 11">
            <a:extLst>
              <a:ext uri="{FF2B5EF4-FFF2-40B4-BE49-F238E27FC236}">
                <a16:creationId xmlns:a16="http://schemas.microsoft.com/office/drawing/2014/main" id="{8E0F7BDD-3143-4152-82A4-8C42E92E7DD8}"/>
              </a:ext>
            </a:extLst>
          </p:cNvPr>
          <p:cNvCxnSpPr>
            <a:stCxn id="7" idx="2"/>
            <a:endCxn id="8" idx="0"/>
          </p:cNvCxnSpPr>
          <p:nvPr/>
        </p:nvCxnSpPr>
        <p:spPr>
          <a:xfrm rot="5400000">
            <a:off x="3173461" y="3981756"/>
            <a:ext cx="671862" cy="18371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F159359-11B7-4018-9938-DC66064FE265}"/>
              </a:ext>
            </a:extLst>
          </p:cNvPr>
          <p:cNvSpPr/>
          <p:nvPr/>
        </p:nvSpPr>
        <p:spPr>
          <a:xfrm>
            <a:off x="4067944" y="5241211"/>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5" name="Rectangle 14">
            <a:extLst>
              <a:ext uri="{FF2B5EF4-FFF2-40B4-BE49-F238E27FC236}">
                <a16:creationId xmlns:a16="http://schemas.microsoft.com/office/drawing/2014/main" id="{261C11A5-9C86-4471-9C1E-4CF44BE19809}"/>
              </a:ext>
            </a:extLst>
          </p:cNvPr>
          <p:cNvSpPr/>
          <p:nvPr/>
        </p:nvSpPr>
        <p:spPr>
          <a:xfrm>
            <a:off x="5881599" y="5236279"/>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7" name="Connector: Elbow 16">
            <a:extLst>
              <a:ext uri="{FF2B5EF4-FFF2-40B4-BE49-F238E27FC236}">
                <a16:creationId xmlns:a16="http://schemas.microsoft.com/office/drawing/2014/main" id="{C087E960-F92C-4072-A3E3-9F5064E9D342}"/>
              </a:ext>
            </a:extLst>
          </p:cNvPr>
          <p:cNvCxnSpPr>
            <a:stCxn id="7" idx="2"/>
            <a:endCxn id="15" idx="0"/>
          </p:cNvCxnSpPr>
          <p:nvPr/>
        </p:nvCxnSpPr>
        <p:spPr>
          <a:xfrm rot="16200000" flipH="1">
            <a:off x="4998880" y="3993520"/>
            <a:ext cx="671862" cy="18136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53BD27D-48D9-48E8-9834-4FEDC2AC4F98}"/>
              </a:ext>
            </a:extLst>
          </p:cNvPr>
          <p:cNvCxnSpPr>
            <a:stCxn id="7" idx="2"/>
            <a:endCxn id="14" idx="0"/>
          </p:cNvCxnSpPr>
          <p:nvPr/>
        </p:nvCxnSpPr>
        <p:spPr>
          <a:xfrm>
            <a:off x="4427984" y="4564417"/>
            <a:ext cx="0" cy="676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7657A3E-B4F7-4989-B86F-EB8C93D3CE79}"/>
              </a:ext>
            </a:extLst>
          </p:cNvPr>
          <p:cNvSpPr/>
          <p:nvPr/>
        </p:nvSpPr>
        <p:spPr>
          <a:xfrm>
            <a:off x="2068252" y="5526858"/>
            <a:ext cx="1045095" cy="269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sp>
        <p:nvSpPr>
          <p:cNvPr id="26" name="Rectangle 25">
            <a:extLst>
              <a:ext uri="{FF2B5EF4-FFF2-40B4-BE49-F238E27FC236}">
                <a16:creationId xmlns:a16="http://schemas.microsoft.com/office/drawing/2014/main" id="{9B14572D-F51C-4393-AA78-8F8234C78688}"/>
              </a:ext>
            </a:extLst>
          </p:cNvPr>
          <p:cNvSpPr/>
          <p:nvPr/>
        </p:nvSpPr>
        <p:spPr>
          <a:xfrm>
            <a:off x="3905435" y="5567456"/>
            <a:ext cx="1045095" cy="188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sp>
        <p:nvSpPr>
          <p:cNvPr id="27" name="Rectangle 26">
            <a:extLst>
              <a:ext uri="{FF2B5EF4-FFF2-40B4-BE49-F238E27FC236}">
                <a16:creationId xmlns:a16="http://schemas.microsoft.com/office/drawing/2014/main" id="{9C3755FD-CF40-4CDA-8567-40AB009C91EF}"/>
              </a:ext>
            </a:extLst>
          </p:cNvPr>
          <p:cNvSpPr/>
          <p:nvPr/>
        </p:nvSpPr>
        <p:spPr>
          <a:xfrm>
            <a:off x="5742618" y="5517232"/>
            <a:ext cx="1045095" cy="3016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sp>
        <p:nvSpPr>
          <p:cNvPr id="18" name="Rectangle 17">
            <a:extLst>
              <a:ext uri="{FF2B5EF4-FFF2-40B4-BE49-F238E27FC236}">
                <a16:creationId xmlns:a16="http://schemas.microsoft.com/office/drawing/2014/main" id="{60B5E3CC-A943-4C10-8D8F-57CD45AE834E}"/>
              </a:ext>
            </a:extLst>
          </p:cNvPr>
          <p:cNvSpPr/>
          <p:nvPr/>
        </p:nvSpPr>
        <p:spPr>
          <a:xfrm>
            <a:off x="5196543" y="4235718"/>
            <a:ext cx="1247665" cy="2694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Global counter</a:t>
            </a:r>
          </a:p>
        </p:txBody>
      </p:sp>
      <p:sp>
        <p:nvSpPr>
          <p:cNvPr id="19" name="Rectangle 18">
            <a:extLst>
              <a:ext uri="{FF2B5EF4-FFF2-40B4-BE49-F238E27FC236}">
                <a16:creationId xmlns:a16="http://schemas.microsoft.com/office/drawing/2014/main" id="{4C69D0C9-3E2C-407A-9A79-E085B3573BFB}"/>
              </a:ext>
            </a:extLst>
          </p:cNvPr>
          <p:cNvSpPr/>
          <p:nvPr/>
        </p:nvSpPr>
        <p:spPr>
          <a:xfrm>
            <a:off x="4499989" y="4628346"/>
            <a:ext cx="648075" cy="3016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props</a:t>
            </a:r>
          </a:p>
        </p:txBody>
      </p:sp>
    </p:spTree>
    <p:extLst>
      <p:ext uri="{BB962C8B-B14F-4D97-AF65-F5344CB8AC3E}">
        <p14:creationId xmlns:p14="http://schemas.microsoft.com/office/powerpoint/2010/main" val="718468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 </a:t>
            </a:r>
            <a:r>
              <a:rPr lang="en-US" altLang="zh-TW" b="1" dirty="0" err="1">
                <a:solidFill>
                  <a:srgbClr val="FFFF00"/>
                </a:solidFill>
              </a:rPr>
              <a:t>useReducer</a:t>
            </a:r>
            <a:r>
              <a:rPr lang="en-US" altLang="zh-TW" b="1" dirty="0">
                <a:solidFill>
                  <a:srgbClr val="FFFF00"/>
                </a:solidFill>
              </a:rPr>
              <a:t> with </a:t>
            </a:r>
            <a:r>
              <a:rPr lang="en-US" altLang="zh-TW" b="1" dirty="0" err="1">
                <a:solidFill>
                  <a:srgbClr val="FFFF00"/>
                </a:solidFill>
              </a:rPr>
              <a:t>useContext</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4401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rgbClr val="C00000"/>
                </a:solidFill>
                <a:latin typeface="+mj-lt"/>
              </a:rPr>
              <a:t>useReducer with useContext</a:t>
            </a:r>
          </a:p>
          <a:p>
            <a:pPr marL="342900" indent="-342900" algn="l">
              <a:buClr>
                <a:srgbClr val="0070C0"/>
              </a:buClr>
              <a:buSzPct val="80000"/>
              <a:buFont typeface="Wingdings" pitchFamily="2" charset="2"/>
              <a:buChar char="u"/>
            </a:pPr>
            <a:r>
              <a:rPr lang="en-US" altLang="zh-TW" sz="1800" b="1" dirty="0">
                <a:solidFill>
                  <a:schemeClr val="tx1"/>
                </a:solidFill>
                <a:latin typeface="+mj-lt"/>
              </a:rPr>
              <a:t>Your components will be nested deep within the components tree.</a:t>
            </a:r>
          </a:p>
          <a:p>
            <a:pPr marL="342900" indent="-342900" algn="l">
              <a:buClr>
                <a:srgbClr val="0070C0"/>
              </a:buClr>
              <a:buSzPct val="80000"/>
              <a:buFont typeface="Wingdings" pitchFamily="2" charset="2"/>
              <a:buChar char="u"/>
            </a:pPr>
            <a:r>
              <a:rPr lang="en-US" altLang="zh-TW" sz="1800" b="1" dirty="0">
                <a:solidFill>
                  <a:schemeClr val="tx1"/>
                </a:solidFill>
                <a:latin typeface="+mj-lt"/>
              </a:rPr>
              <a:t>When there is a deep levels of nesting, passing props through every component is not the best solution.</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https://www.youtube.com/watch?v=BCD2irXaVoE&amp;list=PLC3y8-rFHvwgg3vaYJgHGnModB54rxOk3&amp;index=65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7" name="Rectangle 6">
            <a:extLst>
              <a:ext uri="{FF2B5EF4-FFF2-40B4-BE49-F238E27FC236}">
                <a16:creationId xmlns:a16="http://schemas.microsoft.com/office/drawing/2014/main" id="{E1C10623-FAC8-4F42-9355-A3E99E9C1497}"/>
              </a:ext>
            </a:extLst>
          </p:cNvPr>
          <p:cNvSpPr/>
          <p:nvPr/>
        </p:nvSpPr>
        <p:spPr>
          <a:xfrm>
            <a:off x="3707904" y="4213603"/>
            <a:ext cx="1440160" cy="35081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App.js</a:t>
            </a:r>
          </a:p>
        </p:txBody>
      </p:sp>
      <p:sp>
        <p:nvSpPr>
          <p:cNvPr id="8" name="Rectangle 7">
            <a:extLst>
              <a:ext uri="{FF2B5EF4-FFF2-40B4-BE49-F238E27FC236}">
                <a16:creationId xmlns:a16="http://schemas.microsoft.com/office/drawing/2014/main" id="{7644B8B3-062B-424F-8947-6341BAB7BB94}"/>
              </a:ext>
            </a:extLst>
          </p:cNvPr>
          <p:cNvSpPr/>
          <p:nvPr/>
        </p:nvSpPr>
        <p:spPr>
          <a:xfrm>
            <a:off x="2230760" y="5236279"/>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2" name="Connector: Elbow 11">
            <a:extLst>
              <a:ext uri="{FF2B5EF4-FFF2-40B4-BE49-F238E27FC236}">
                <a16:creationId xmlns:a16="http://schemas.microsoft.com/office/drawing/2014/main" id="{8E0F7BDD-3143-4152-82A4-8C42E92E7DD8}"/>
              </a:ext>
            </a:extLst>
          </p:cNvPr>
          <p:cNvCxnSpPr>
            <a:stCxn id="7" idx="2"/>
            <a:endCxn id="8" idx="0"/>
          </p:cNvCxnSpPr>
          <p:nvPr/>
        </p:nvCxnSpPr>
        <p:spPr>
          <a:xfrm rot="5400000">
            <a:off x="3173461" y="3981756"/>
            <a:ext cx="671862" cy="18371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F159359-11B7-4018-9938-DC66064FE265}"/>
              </a:ext>
            </a:extLst>
          </p:cNvPr>
          <p:cNvSpPr/>
          <p:nvPr/>
        </p:nvSpPr>
        <p:spPr>
          <a:xfrm>
            <a:off x="4067944" y="5241211"/>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5" name="Rectangle 14">
            <a:extLst>
              <a:ext uri="{FF2B5EF4-FFF2-40B4-BE49-F238E27FC236}">
                <a16:creationId xmlns:a16="http://schemas.microsoft.com/office/drawing/2014/main" id="{261C11A5-9C86-4471-9C1E-4CF44BE19809}"/>
              </a:ext>
            </a:extLst>
          </p:cNvPr>
          <p:cNvSpPr/>
          <p:nvPr/>
        </p:nvSpPr>
        <p:spPr>
          <a:xfrm>
            <a:off x="5881599" y="5236279"/>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7" name="Connector: Elbow 16">
            <a:extLst>
              <a:ext uri="{FF2B5EF4-FFF2-40B4-BE49-F238E27FC236}">
                <a16:creationId xmlns:a16="http://schemas.microsoft.com/office/drawing/2014/main" id="{C087E960-F92C-4072-A3E3-9F5064E9D342}"/>
              </a:ext>
            </a:extLst>
          </p:cNvPr>
          <p:cNvCxnSpPr>
            <a:stCxn id="7" idx="2"/>
            <a:endCxn id="15" idx="0"/>
          </p:cNvCxnSpPr>
          <p:nvPr/>
        </p:nvCxnSpPr>
        <p:spPr>
          <a:xfrm rot="16200000" flipH="1">
            <a:off x="4998880" y="3993520"/>
            <a:ext cx="671862" cy="18136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53BD27D-48D9-48E8-9834-4FEDC2AC4F98}"/>
              </a:ext>
            </a:extLst>
          </p:cNvPr>
          <p:cNvCxnSpPr>
            <a:stCxn id="7" idx="2"/>
            <a:endCxn id="14" idx="0"/>
          </p:cNvCxnSpPr>
          <p:nvPr/>
        </p:nvCxnSpPr>
        <p:spPr>
          <a:xfrm>
            <a:off x="4427984" y="4564417"/>
            <a:ext cx="0" cy="676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7657A3E-B4F7-4989-B86F-EB8C93D3CE79}"/>
              </a:ext>
            </a:extLst>
          </p:cNvPr>
          <p:cNvSpPr/>
          <p:nvPr/>
        </p:nvSpPr>
        <p:spPr>
          <a:xfrm>
            <a:off x="2068252" y="5526858"/>
            <a:ext cx="1045095" cy="269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sp>
        <p:nvSpPr>
          <p:cNvPr id="26" name="Rectangle 25">
            <a:extLst>
              <a:ext uri="{FF2B5EF4-FFF2-40B4-BE49-F238E27FC236}">
                <a16:creationId xmlns:a16="http://schemas.microsoft.com/office/drawing/2014/main" id="{9B14572D-F51C-4393-AA78-8F8234C78688}"/>
              </a:ext>
            </a:extLst>
          </p:cNvPr>
          <p:cNvSpPr/>
          <p:nvPr/>
        </p:nvSpPr>
        <p:spPr>
          <a:xfrm>
            <a:off x="3905435" y="5567456"/>
            <a:ext cx="1045095" cy="188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sp>
        <p:nvSpPr>
          <p:cNvPr id="27" name="Rectangle 26">
            <a:extLst>
              <a:ext uri="{FF2B5EF4-FFF2-40B4-BE49-F238E27FC236}">
                <a16:creationId xmlns:a16="http://schemas.microsoft.com/office/drawing/2014/main" id="{9C3755FD-CF40-4CDA-8567-40AB009C91EF}"/>
              </a:ext>
            </a:extLst>
          </p:cNvPr>
          <p:cNvSpPr/>
          <p:nvPr/>
        </p:nvSpPr>
        <p:spPr>
          <a:xfrm>
            <a:off x="5742618" y="5517232"/>
            <a:ext cx="1045095" cy="3016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sp>
        <p:nvSpPr>
          <p:cNvPr id="18" name="Rectangle 17">
            <a:extLst>
              <a:ext uri="{FF2B5EF4-FFF2-40B4-BE49-F238E27FC236}">
                <a16:creationId xmlns:a16="http://schemas.microsoft.com/office/drawing/2014/main" id="{60B5E3CC-A943-4C10-8D8F-57CD45AE834E}"/>
              </a:ext>
            </a:extLst>
          </p:cNvPr>
          <p:cNvSpPr/>
          <p:nvPr/>
        </p:nvSpPr>
        <p:spPr>
          <a:xfrm>
            <a:off x="5196543" y="4235718"/>
            <a:ext cx="1247665" cy="2694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Global counter</a:t>
            </a:r>
          </a:p>
        </p:txBody>
      </p:sp>
      <p:sp>
        <p:nvSpPr>
          <p:cNvPr id="19" name="Rectangle 18">
            <a:extLst>
              <a:ext uri="{FF2B5EF4-FFF2-40B4-BE49-F238E27FC236}">
                <a16:creationId xmlns:a16="http://schemas.microsoft.com/office/drawing/2014/main" id="{4C69D0C9-3E2C-407A-9A79-E085B3573BFB}"/>
              </a:ext>
            </a:extLst>
          </p:cNvPr>
          <p:cNvSpPr/>
          <p:nvPr/>
        </p:nvSpPr>
        <p:spPr>
          <a:xfrm>
            <a:off x="4499989" y="4628346"/>
            <a:ext cx="648075" cy="3016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props</a:t>
            </a:r>
          </a:p>
        </p:txBody>
      </p:sp>
    </p:spTree>
    <p:extLst>
      <p:ext uri="{BB962C8B-B14F-4D97-AF65-F5344CB8AC3E}">
        <p14:creationId xmlns:p14="http://schemas.microsoft.com/office/powerpoint/2010/main" val="144738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 </a:t>
            </a:r>
            <a:r>
              <a:rPr lang="en-US" altLang="zh-TW" b="1" dirty="0" err="1">
                <a:solidFill>
                  <a:srgbClr val="FFFF00"/>
                </a:solidFill>
              </a:rPr>
              <a:t>useReducer</a:t>
            </a:r>
            <a:r>
              <a:rPr lang="en-US" altLang="zh-TW" b="1" dirty="0">
                <a:solidFill>
                  <a:srgbClr val="FFFF00"/>
                </a:solidFill>
              </a:rPr>
              <a:t> with </a:t>
            </a:r>
            <a:r>
              <a:rPr lang="en-US" altLang="zh-TW" b="1" dirty="0" err="1">
                <a:solidFill>
                  <a:srgbClr val="FFFF00"/>
                </a:solidFill>
              </a:rPr>
              <a:t>useContext</a:t>
            </a:r>
            <a:endParaRPr lang="zh-TW" altLang="en-US" b="1" dirty="0">
              <a:solidFill>
                <a:srgbClr val="FFFF00"/>
              </a:solidFill>
            </a:endParaRPr>
          </a:p>
        </p:txBody>
      </p:sp>
      <p:sp>
        <p:nvSpPr>
          <p:cNvPr id="3" name="副標題 2"/>
          <p:cNvSpPr>
            <a:spLocks noGrp="1"/>
          </p:cNvSpPr>
          <p:nvPr>
            <p:ph type="subTitle" idx="1"/>
          </p:nvPr>
        </p:nvSpPr>
        <p:spPr>
          <a:xfrm>
            <a:off x="467544" y="1340766"/>
            <a:ext cx="8352928" cy="19818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rgbClr val="C00000"/>
                </a:solidFill>
                <a:latin typeface="+mj-lt"/>
              </a:rPr>
              <a:t>useReducer with useContext</a:t>
            </a:r>
          </a:p>
          <a:p>
            <a:pPr marL="342900" indent="-342900" algn="l">
              <a:buClr>
                <a:srgbClr val="0070C0"/>
              </a:buClr>
              <a:buSzPct val="80000"/>
              <a:buFont typeface="Wingdings" pitchFamily="2" charset="2"/>
              <a:buChar char="u"/>
            </a:pPr>
            <a:r>
              <a:rPr lang="en-US" altLang="zh-TW" sz="1800" b="1" dirty="0">
                <a:solidFill>
                  <a:schemeClr val="tx1"/>
                </a:solidFill>
                <a:latin typeface="+mj-lt"/>
              </a:rPr>
              <a:t>Consider the following example , we have App.js and within the App.js, we have different levels and different components. </a:t>
            </a:r>
          </a:p>
          <a:p>
            <a:pPr marL="342900" indent="-342900" algn="l">
              <a:buClr>
                <a:srgbClr val="0070C0"/>
              </a:buClr>
              <a:buSzPct val="80000"/>
              <a:buFont typeface="Wingdings" pitchFamily="2" charset="2"/>
              <a:buChar char="u"/>
            </a:pPr>
            <a:r>
              <a:rPr lang="en-US" altLang="zh-TW" sz="1800" b="1" dirty="0">
                <a:solidFill>
                  <a:schemeClr val="tx1"/>
                </a:solidFill>
                <a:latin typeface="+mj-lt"/>
              </a:rPr>
              <a:t>In our requirements, we want to share the counter state between components A, D, and F.</a:t>
            </a:r>
          </a:p>
          <a:p>
            <a:pPr marL="342900" indent="-342900" algn="l">
              <a:buClr>
                <a:srgbClr val="0070C0"/>
              </a:buClr>
              <a:buSzPct val="80000"/>
              <a:buFont typeface="Wingdings" pitchFamily="2" charset="2"/>
              <a:buChar char="u"/>
            </a:pPr>
            <a:r>
              <a:rPr lang="en-US" altLang="zh-TW" sz="1800" b="1" dirty="0">
                <a:solidFill>
                  <a:schemeClr val="tx1"/>
                </a:solidFill>
                <a:latin typeface="+mj-lt"/>
              </a:rPr>
              <a:t>We are going to maintain the counter state in App.js.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https://www.youtube.com/watch?v=BCD2irXaVoE&amp;list=PLC3y8-rFHvwgg3vaYJgHGnModB54rxOk3&amp;index=65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7" name="Rectangle 6">
            <a:extLst>
              <a:ext uri="{FF2B5EF4-FFF2-40B4-BE49-F238E27FC236}">
                <a16:creationId xmlns:a16="http://schemas.microsoft.com/office/drawing/2014/main" id="{E1C10623-FAC8-4F42-9355-A3E99E9C1497}"/>
              </a:ext>
            </a:extLst>
          </p:cNvPr>
          <p:cNvSpPr/>
          <p:nvPr/>
        </p:nvSpPr>
        <p:spPr>
          <a:xfrm>
            <a:off x="3275856" y="3429000"/>
            <a:ext cx="1440160" cy="35081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App.js</a:t>
            </a:r>
          </a:p>
        </p:txBody>
      </p:sp>
      <p:sp>
        <p:nvSpPr>
          <p:cNvPr id="8" name="Rectangle 7">
            <a:extLst>
              <a:ext uri="{FF2B5EF4-FFF2-40B4-BE49-F238E27FC236}">
                <a16:creationId xmlns:a16="http://schemas.microsoft.com/office/drawing/2014/main" id="{7644B8B3-062B-424F-8947-6341BAB7BB94}"/>
              </a:ext>
            </a:extLst>
          </p:cNvPr>
          <p:cNvSpPr/>
          <p:nvPr/>
        </p:nvSpPr>
        <p:spPr>
          <a:xfrm>
            <a:off x="1798712" y="4451676"/>
            <a:ext cx="720080" cy="269456"/>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2" name="Connector: Elbow 11">
            <a:extLst>
              <a:ext uri="{FF2B5EF4-FFF2-40B4-BE49-F238E27FC236}">
                <a16:creationId xmlns:a16="http://schemas.microsoft.com/office/drawing/2014/main" id="{8E0F7BDD-3143-4152-82A4-8C42E92E7DD8}"/>
              </a:ext>
            </a:extLst>
          </p:cNvPr>
          <p:cNvCxnSpPr>
            <a:stCxn id="7" idx="2"/>
            <a:endCxn id="8" idx="0"/>
          </p:cNvCxnSpPr>
          <p:nvPr/>
        </p:nvCxnSpPr>
        <p:spPr>
          <a:xfrm rot="5400000">
            <a:off x="2741413" y="3197153"/>
            <a:ext cx="671862" cy="18371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F159359-11B7-4018-9938-DC66064FE265}"/>
              </a:ext>
            </a:extLst>
          </p:cNvPr>
          <p:cNvSpPr/>
          <p:nvPr/>
        </p:nvSpPr>
        <p:spPr>
          <a:xfrm>
            <a:off x="3635896" y="4456608"/>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5" name="Rectangle 14">
            <a:extLst>
              <a:ext uri="{FF2B5EF4-FFF2-40B4-BE49-F238E27FC236}">
                <a16:creationId xmlns:a16="http://schemas.microsoft.com/office/drawing/2014/main" id="{261C11A5-9C86-4471-9C1E-4CF44BE19809}"/>
              </a:ext>
            </a:extLst>
          </p:cNvPr>
          <p:cNvSpPr/>
          <p:nvPr/>
        </p:nvSpPr>
        <p:spPr>
          <a:xfrm>
            <a:off x="5449551" y="4451676"/>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7" name="Connector: Elbow 16">
            <a:extLst>
              <a:ext uri="{FF2B5EF4-FFF2-40B4-BE49-F238E27FC236}">
                <a16:creationId xmlns:a16="http://schemas.microsoft.com/office/drawing/2014/main" id="{C087E960-F92C-4072-A3E3-9F5064E9D342}"/>
              </a:ext>
            </a:extLst>
          </p:cNvPr>
          <p:cNvCxnSpPr>
            <a:stCxn id="7" idx="2"/>
            <a:endCxn id="15" idx="0"/>
          </p:cNvCxnSpPr>
          <p:nvPr/>
        </p:nvCxnSpPr>
        <p:spPr>
          <a:xfrm rot="16200000" flipH="1">
            <a:off x="4566832" y="3208917"/>
            <a:ext cx="671862" cy="18136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53BD27D-48D9-48E8-9834-4FEDC2AC4F98}"/>
              </a:ext>
            </a:extLst>
          </p:cNvPr>
          <p:cNvCxnSpPr>
            <a:stCxn id="7" idx="2"/>
            <a:endCxn id="14" idx="0"/>
          </p:cNvCxnSpPr>
          <p:nvPr/>
        </p:nvCxnSpPr>
        <p:spPr>
          <a:xfrm>
            <a:off x="3995936" y="3779814"/>
            <a:ext cx="0" cy="676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7657A3E-B4F7-4989-B86F-EB8C93D3CE79}"/>
              </a:ext>
            </a:extLst>
          </p:cNvPr>
          <p:cNvSpPr/>
          <p:nvPr/>
        </p:nvSpPr>
        <p:spPr>
          <a:xfrm>
            <a:off x="1636204" y="4742255"/>
            <a:ext cx="1045095" cy="269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sp>
        <p:nvSpPr>
          <p:cNvPr id="18" name="Rectangle 17">
            <a:extLst>
              <a:ext uri="{FF2B5EF4-FFF2-40B4-BE49-F238E27FC236}">
                <a16:creationId xmlns:a16="http://schemas.microsoft.com/office/drawing/2014/main" id="{60B5E3CC-A943-4C10-8D8F-57CD45AE834E}"/>
              </a:ext>
            </a:extLst>
          </p:cNvPr>
          <p:cNvSpPr/>
          <p:nvPr/>
        </p:nvSpPr>
        <p:spPr>
          <a:xfrm>
            <a:off x="4764495" y="3451115"/>
            <a:ext cx="959633" cy="26945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 = 0</a:t>
            </a:r>
          </a:p>
        </p:txBody>
      </p:sp>
      <p:sp>
        <p:nvSpPr>
          <p:cNvPr id="20" name="Rectangle 19">
            <a:extLst>
              <a:ext uri="{FF2B5EF4-FFF2-40B4-BE49-F238E27FC236}">
                <a16:creationId xmlns:a16="http://schemas.microsoft.com/office/drawing/2014/main" id="{1FBA8389-F6CB-4523-B564-80A19022EC3E}"/>
              </a:ext>
            </a:extLst>
          </p:cNvPr>
          <p:cNvSpPr/>
          <p:nvPr/>
        </p:nvSpPr>
        <p:spPr>
          <a:xfrm>
            <a:off x="3635895" y="5157192"/>
            <a:ext cx="720080" cy="269456"/>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21" name="Rectangle 20">
            <a:extLst>
              <a:ext uri="{FF2B5EF4-FFF2-40B4-BE49-F238E27FC236}">
                <a16:creationId xmlns:a16="http://schemas.microsoft.com/office/drawing/2014/main" id="{11AAD70B-6B4D-4473-B2A1-EA0358DA79AF}"/>
              </a:ext>
            </a:extLst>
          </p:cNvPr>
          <p:cNvSpPr/>
          <p:nvPr/>
        </p:nvSpPr>
        <p:spPr>
          <a:xfrm>
            <a:off x="3473387" y="5447771"/>
            <a:ext cx="1045095" cy="269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cxnSp>
        <p:nvCxnSpPr>
          <p:cNvPr id="10" name="Straight Arrow Connector 9">
            <a:extLst>
              <a:ext uri="{FF2B5EF4-FFF2-40B4-BE49-F238E27FC236}">
                <a16:creationId xmlns:a16="http://schemas.microsoft.com/office/drawing/2014/main" id="{76DE029C-8AAA-49B0-BF52-A18E0EC98458}"/>
              </a:ext>
            </a:extLst>
          </p:cNvPr>
          <p:cNvCxnSpPr>
            <a:stCxn id="14" idx="2"/>
            <a:endCxn id="20" idx="0"/>
          </p:cNvCxnSpPr>
          <p:nvPr/>
        </p:nvCxnSpPr>
        <p:spPr>
          <a:xfrm flipH="1">
            <a:off x="3995935" y="4726064"/>
            <a:ext cx="1" cy="431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3F613B5D-82CD-4AE8-B4C3-AF0312F0677B}"/>
              </a:ext>
            </a:extLst>
          </p:cNvPr>
          <p:cNvSpPr/>
          <p:nvPr/>
        </p:nvSpPr>
        <p:spPr>
          <a:xfrm>
            <a:off x="5449551" y="5178315"/>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3" name="Straight Arrow Connector 12">
            <a:extLst>
              <a:ext uri="{FF2B5EF4-FFF2-40B4-BE49-F238E27FC236}">
                <a16:creationId xmlns:a16="http://schemas.microsoft.com/office/drawing/2014/main" id="{8E7FD75B-E951-47D8-BA7C-1657D6A43B87}"/>
              </a:ext>
            </a:extLst>
          </p:cNvPr>
          <p:cNvCxnSpPr>
            <a:stCxn id="15" idx="2"/>
            <a:endCxn id="24" idx="0"/>
          </p:cNvCxnSpPr>
          <p:nvPr/>
        </p:nvCxnSpPr>
        <p:spPr>
          <a:xfrm>
            <a:off x="5809591" y="4721132"/>
            <a:ext cx="0" cy="457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6518E94-A542-4836-8BB3-365812676068}"/>
              </a:ext>
            </a:extLst>
          </p:cNvPr>
          <p:cNvSpPr/>
          <p:nvPr/>
        </p:nvSpPr>
        <p:spPr>
          <a:xfrm>
            <a:off x="5449551" y="5852968"/>
            <a:ext cx="720080" cy="269456"/>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29" name="Rectangle 28">
            <a:extLst>
              <a:ext uri="{FF2B5EF4-FFF2-40B4-BE49-F238E27FC236}">
                <a16:creationId xmlns:a16="http://schemas.microsoft.com/office/drawing/2014/main" id="{7A6882E8-69D3-48D7-AF16-C8C5078281DB}"/>
              </a:ext>
            </a:extLst>
          </p:cNvPr>
          <p:cNvSpPr/>
          <p:nvPr/>
        </p:nvSpPr>
        <p:spPr>
          <a:xfrm>
            <a:off x="5287043" y="6143547"/>
            <a:ext cx="1045095" cy="269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cxnSp>
        <p:nvCxnSpPr>
          <p:cNvPr id="25" name="Straight Arrow Connector 24">
            <a:extLst>
              <a:ext uri="{FF2B5EF4-FFF2-40B4-BE49-F238E27FC236}">
                <a16:creationId xmlns:a16="http://schemas.microsoft.com/office/drawing/2014/main" id="{5796611B-14D3-44A7-BE5E-14B21AA53D4F}"/>
              </a:ext>
            </a:extLst>
          </p:cNvPr>
          <p:cNvCxnSpPr>
            <a:stCxn id="24" idx="2"/>
            <a:endCxn id="28" idx="0"/>
          </p:cNvCxnSpPr>
          <p:nvPr/>
        </p:nvCxnSpPr>
        <p:spPr>
          <a:xfrm>
            <a:off x="5809591" y="5447771"/>
            <a:ext cx="0" cy="405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48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 </a:t>
            </a:r>
            <a:r>
              <a:rPr lang="en-US" altLang="zh-TW" b="1" dirty="0" err="1">
                <a:solidFill>
                  <a:srgbClr val="FFFF00"/>
                </a:solidFill>
              </a:rPr>
              <a:t>useReducer</a:t>
            </a:r>
            <a:r>
              <a:rPr lang="en-US" altLang="zh-TW" b="1" dirty="0">
                <a:solidFill>
                  <a:srgbClr val="FFFF00"/>
                </a:solidFill>
              </a:rPr>
              <a:t> with </a:t>
            </a:r>
            <a:r>
              <a:rPr lang="en-US" altLang="zh-TW" b="1" dirty="0" err="1">
                <a:solidFill>
                  <a:srgbClr val="FFFF00"/>
                </a:solidFill>
              </a:rPr>
              <a:t>useContext</a:t>
            </a:r>
            <a:endParaRPr lang="zh-TW" altLang="en-US" b="1" dirty="0">
              <a:solidFill>
                <a:srgbClr val="FFFF00"/>
              </a:solidFill>
            </a:endParaRPr>
          </a:p>
        </p:txBody>
      </p:sp>
      <p:sp>
        <p:nvSpPr>
          <p:cNvPr id="3" name="副標題 2"/>
          <p:cNvSpPr>
            <a:spLocks noGrp="1"/>
          </p:cNvSpPr>
          <p:nvPr>
            <p:ph type="subTitle" idx="1"/>
          </p:nvPr>
        </p:nvSpPr>
        <p:spPr>
          <a:xfrm>
            <a:off x="467544" y="1340766"/>
            <a:ext cx="8352928" cy="19818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rgbClr val="C00000"/>
                </a:solidFill>
                <a:latin typeface="+mj-lt"/>
              </a:rPr>
              <a:t>useReducer with useContext</a:t>
            </a:r>
          </a:p>
          <a:p>
            <a:pPr marL="342900" indent="-342900" algn="l">
              <a:buClr>
                <a:srgbClr val="0070C0"/>
              </a:buClr>
              <a:buSzPct val="80000"/>
              <a:buFont typeface="Wingdings" pitchFamily="2" charset="2"/>
              <a:buChar char="u"/>
            </a:pPr>
            <a:r>
              <a:rPr lang="en-US" altLang="zh-TW" sz="1800" b="1" dirty="0">
                <a:solidFill>
                  <a:schemeClr val="tx1"/>
                </a:solidFill>
                <a:latin typeface="+mj-lt"/>
              </a:rPr>
              <a:t>We share the counter state and the method to change that state deep down in the component tree.</a:t>
            </a:r>
          </a:p>
          <a:p>
            <a:pPr marL="342900" indent="-342900" algn="l">
              <a:buClr>
                <a:srgbClr val="0070C0"/>
              </a:buClr>
              <a:buSzPct val="80000"/>
              <a:buFont typeface="Wingdings" pitchFamily="2" charset="2"/>
              <a:buChar char="u"/>
            </a:pPr>
            <a:r>
              <a:rPr lang="en-US" altLang="zh-TW" sz="1800" b="1" dirty="0">
                <a:solidFill>
                  <a:schemeClr val="tx1"/>
                </a:solidFill>
                <a:latin typeface="+mj-lt"/>
              </a:rPr>
              <a:t>Passing props through so levels is definitely a bad idea.</a:t>
            </a:r>
          </a:p>
          <a:p>
            <a:pPr marL="342900" indent="-342900" algn="l">
              <a:buClr>
                <a:srgbClr val="0070C0"/>
              </a:buClr>
              <a:buSzPct val="80000"/>
              <a:buFont typeface="Wingdings" pitchFamily="2" charset="2"/>
              <a:buChar char="u"/>
            </a:pPr>
            <a:r>
              <a:rPr lang="en-US" altLang="zh-TW" sz="1800" b="1" dirty="0">
                <a:solidFill>
                  <a:schemeClr val="tx1"/>
                </a:solidFill>
                <a:latin typeface="+mj-lt"/>
              </a:rPr>
              <a:t>What is a good solution? </a:t>
            </a:r>
            <a:r>
              <a:rPr lang="en-US" altLang="zh-TW" sz="1800" b="1" dirty="0">
                <a:solidFill>
                  <a:srgbClr val="C00000"/>
                </a:solidFill>
                <a:latin typeface="+mj-lt"/>
              </a:rPr>
              <a:t>Use the Context API.</a:t>
            </a:r>
          </a:p>
          <a:p>
            <a:pPr marL="342900" indent="-342900" algn="l">
              <a:buClr>
                <a:srgbClr val="0070C0"/>
              </a:buClr>
              <a:buSzPct val="80000"/>
              <a:buFont typeface="Wingdings" pitchFamily="2" charset="2"/>
              <a:buChar char="u"/>
            </a:pPr>
            <a:r>
              <a:rPr lang="en-US" altLang="zh-TW" sz="1800" b="1" dirty="0">
                <a:solidFill>
                  <a:srgbClr val="C00000"/>
                </a:solidFill>
                <a:latin typeface="+mj-lt"/>
              </a:rPr>
              <a:t>Since we have Hook, we can use useContext Hook to achieve this.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https://www.youtube.com/watch?v=BCD2irXaVoE&amp;list=PLC3y8-rFHvwgg3vaYJgHGnModB54rxOk3&amp;index=65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
        <p:nvSpPr>
          <p:cNvPr id="7" name="Rectangle 6">
            <a:extLst>
              <a:ext uri="{FF2B5EF4-FFF2-40B4-BE49-F238E27FC236}">
                <a16:creationId xmlns:a16="http://schemas.microsoft.com/office/drawing/2014/main" id="{E1C10623-FAC8-4F42-9355-A3E99E9C1497}"/>
              </a:ext>
            </a:extLst>
          </p:cNvPr>
          <p:cNvSpPr/>
          <p:nvPr/>
        </p:nvSpPr>
        <p:spPr>
          <a:xfrm>
            <a:off x="3275856" y="3429000"/>
            <a:ext cx="1440160" cy="35081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App.js</a:t>
            </a:r>
          </a:p>
        </p:txBody>
      </p:sp>
      <p:sp>
        <p:nvSpPr>
          <p:cNvPr id="8" name="Rectangle 7">
            <a:extLst>
              <a:ext uri="{FF2B5EF4-FFF2-40B4-BE49-F238E27FC236}">
                <a16:creationId xmlns:a16="http://schemas.microsoft.com/office/drawing/2014/main" id="{7644B8B3-062B-424F-8947-6341BAB7BB94}"/>
              </a:ext>
            </a:extLst>
          </p:cNvPr>
          <p:cNvSpPr/>
          <p:nvPr/>
        </p:nvSpPr>
        <p:spPr>
          <a:xfrm>
            <a:off x="1798712" y="4451676"/>
            <a:ext cx="720080" cy="269456"/>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2" name="Connector: Elbow 11">
            <a:extLst>
              <a:ext uri="{FF2B5EF4-FFF2-40B4-BE49-F238E27FC236}">
                <a16:creationId xmlns:a16="http://schemas.microsoft.com/office/drawing/2014/main" id="{8E0F7BDD-3143-4152-82A4-8C42E92E7DD8}"/>
              </a:ext>
            </a:extLst>
          </p:cNvPr>
          <p:cNvCxnSpPr>
            <a:stCxn id="7" idx="2"/>
            <a:endCxn id="8" idx="0"/>
          </p:cNvCxnSpPr>
          <p:nvPr/>
        </p:nvCxnSpPr>
        <p:spPr>
          <a:xfrm rot="5400000">
            <a:off x="2741413" y="3197153"/>
            <a:ext cx="671862" cy="18371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F159359-11B7-4018-9938-DC66064FE265}"/>
              </a:ext>
            </a:extLst>
          </p:cNvPr>
          <p:cNvSpPr/>
          <p:nvPr/>
        </p:nvSpPr>
        <p:spPr>
          <a:xfrm>
            <a:off x="3635896" y="4456608"/>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5" name="Rectangle 14">
            <a:extLst>
              <a:ext uri="{FF2B5EF4-FFF2-40B4-BE49-F238E27FC236}">
                <a16:creationId xmlns:a16="http://schemas.microsoft.com/office/drawing/2014/main" id="{261C11A5-9C86-4471-9C1E-4CF44BE19809}"/>
              </a:ext>
            </a:extLst>
          </p:cNvPr>
          <p:cNvSpPr/>
          <p:nvPr/>
        </p:nvSpPr>
        <p:spPr>
          <a:xfrm>
            <a:off x="5449551" y="4451676"/>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7" name="Connector: Elbow 16">
            <a:extLst>
              <a:ext uri="{FF2B5EF4-FFF2-40B4-BE49-F238E27FC236}">
                <a16:creationId xmlns:a16="http://schemas.microsoft.com/office/drawing/2014/main" id="{C087E960-F92C-4072-A3E3-9F5064E9D342}"/>
              </a:ext>
            </a:extLst>
          </p:cNvPr>
          <p:cNvCxnSpPr>
            <a:stCxn id="7" idx="2"/>
            <a:endCxn id="15" idx="0"/>
          </p:cNvCxnSpPr>
          <p:nvPr/>
        </p:nvCxnSpPr>
        <p:spPr>
          <a:xfrm rot="16200000" flipH="1">
            <a:off x="4566832" y="3208917"/>
            <a:ext cx="671862" cy="18136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53BD27D-48D9-48E8-9834-4FEDC2AC4F98}"/>
              </a:ext>
            </a:extLst>
          </p:cNvPr>
          <p:cNvCxnSpPr>
            <a:stCxn id="7" idx="2"/>
            <a:endCxn id="14" idx="0"/>
          </p:cNvCxnSpPr>
          <p:nvPr/>
        </p:nvCxnSpPr>
        <p:spPr>
          <a:xfrm>
            <a:off x="3995936" y="3779814"/>
            <a:ext cx="0" cy="676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7657A3E-B4F7-4989-B86F-EB8C93D3CE79}"/>
              </a:ext>
            </a:extLst>
          </p:cNvPr>
          <p:cNvSpPr/>
          <p:nvPr/>
        </p:nvSpPr>
        <p:spPr>
          <a:xfrm>
            <a:off x="1636204" y="4742255"/>
            <a:ext cx="1045095" cy="269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sp>
        <p:nvSpPr>
          <p:cNvPr id="18" name="Rectangle 17">
            <a:extLst>
              <a:ext uri="{FF2B5EF4-FFF2-40B4-BE49-F238E27FC236}">
                <a16:creationId xmlns:a16="http://schemas.microsoft.com/office/drawing/2014/main" id="{60B5E3CC-A943-4C10-8D8F-57CD45AE834E}"/>
              </a:ext>
            </a:extLst>
          </p:cNvPr>
          <p:cNvSpPr/>
          <p:nvPr/>
        </p:nvSpPr>
        <p:spPr>
          <a:xfrm>
            <a:off x="4764495" y="3451115"/>
            <a:ext cx="959633" cy="26945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 = 0</a:t>
            </a:r>
          </a:p>
        </p:txBody>
      </p:sp>
      <p:sp>
        <p:nvSpPr>
          <p:cNvPr id="20" name="Rectangle 19">
            <a:extLst>
              <a:ext uri="{FF2B5EF4-FFF2-40B4-BE49-F238E27FC236}">
                <a16:creationId xmlns:a16="http://schemas.microsoft.com/office/drawing/2014/main" id="{1FBA8389-F6CB-4523-B564-80A19022EC3E}"/>
              </a:ext>
            </a:extLst>
          </p:cNvPr>
          <p:cNvSpPr/>
          <p:nvPr/>
        </p:nvSpPr>
        <p:spPr>
          <a:xfrm>
            <a:off x="3635895" y="5157192"/>
            <a:ext cx="720080" cy="269456"/>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21" name="Rectangle 20">
            <a:extLst>
              <a:ext uri="{FF2B5EF4-FFF2-40B4-BE49-F238E27FC236}">
                <a16:creationId xmlns:a16="http://schemas.microsoft.com/office/drawing/2014/main" id="{11AAD70B-6B4D-4473-B2A1-EA0358DA79AF}"/>
              </a:ext>
            </a:extLst>
          </p:cNvPr>
          <p:cNvSpPr/>
          <p:nvPr/>
        </p:nvSpPr>
        <p:spPr>
          <a:xfrm>
            <a:off x="3473387" y="5447771"/>
            <a:ext cx="1045095" cy="269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cxnSp>
        <p:nvCxnSpPr>
          <p:cNvPr id="10" name="Straight Arrow Connector 9">
            <a:extLst>
              <a:ext uri="{FF2B5EF4-FFF2-40B4-BE49-F238E27FC236}">
                <a16:creationId xmlns:a16="http://schemas.microsoft.com/office/drawing/2014/main" id="{76DE029C-8AAA-49B0-BF52-A18E0EC98458}"/>
              </a:ext>
            </a:extLst>
          </p:cNvPr>
          <p:cNvCxnSpPr>
            <a:stCxn id="14" idx="2"/>
            <a:endCxn id="20" idx="0"/>
          </p:cNvCxnSpPr>
          <p:nvPr/>
        </p:nvCxnSpPr>
        <p:spPr>
          <a:xfrm flipH="1">
            <a:off x="3995935" y="4726064"/>
            <a:ext cx="1" cy="431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3F613B5D-82CD-4AE8-B4C3-AF0312F0677B}"/>
              </a:ext>
            </a:extLst>
          </p:cNvPr>
          <p:cNvSpPr/>
          <p:nvPr/>
        </p:nvSpPr>
        <p:spPr>
          <a:xfrm>
            <a:off x="5449551" y="5178315"/>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3" name="Straight Arrow Connector 12">
            <a:extLst>
              <a:ext uri="{FF2B5EF4-FFF2-40B4-BE49-F238E27FC236}">
                <a16:creationId xmlns:a16="http://schemas.microsoft.com/office/drawing/2014/main" id="{8E7FD75B-E951-47D8-BA7C-1657D6A43B87}"/>
              </a:ext>
            </a:extLst>
          </p:cNvPr>
          <p:cNvCxnSpPr>
            <a:stCxn id="15" idx="2"/>
            <a:endCxn id="24" idx="0"/>
          </p:cNvCxnSpPr>
          <p:nvPr/>
        </p:nvCxnSpPr>
        <p:spPr>
          <a:xfrm>
            <a:off x="5809591" y="4721132"/>
            <a:ext cx="0" cy="457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6518E94-A542-4836-8BB3-365812676068}"/>
              </a:ext>
            </a:extLst>
          </p:cNvPr>
          <p:cNvSpPr/>
          <p:nvPr/>
        </p:nvSpPr>
        <p:spPr>
          <a:xfrm>
            <a:off x="5449551" y="5852968"/>
            <a:ext cx="720080" cy="269456"/>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29" name="Rectangle 28">
            <a:extLst>
              <a:ext uri="{FF2B5EF4-FFF2-40B4-BE49-F238E27FC236}">
                <a16:creationId xmlns:a16="http://schemas.microsoft.com/office/drawing/2014/main" id="{7A6882E8-69D3-48D7-AF16-C8C5078281DB}"/>
              </a:ext>
            </a:extLst>
          </p:cNvPr>
          <p:cNvSpPr/>
          <p:nvPr/>
        </p:nvSpPr>
        <p:spPr>
          <a:xfrm>
            <a:off x="5287043" y="6143547"/>
            <a:ext cx="1045095" cy="269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cxnSp>
        <p:nvCxnSpPr>
          <p:cNvPr id="25" name="Straight Arrow Connector 24">
            <a:extLst>
              <a:ext uri="{FF2B5EF4-FFF2-40B4-BE49-F238E27FC236}">
                <a16:creationId xmlns:a16="http://schemas.microsoft.com/office/drawing/2014/main" id="{5796611B-14D3-44A7-BE5E-14B21AA53D4F}"/>
              </a:ext>
            </a:extLst>
          </p:cNvPr>
          <p:cNvCxnSpPr>
            <a:stCxn id="24" idx="2"/>
            <a:endCxn id="28" idx="0"/>
          </p:cNvCxnSpPr>
          <p:nvPr/>
        </p:nvCxnSpPr>
        <p:spPr>
          <a:xfrm>
            <a:off x="5809591" y="5447771"/>
            <a:ext cx="0" cy="405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284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 </a:t>
            </a:r>
            <a:r>
              <a:rPr lang="en-US" altLang="zh-TW" b="1" dirty="0" err="1">
                <a:solidFill>
                  <a:srgbClr val="FFFF00"/>
                </a:solidFill>
              </a:rPr>
              <a:t>useReducer</a:t>
            </a:r>
            <a:r>
              <a:rPr lang="en-US" altLang="zh-TW" b="1" dirty="0">
                <a:solidFill>
                  <a:srgbClr val="FFFF00"/>
                </a:solidFill>
              </a:rPr>
              <a:t> with </a:t>
            </a:r>
            <a:r>
              <a:rPr lang="en-US" altLang="zh-TW" b="1" dirty="0" err="1">
                <a:solidFill>
                  <a:srgbClr val="FFFF00"/>
                </a:solidFill>
              </a:rPr>
              <a:t>useContext</a:t>
            </a:r>
            <a:endParaRPr lang="zh-TW" altLang="en-US" b="1" dirty="0">
              <a:solidFill>
                <a:srgbClr val="FFFF00"/>
              </a:solidFill>
            </a:endParaRPr>
          </a:p>
        </p:txBody>
      </p:sp>
      <p:sp>
        <p:nvSpPr>
          <p:cNvPr id="3" name="副標題 2"/>
          <p:cNvSpPr>
            <a:spLocks noGrp="1"/>
          </p:cNvSpPr>
          <p:nvPr>
            <p:ph type="subTitle" idx="1"/>
          </p:nvPr>
        </p:nvSpPr>
        <p:spPr>
          <a:xfrm>
            <a:off x="467544" y="1340766"/>
            <a:ext cx="8352928" cy="12449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rgbClr val="C00000"/>
                </a:solidFill>
                <a:latin typeface="+mj-lt"/>
              </a:rPr>
              <a:t>useReducer with useContext</a:t>
            </a:r>
          </a:p>
          <a:p>
            <a:pPr marL="342900" indent="-342900" algn="l">
              <a:buClr>
                <a:srgbClr val="0070C0"/>
              </a:buClr>
              <a:buSzPct val="80000"/>
              <a:buFont typeface="Wingdings" pitchFamily="2" charset="2"/>
              <a:buChar char="u"/>
            </a:pPr>
            <a:r>
              <a:rPr lang="en-US" altLang="zh-TW" sz="1800" b="1" dirty="0">
                <a:solidFill>
                  <a:schemeClr val="tx1"/>
                </a:solidFill>
                <a:latin typeface="+mj-lt"/>
              </a:rPr>
              <a:t>We have discussed the useReducer and useContext.</a:t>
            </a:r>
          </a:p>
          <a:p>
            <a:pPr marL="342900" indent="-342900" algn="l">
              <a:buClr>
                <a:srgbClr val="0070C0"/>
              </a:buClr>
              <a:buSzPct val="80000"/>
              <a:buFont typeface="Wingdings" pitchFamily="2" charset="2"/>
              <a:buChar char="u"/>
            </a:pPr>
            <a:r>
              <a:rPr lang="en-US" altLang="zh-TW" sz="1800" b="1" dirty="0">
                <a:solidFill>
                  <a:schemeClr val="tx1"/>
                </a:solidFill>
                <a:latin typeface="+mj-lt"/>
              </a:rPr>
              <a:t>We can use useReducer and useContext to achieve the goal: share global state management between the components.</a:t>
            </a:r>
            <a:endParaRPr lang="en-US" altLang="zh-TW" sz="1800" b="1" dirty="0">
              <a:solidFill>
                <a:srgbClr val="C00000"/>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https://www.youtube.com/watch?v=BCD2irXaVoE&amp;list=PLC3y8-rFHvwgg3vaYJgHGnModB54rxOk3&amp;index=65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
        <p:nvSpPr>
          <p:cNvPr id="7" name="Rectangle 6">
            <a:extLst>
              <a:ext uri="{FF2B5EF4-FFF2-40B4-BE49-F238E27FC236}">
                <a16:creationId xmlns:a16="http://schemas.microsoft.com/office/drawing/2014/main" id="{E1C10623-FAC8-4F42-9355-A3E99E9C1497}"/>
              </a:ext>
            </a:extLst>
          </p:cNvPr>
          <p:cNvSpPr/>
          <p:nvPr/>
        </p:nvSpPr>
        <p:spPr>
          <a:xfrm>
            <a:off x="3275856" y="3429000"/>
            <a:ext cx="1440160" cy="35081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App.js</a:t>
            </a:r>
          </a:p>
        </p:txBody>
      </p:sp>
      <p:sp>
        <p:nvSpPr>
          <p:cNvPr id="8" name="Rectangle 7">
            <a:extLst>
              <a:ext uri="{FF2B5EF4-FFF2-40B4-BE49-F238E27FC236}">
                <a16:creationId xmlns:a16="http://schemas.microsoft.com/office/drawing/2014/main" id="{7644B8B3-062B-424F-8947-6341BAB7BB94}"/>
              </a:ext>
            </a:extLst>
          </p:cNvPr>
          <p:cNvSpPr/>
          <p:nvPr/>
        </p:nvSpPr>
        <p:spPr>
          <a:xfrm>
            <a:off x="1798712" y="4451676"/>
            <a:ext cx="720080" cy="269456"/>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2" name="Connector: Elbow 11">
            <a:extLst>
              <a:ext uri="{FF2B5EF4-FFF2-40B4-BE49-F238E27FC236}">
                <a16:creationId xmlns:a16="http://schemas.microsoft.com/office/drawing/2014/main" id="{8E0F7BDD-3143-4152-82A4-8C42E92E7DD8}"/>
              </a:ext>
            </a:extLst>
          </p:cNvPr>
          <p:cNvCxnSpPr>
            <a:stCxn id="7" idx="2"/>
            <a:endCxn id="8" idx="0"/>
          </p:cNvCxnSpPr>
          <p:nvPr/>
        </p:nvCxnSpPr>
        <p:spPr>
          <a:xfrm rot="5400000">
            <a:off x="2741413" y="3197153"/>
            <a:ext cx="671862" cy="18371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F159359-11B7-4018-9938-DC66064FE265}"/>
              </a:ext>
            </a:extLst>
          </p:cNvPr>
          <p:cNvSpPr/>
          <p:nvPr/>
        </p:nvSpPr>
        <p:spPr>
          <a:xfrm>
            <a:off x="3635896" y="4456608"/>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5" name="Rectangle 14">
            <a:extLst>
              <a:ext uri="{FF2B5EF4-FFF2-40B4-BE49-F238E27FC236}">
                <a16:creationId xmlns:a16="http://schemas.microsoft.com/office/drawing/2014/main" id="{261C11A5-9C86-4471-9C1E-4CF44BE19809}"/>
              </a:ext>
            </a:extLst>
          </p:cNvPr>
          <p:cNvSpPr/>
          <p:nvPr/>
        </p:nvSpPr>
        <p:spPr>
          <a:xfrm>
            <a:off x="5449551" y="4451676"/>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7" name="Connector: Elbow 16">
            <a:extLst>
              <a:ext uri="{FF2B5EF4-FFF2-40B4-BE49-F238E27FC236}">
                <a16:creationId xmlns:a16="http://schemas.microsoft.com/office/drawing/2014/main" id="{C087E960-F92C-4072-A3E3-9F5064E9D342}"/>
              </a:ext>
            </a:extLst>
          </p:cNvPr>
          <p:cNvCxnSpPr>
            <a:stCxn id="7" idx="2"/>
            <a:endCxn id="15" idx="0"/>
          </p:cNvCxnSpPr>
          <p:nvPr/>
        </p:nvCxnSpPr>
        <p:spPr>
          <a:xfrm rot="16200000" flipH="1">
            <a:off x="4566832" y="3208917"/>
            <a:ext cx="671862" cy="18136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53BD27D-48D9-48E8-9834-4FEDC2AC4F98}"/>
              </a:ext>
            </a:extLst>
          </p:cNvPr>
          <p:cNvCxnSpPr>
            <a:stCxn id="7" idx="2"/>
            <a:endCxn id="14" idx="0"/>
          </p:cNvCxnSpPr>
          <p:nvPr/>
        </p:nvCxnSpPr>
        <p:spPr>
          <a:xfrm>
            <a:off x="3995936" y="3779814"/>
            <a:ext cx="0" cy="676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7657A3E-B4F7-4989-B86F-EB8C93D3CE79}"/>
              </a:ext>
            </a:extLst>
          </p:cNvPr>
          <p:cNvSpPr/>
          <p:nvPr/>
        </p:nvSpPr>
        <p:spPr>
          <a:xfrm>
            <a:off x="1636204" y="4742255"/>
            <a:ext cx="1045095" cy="269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sp>
        <p:nvSpPr>
          <p:cNvPr id="18" name="Rectangle 17">
            <a:extLst>
              <a:ext uri="{FF2B5EF4-FFF2-40B4-BE49-F238E27FC236}">
                <a16:creationId xmlns:a16="http://schemas.microsoft.com/office/drawing/2014/main" id="{60B5E3CC-A943-4C10-8D8F-57CD45AE834E}"/>
              </a:ext>
            </a:extLst>
          </p:cNvPr>
          <p:cNvSpPr/>
          <p:nvPr/>
        </p:nvSpPr>
        <p:spPr>
          <a:xfrm>
            <a:off x="4764495" y="3451115"/>
            <a:ext cx="959633" cy="26945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 = 0</a:t>
            </a:r>
          </a:p>
        </p:txBody>
      </p:sp>
      <p:sp>
        <p:nvSpPr>
          <p:cNvPr id="20" name="Rectangle 19">
            <a:extLst>
              <a:ext uri="{FF2B5EF4-FFF2-40B4-BE49-F238E27FC236}">
                <a16:creationId xmlns:a16="http://schemas.microsoft.com/office/drawing/2014/main" id="{1FBA8389-F6CB-4523-B564-80A19022EC3E}"/>
              </a:ext>
            </a:extLst>
          </p:cNvPr>
          <p:cNvSpPr/>
          <p:nvPr/>
        </p:nvSpPr>
        <p:spPr>
          <a:xfrm>
            <a:off x="3635895" y="5157192"/>
            <a:ext cx="720080" cy="269456"/>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21" name="Rectangle 20">
            <a:extLst>
              <a:ext uri="{FF2B5EF4-FFF2-40B4-BE49-F238E27FC236}">
                <a16:creationId xmlns:a16="http://schemas.microsoft.com/office/drawing/2014/main" id="{11AAD70B-6B4D-4473-B2A1-EA0358DA79AF}"/>
              </a:ext>
            </a:extLst>
          </p:cNvPr>
          <p:cNvSpPr/>
          <p:nvPr/>
        </p:nvSpPr>
        <p:spPr>
          <a:xfrm>
            <a:off x="3473387" y="5447771"/>
            <a:ext cx="1045095" cy="269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cxnSp>
        <p:nvCxnSpPr>
          <p:cNvPr id="10" name="Straight Arrow Connector 9">
            <a:extLst>
              <a:ext uri="{FF2B5EF4-FFF2-40B4-BE49-F238E27FC236}">
                <a16:creationId xmlns:a16="http://schemas.microsoft.com/office/drawing/2014/main" id="{76DE029C-8AAA-49B0-BF52-A18E0EC98458}"/>
              </a:ext>
            </a:extLst>
          </p:cNvPr>
          <p:cNvCxnSpPr>
            <a:stCxn id="14" idx="2"/>
            <a:endCxn id="20" idx="0"/>
          </p:cNvCxnSpPr>
          <p:nvPr/>
        </p:nvCxnSpPr>
        <p:spPr>
          <a:xfrm flipH="1">
            <a:off x="3995935" y="4726064"/>
            <a:ext cx="1" cy="431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3F613B5D-82CD-4AE8-B4C3-AF0312F0677B}"/>
              </a:ext>
            </a:extLst>
          </p:cNvPr>
          <p:cNvSpPr/>
          <p:nvPr/>
        </p:nvSpPr>
        <p:spPr>
          <a:xfrm>
            <a:off x="5449551" y="5178315"/>
            <a:ext cx="720080" cy="2694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3" name="Straight Arrow Connector 12">
            <a:extLst>
              <a:ext uri="{FF2B5EF4-FFF2-40B4-BE49-F238E27FC236}">
                <a16:creationId xmlns:a16="http://schemas.microsoft.com/office/drawing/2014/main" id="{8E7FD75B-E951-47D8-BA7C-1657D6A43B87}"/>
              </a:ext>
            </a:extLst>
          </p:cNvPr>
          <p:cNvCxnSpPr>
            <a:stCxn id="15" idx="2"/>
            <a:endCxn id="24" idx="0"/>
          </p:cNvCxnSpPr>
          <p:nvPr/>
        </p:nvCxnSpPr>
        <p:spPr>
          <a:xfrm>
            <a:off x="5809591" y="4721132"/>
            <a:ext cx="0" cy="457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6518E94-A542-4836-8BB3-365812676068}"/>
              </a:ext>
            </a:extLst>
          </p:cNvPr>
          <p:cNvSpPr/>
          <p:nvPr/>
        </p:nvSpPr>
        <p:spPr>
          <a:xfrm>
            <a:off x="5449551" y="5852968"/>
            <a:ext cx="720080" cy="269456"/>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29" name="Rectangle 28">
            <a:extLst>
              <a:ext uri="{FF2B5EF4-FFF2-40B4-BE49-F238E27FC236}">
                <a16:creationId xmlns:a16="http://schemas.microsoft.com/office/drawing/2014/main" id="{7A6882E8-69D3-48D7-AF16-C8C5078281DB}"/>
              </a:ext>
            </a:extLst>
          </p:cNvPr>
          <p:cNvSpPr/>
          <p:nvPr/>
        </p:nvSpPr>
        <p:spPr>
          <a:xfrm>
            <a:off x="5287043" y="6143547"/>
            <a:ext cx="1045095" cy="269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Counter</a:t>
            </a:r>
          </a:p>
        </p:txBody>
      </p:sp>
      <p:cxnSp>
        <p:nvCxnSpPr>
          <p:cNvPr id="25" name="Straight Arrow Connector 24">
            <a:extLst>
              <a:ext uri="{FF2B5EF4-FFF2-40B4-BE49-F238E27FC236}">
                <a16:creationId xmlns:a16="http://schemas.microsoft.com/office/drawing/2014/main" id="{5796611B-14D3-44A7-BE5E-14B21AA53D4F}"/>
              </a:ext>
            </a:extLst>
          </p:cNvPr>
          <p:cNvCxnSpPr>
            <a:stCxn id="24" idx="2"/>
            <a:endCxn id="28" idx="0"/>
          </p:cNvCxnSpPr>
          <p:nvPr/>
        </p:nvCxnSpPr>
        <p:spPr>
          <a:xfrm>
            <a:off x="5809591" y="5447771"/>
            <a:ext cx="0" cy="405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86930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6142</TotalTime>
  <Words>2376</Words>
  <Application>Microsoft Office PowerPoint</Application>
  <PresentationFormat>On-screen Show (4:3)</PresentationFormat>
  <Paragraphs>398</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Wingdings</vt:lpstr>
      <vt:lpstr>Office 佈景主題</vt:lpstr>
      <vt:lpstr>65 useReducer with useContext</vt:lpstr>
      <vt:lpstr>65 useReducer with useContext</vt:lpstr>
      <vt:lpstr>65 useReducer with useContext</vt:lpstr>
      <vt:lpstr>65 useReducer with useContext</vt:lpstr>
      <vt:lpstr>65 useReducer with useContext</vt:lpstr>
      <vt:lpstr>65 useReducer with useContext</vt:lpstr>
      <vt:lpstr>65 useReducer with useContext</vt:lpstr>
      <vt:lpstr>65 useReducer with useContext</vt:lpstr>
      <vt:lpstr>65 useReducer with useContext</vt:lpstr>
      <vt:lpstr>65.1 Component Tree</vt:lpstr>
      <vt:lpstr>65.1 Component Tree</vt:lpstr>
      <vt:lpstr>65.1 Component Tree</vt:lpstr>
      <vt:lpstr>65.1 Component Tree</vt:lpstr>
      <vt:lpstr>65.1 Component Tree</vt:lpstr>
      <vt:lpstr>65.2 Count State in App, A, D, and F</vt:lpstr>
      <vt:lpstr>65.2 Count State in App, A, D, and F</vt:lpstr>
      <vt:lpstr>65.2 Count State in App, A, D, and F</vt:lpstr>
      <vt:lpstr>65.3 Step 1</vt:lpstr>
      <vt:lpstr>65.3 Step 1</vt:lpstr>
      <vt:lpstr>65.3 Step 1</vt:lpstr>
      <vt:lpstr>65.4 Step 2</vt:lpstr>
      <vt:lpstr>65.4 Step 2</vt:lpstr>
      <vt:lpstr>65.4 Step 2</vt:lpstr>
      <vt:lpstr>65.4 Step 2</vt:lpstr>
      <vt:lpstr>65.4 Step 2</vt:lpstr>
      <vt:lpstr>65.4 Step 2</vt:lpstr>
      <vt:lpstr>65.5 Verify Display</vt:lpstr>
      <vt:lpstr>65.5 Verify Display</vt:lpstr>
      <vt:lpstr>65.6 Render Global Value</vt:lpstr>
      <vt:lpstr>65.6 Render Global Value</vt:lpstr>
      <vt:lpstr>65.6 Render Global Value</vt:lpstr>
      <vt:lpstr>65.6 Render Global Value</vt:lpstr>
      <vt:lpstr>65.7 Summary of Global Variable</vt:lpstr>
      <vt:lpstr>65.7 Summary of Global Variable</vt:lpstr>
      <vt:lpstr>65.7 Summary of Global Variable</vt:lpstr>
      <vt:lpstr>65.7 Summary of Global Variable</vt:lpstr>
      <vt:lpstr>65.7 Summary of Global Variable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1993</cp:revision>
  <dcterms:created xsi:type="dcterms:W3CDTF">2018-09-28T16:40:41Z</dcterms:created>
  <dcterms:modified xsi:type="dcterms:W3CDTF">2020-04-17T23:45:58Z</dcterms:modified>
</cp:coreProperties>
</file>