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98" r:id="rId3"/>
    <p:sldId id="343" r:id="rId4"/>
    <p:sldId id="348" r:id="rId5"/>
    <p:sldId id="341" r:id="rId6"/>
    <p:sldId id="342" r:id="rId7"/>
    <p:sldId id="349" r:id="rId8"/>
    <p:sldId id="344" r:id="rId9"/>
    <p:sldId id="350" r:id="rId10"/>
    <p:sldId id="351" r:id="rId11"/>
    <p:sldId id="345" r:id="rId12"/>
    <p:sldId id="346" r:id="rId13"/>
    <p:sldId id="352" r:id="rId14"/>
    <p:sldId id="347" r:id="rId15"/>
    <p:sldId id="353" r:id="rId16"/>
    <p:sldId id="354" r:id="rId17"/>
    <p:sldId id="259" r:id="rId1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7" autoAdjust="0"/>
    <p:restoredTop sz="99626" autoAdjust="0"/>
  </p:normalViewPr>
  <p:slideViewPr>
    <p:cSldViewPr>
      <p:cViewPr varScale="1">
        <p:scale>
          <a:sx n="111" d="100"/>
          <a:sy n="111"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2020/4/17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snzS7-73SEQ&amp;list=PLC3y8-rFHvwgg3vaYJgHGnModB54rxOk3&amp;index=66"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snzS7-73SEQ&amp;list=PLC3y8-rFHvwgg3vaYJgHGnModB54rxOk3&amp;index=66" TargetMode="External"/><Relationship Id="rId2" Type="http://schemas.openxmlformats.org/officeDocument/2006/relationships/hyperlink" Target="https://jsonplaceholder.typicode.com/posts/1"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snzS7-73SEQ&amp;list=PLC3y8-rFHvwgg3vaYJgHGnModB54rxOk3&amp;index=66"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snzS7-73SEQ&amp;list=PLC3y8-rFHvwgg3vaYJgHGnModB54rxOk3&amp;index=66" TargetMode="External"/><Relationship Id="rId2" Type="http://schemas.openxmlformats.org/officeDocument/2006/relationships/hyperlink" Target="https://jsonplaceholder.typicode.com/posts/1"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snzS7-73SEQ&amp;list=PLC3y8-rFHvwgg3vaYJgHGnModB54rxOk3&amp;index=66"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snzS7-73SEQ&amp;list=PLC3y8-rFHvwgg3vaYJgHGnModB54rxOk3&amp;index=66"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snzS7-73SEQ&amp;list=PLC3y8-rFHvwgg3vaYJgHGnModB54rxOk3&amp;index=66"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snzS7-73SEQ&amp;list=PLC3y8-rFHvwgg3vaYJgHGnModB54rxOk3&amp;index=66"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snzS7-73SEQ&amp;list=PLC3y8-rFHvwgg3vaYJgHGnModB54rxOk3&amp;index=66"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snzS7-73SEQ&amp;list=PLC3y8-rFHvwgg3vaYJgHGnModB54rxOk3&amp;index=66"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snzS7-73SEQ&amp;list=PLC3y8-rFHvwgg3vaYJgHGnModB54rxOk3&amp;index=66"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snzS7-73SEQ&amp;list=PLC3y8-rFHvwgg3vaYJgHGnModB54rxOk3&amp;index=66"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65 </a:t>
            </a:r>
            <a:r>
              <a:rPr lang="en-US" altLang="zh-TW" sz="4800" b="1" dirty="0" err="1">
                <a:solidFill>
                  <a:srgbClr val="FFFF00"/>
                </a:solidFill>
              </a:rPr>
              <a:t>useReducer</a:t>
            </a:r>
            <a:r>
              <a:rPr lang="en-US" altLang="zh-TW" sz="4800" b="1" dirty="0">
                <a:solidFill>
                  <a:srgbClr val="FFFF00"/>
                </a:solidFill>
              </a:rPr>
              <a:t> with Fetch Data 01</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65.2 Data Fetching</a:t>
            </a:r>
            <a:endParaRPr lang="zh-TW" altLang="en-US" b="1" dirty="0">
              <a:solidFill>
                <a:srgbClr val="FFFF00"/>
              </a:solidFill>
            </a:endParaRPr>
          </a:p>
        </p:txBody>
      </p:sp>
      <p:sp>
        <p:nvSpPr>
          <p:cNvPr id="3" name="副標題 2"/>
          <p:cNvSpPr>
            <a:spLocks noGrp="1"/>
          </p:cNvSpPr>
          <p:nvPr>
            <p:ph type="subTitle" idx="1"/>
          </p:nvPr>
        </p:nvSpPr>
        <p:spPr>
          <a:xfrm>
            <a:off x="467544" y="1340765"/>
            <a:ext cx="4104456" cy="33843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Data Fetching:</a:t>
            </a:r>
          </a:p>
          <a:p>
            <a:pPr marL="342900" indent="-342900" algn="l">
              <a:buClr>
                <a:srgbClr val="0070C0"/>
              </a:buClr>
              <a:buSzPct val="80000"/>
              <a:buFont typeface="Wingdings" pitchFamily="2" charset="2"/>
              <a:buChar char="u"/>
            </a:pPr>
            <a:r>
              <a:rPr lang="en-US" altLang="zh-TW" sz="1600" b="1" dirty="0">
                <a:solidFill>
                  <a:schemeClr val="tx1"/>
                </a:solidFill>
              </a:rPr>
              <a:t>Now, we have the state variables. The next step is to make the API call and set the appropriate state side effect. We use useEffect.</a:t>
            </a:r>
          </a:p>
          <a:p>
            <a:pPr marL="342900" indent="-342900" algn="l">
              <a:buClr>
                <a:srgbClr val="0070C0"/>
              </a:buClr>
              <a:buSzPct val="80000"/>
              <a:buFont typeface="Wingdings" pitchFamily="2" charset="2"/>
              <a:buChar char="u"/>
            </a:pPr>
            <a:r>
              <a:rPr lang="en-US" altLang="zh-TW" sz="1600" b="1" dirty="0">
                <a:solidFill>
                  <a:schemeClr val="tx1"/>
                </a:solidFill>
              </a:rPr>
              <a:t>It accepts an arrow function and the its first parameter and for the second parameter, we pass in an empty dependency array to ensure our API is only called once. We want </a:t>
            </a:r>
            <a:r>
              <a:rPr lang="en-US" altLang="zh-TW" sz="1600" b="1" dirty="0" err="1">
                <a:solidFill>
                  <a:schemeClr val="tx1"/>
                </a:solidFill>
              </a:rPr>
              <a:t>componentDidMount</a:t>
            </a:r>
            <a:r>
              <a:rPr lang="en-US" altLang="zh-TW" sz="1600" b="1" dirty="0">
                <a:solidFill>
                  <a:schemeClr val="tx1"/>
                </a:solidFill>
              </a:rPr>
              <a:t> behavior. Within the arrow function, we make our get request </a:t>
            </a:r>
            <a:r>
              <a:rPr lang="en-US" altLang="zh-TW" sz="1600" b="1" dirty="0" err="1">
                <a:solidFill>
                  <a:schemeClr val="tx1"/>
                </a:solidFill>
              </a:rPr>
              <a:t>axios.get</a:t>
            </a:r>
            <a:r>
              <a:rPr lang="en-US" altLang="zh-TW" sz="1600" b="1"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https://www.youtube.com/watch?v=snzS7-73SEQ&amp;list=PLC3y8-rFHvwgg3vaYJgHGnModB54rxOk3&amp;index=66</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A50EC12C-16E4-4591-A8F9-3F9A31C3919C}"/>
              </a:ext>
            </a:extLst>
          </p:cNvPr>
          <p:cNvPicPr>
            <a:picLocks noChangeAspect="1"/>
          </p:cNvPicPr>
          <p:nvPr/>
        </p:nvPicPr>
        <p:blipFill>
          <a:blip r:embed="rId3"/>
          <a:stretch>
            <a:fillRect/>
          </a:stretch>
        </p:blipFill>
        <p:spPr>
          <a:xfrm>
            <a:off x="4860032" y="1279134"/>
            <a:ext cx="3923928" cy="5077641"/>
          </a:xfrm>
          <a:prstGeom prst="rect">
            <a:avLst/>
          </a:prstGeom>
          <a:ln>
            <a:solidFill>
              <a:srgbClr val="C00000"/>
            </a:solidFill>
          </a:ln>
        </p:spPr>
      </p:pic>
      <p:sp>
        <p:nvSpPr>
          <p:cNvPr id="9" name="Rectangle 8">
            <a:extLst>
              <a:ext uri="{FF2B5EF4-FFF2-40B4-BE49-F238E27FC236}">
                <a16:creationId xmlns:a16="http://schemas.microsoft.com/office/drawing/2014/main" id="{A53E3245-2702-436F-AA43-83172AFC95EA}"/>
              </a:ext>
            </a:extLst>
          </p:cNvPr>
          <p:cNvSpPr/>
          <p:nvPr/>
        </p:nvSpPr>
        <p:spPr>
          <a:xfrm>
            <a:off x="5437076" y="2492896"/>
            <a:ext cx="2808312" cy="165618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766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65.2 Data Fetching</a:t>
            </a:r>
            <a:endParaRPr lang="zh-TW" altLang="en-US" b="1" dirty="0">
              <a:solidFill>
                <a:srgbClr val="FFFF00"/>
              </a:solidFill>
            </a:endParaRPr>
          </a:p>
        </p:txBody>
      </p:sp>
      <p:sp>
        <p:nvSpPr>
          <p:cNvPr id="3" name="副標題 2"/>
          <p:cNvSpPr>
            <a:spLocks noGrp="1"/>
          </p:cNvSpPr>
          <p:nvPr>
            <p:ph type="subTitle" idx="1"/>
          </p:nvPr>
        </p:nvSpPr>
        <p:spPr>
          <a:xfrm>
            <a:off x="467544" y="1340765"/>
            <a:ext cx="8219256" cy="18002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rPr>
              <a:t>Data Fetching:</a:t>
            </a:r>
          </a:p>
          <a:p>
            <a:pPr marL="342900" indent="-342900" algn="l">
              <a:buClr>
                <a:srgbClr val="0070C0"/>
              </a:buClr>
              <a:buSzPct val="80000"/>
              <a:buFont typeface="Wingdings" pitchFamily="2" charset="2"/>
              <a:buChar char="u"/>
            </a:pPr>
            <a:r>
              <a:rPr lang="en-US" altLang="zh-TW" sz="1600" b="1" dirty="0">
                <a:solidFill>
                  <a:schemeClr val="tx1"/>
                </a:solidFill>
                <a:latin typeface="+mj-lt"/>
              </a:rPr>
              <a:t>For the endpoint, we use JSON placeholder for “posts/1”. URL is “</a:t>
            </a:r>
            <a:r>
              <a:rPr lang="en-US" sz="1600" dirty="0">
                <a:hlinkClick r:id="rId2"/>
              </a:rPr>
              <a:t>https://jsonplaceholder.typicode.com/posts/1</a:t>
            </a:r>
            <a:r>
              <a:rPr lang="en-US" sz="1600" dirty="0"/>
              <a:t>”</a:t>
            </a:r>
            <a:endParaRPr lang="en-US" altLang="zh-TW" sz="1600" b="1" dirty="0">
              <a:solidFill>
                <a:schemeClr val="tx1"/>
              </a:solidFill>
              <a:latin typeface="+mj-lt"/>
            </a:endParaRPr>
          </a:p>
          <a:p>
            <a:pPr marL="342900" indent="-342900" algn="l">
              <a:buClr>
                <a:srgbClr val="0070C0"/>
              </a:buClr>
              <a:buSzPct val="80000"/>
              <a:buFont typeface="Wingdings" pitchFamily="2" charset="2"/>
              <a:buChar char="u"/>
            </a:pPr>
            <a:r>
              <a:rPr lang="en-US" altLang="zh-TW" sz="1600" b="1" dirty="0">
                <a:solidFill>
                  <a:schemeClr val="tx1"/>
                </a:solidFill>
                <a:latin typeface="+mj-lt"/>
              </a:rPr>
              <a:t>useEffect (() =&gt; {</a:t>
            </a:r>
          </a:p>
          <a:p>
            <a:pPr marL="342900" indent="-342900" algn="l">
              <a:buClr>
                <a:srgbClr val="0070C0"/>
              </a:buClr>
              <a:buSzPct val="80000"/>
              <a:buFont typeface="Wingdings" pitchFamily="2" charset="2"/>
              <a:buChar char="u"/>
            </a:pPr>
            <a:r>
              <a:rPr lang="en-US" altLang="zh-TW" sz="1600" b="1" dirty="0">
                <a:solidFill>
                  <a:schemeClr val="tx1"/>
                </a:solidFill>
                <a:latin typeface="+mj-lt"/>
              </a:rPr>
              <a:t>   </a:t>
            </a:r>
            <a:r>
              <a:rPr lang="en-US" altLang="zh-TW" sz="1600" b="1" dirty="0" err="1">
                <a:solidFill>
                  <a:schemeClr val="tx1"/>
                </a:solidFill>
                <a:latin typeface="+mj-lt"/>
              </a:rPr>
              <a:t>axios.get</a:t>
            </a:r>
            <a:r>
              <a:rPr lang="en-US" altLang="zh-TW" sz="1600" b="1" dirty="0">
                <a:solidFill>
                  <a:schemeClr val="tx1"/>
                </a:solidFill>
                <a:latin typeface="+mj-lt"/>
              </a:rPr>
              <a:t> (“</a:t>
            </a:r>
            <a:r>
              <a:rPr lang="en-US" sz="1600" dirty="0">
                <a:hlinkClick r:id="rId2"/>
              </a:rPr>
              <a:t>https://jsonplaceholder.typicode.com/posts/1</a:t>
            </a:r>
            <a:r>
              <a:rPr lang="en-US" sz="1600" dirty="0"/>
              <a:t>”</a:t>
            </a:r>
            <a:r>
              <a:rPr lang="en-US" altLang="zh-TW" sz="1600" b="1" dirty="0">
                <a:solidFill>
                  <a:schemeClr val="tx1"/>
                </a:solidFill>
                <a:latin typeface="+mj-lt"/>
              </a:rPr>
              <a:t>)</a:t>
            </a:r>
          </a:p>
          <a:p>
            <a:pPr marL="342900" indent="-342900" algn="l">
              <a:buClr>
                <a:srgbClr val="0070C0"/>
              </a:buClr>
              <a:buSzPct val="80000"/>
              <a:buFont typeface="Wingdings" pitchFamily="2" charset="2"/>
              <a:buChar char="u"/>
            </a:pPr>
            <a:r>
              <a:rPr lang="en-US" altLang="zh-TW" sz="1600" b="1" dirty="0">
                <a:solidFill>
                  <a:schemeClr val="tx1"/>
                </a:solidFill>
                <a:latin typeface="+mj-lt"/>
              </a:rPr>
              <a:t>}, [])</a:t>
            </a:r>
          </a:p>
          <a:p>
            <a:pPr marL="342900" indent="-342900" algn="l">
              <a:buClr>
                <a:srgbClr val="0070C0"/>
              </a:buClr>
              <a:buSzPct val="80000"/>
              <a:buFont typeface="Wingdings" pitchFamily="2" charset="2"/>
              <a:buChar char="u"/>
            </a:pP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https://www.youtube.com/watch?v=snzS7-73SEQ&amp;list=PLC3y8-rFHvwgg3vaYJgHGnModB54rxOk3&amp;index=66</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BADA2625-EC8C-4467-A326-54AEA9A3CDCD}"/>
              </a:ext>
            </a:extLst>
          </p:cNvPr>
          <p:cNvPicPr>
            <a:picLocks noChangeAspect="1"/>
          </p:cNvPicPr>
          <p:nvPr/>
        </p:nvPicPr>
        <p:blipFill>
          <a:blip r:embed="rId4"/>
          <a:stretch>
            <a:fillRect/>
          </a:stretch>
        </p:blipFill>
        <p:spPr>
          <a:xfrm>
            <a:off x="521804" y="3429000"/>
            <a:ext cx="8100392" cy="1575977"/>
          </a:xfrm>
          <a:prstGeom prst="rect">
            <a:avLst/>
          </a:prstGeom>
          <a:ln>
            <a:solidFill>
              <a:srgbClr val="C00000"/>
            </a:solidFill>
          </a:ln>
        </p:spPr>
      </p:pic>
    </p:spTree>
    <p:extLst>
      <p:ext uri="{BB962C8B-B14F-4D97-AF65-F5344CB8AC3E}">
        <p14:creationId xmlns:p14="http://schemas.microsoft.com/office/powerpoint/2010/main" val="2362808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65.2 Data Fetching</a:t>
            </a:r>
            <a:endParaRPr lang="zh-TW" altLang="en-US" b="1" dirty="0">
              <a:solidFill>
                <a:srgbClr val="FFFF00"/>
              </a:solidFill>
            </a:endParaRPr>
          </a:p>
        </p:txBody>
      </p:sp>
      <p:sp>
        <p:nvSpPr>
          <p:cNvPr id="3" name="副標題 2"/>
          <p:cNvSpPr>
            <a:spLocks noGrp="1"/>
          </p:cNvSpPr>
          <p:nvPr>
            <p:ph type="subTitle" idx="1"/>
          </p:nvPr>
        </p:nvSpPr>
        <p:spPr>
          <a:xfrm>
            <a:off x="467544" y="1340765"/>
            <a:ext cx="4104456" cy="16561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rPr>
              <a:t>Data Fetching:</a:t>
            </a:r>
          </a:p>
          <a:p>
            <a:pPr marL="342900" indent="-342900" algn="l">
              <a:buClr>
                <a:srgbClr val="0070C0"/>
              </a:buClr>
              <a:buSzPct val="80000"/>
              <a:buFont typeface="Wingdings" pitchFamily="2" charset="2"/>
              <a:buChar char="u"/>
            </a:pPr>
            <a:r>
              <a:rPr lang="en-US" altLang="zh-TW" sz="1600" b="1" dirty="0">
                <a:solidFill>
                  <a:schemeClr val="tx1"/>
                </a:solidFill>
                <a:latin typeface="+mj-lt"/>
              </a:rPr>
              <a:t>If request is successful, we make three state transitions: </a:t>
            </a:r>
            <a:r>
              <a:rPr lang="en-US" altLang="zh-TW" sz="1600" b="1" dirty="0" err="1">
                <a:solidFill>
                  <a:schemeClr val="tx1"/>
                </a:solidFill>
                <a:latin typeface="+mj-lt"/>
              </a:rPr>
              <a:t>setLoading</a:t>
            </a:r>
            <a:r>
              <a:rPr lang="en-US" altLang="zh-TW" sz="1600" b="1" dirty="0">
                <a:solidFill>
                  <a:schemeClr val="tx1"/>
                </a:solidFill>
                <a:latin typeface="+mj-lt"/>
              </a:rPr>
              <a:t>(false), </a:t>
            </a:r>
            <a:r>
              <a:rPr lang="en-US" altLang="zh-TW" sz="1600" b="1" dirty="0" err="1">
                <a:solidFill>
                  <a:schemeClr val="tx1"/>
                </a:solidFill>
                <a:latin typeface="+mj-lt"/>
              </a:rPr>
              <a:t>setPost</a:t>
            </a:r>
            <a:r>
              <a:rPr lang="en-US" altLang="zh-TW" sz="1600" b="1" dirty="0">
                <a:solidFill>
                  <a:schemeClr val="tx1"/>
                </a:solidFill>
                <a:latin typeface="+mj-lt"/>
              </a:rPr>
              <a:t> (</a:t>
            </a:r>
            <a:r>
              <a:rPr lang="en-US" altLang="zh-TW" sz="1600" b="1" dirty="0" err="1">
                <a:solidFill>
                  <a:schemeClr val="tx1"/>
                </a:solidFill>
                <a:latin typeface="+mj-lt"/>
              </a:rPr>
              <a:t>response.data</a:t>
            </a:r>
            <a:r>
              <a:rPr lang="en-US" altLang="zh-TW" sz="1600" b="1" dirty="0">
                <a:solidFill>
                  <a:schemeClr val="tx1"/>
                </a:solidFill>
                <a:latin typeface="+mj-lt"/>
              </a:rPr>
              <a:t>), and </a:t>
            </a:r>
            <a:r>
              <a:rPr lang="en-US" altLang="zh-TW" sz="1600" b="1" dirty="0" err="1">
                <a:solidFill>
                  <a:schemeClr val="tx1"/>
                </a:solidFill>
                <a:latin typeface="+mj-lt"/>
              </a:rPr>
              <a:t>setError</a:t>
            </a:r>
            <a:r>
              <a:rPr lang="en-US" altLang="zh-TW" sz="1600" b="1" dirty="0">
                <a:solidFill>
                  <a:schemeClr val="tx1"/>
                </a:solidFill>
                <a:latin typeface="+mj-lt"/>
              </a:rPr>
              <a:t> (‘’).</a:t>
            </a:r>
          </a:p>
          <a:p>
            <a:pPr marL="342900" indent="-342900" algn="l">
              <a:buClr>
                <a:srgbClr val="0070C0"/>
              </a:buClr>
              <a:buSzPct val="80000"/>
              <a:buFont typeface="Wingdings" pitchFamily="2" charset="2"/>
              <a:buChar char="u"/>
            </a:pPr>
            <a:r>
              <a:rPr lang="en-US" altLang="zh-TW" sz="1600" b="1" dirty="0">
                <a:solidFill>
                  <a:schemeClr val="tx1"/>
                </a:solidFill>
                <a:latin typeface="+mj-lt"/>
              </a:rPr>
              <a:t>If request is error in catch block, we set three state transition: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https://www.youtube.com/watch?v=snzS7-73SEQ&amp;list=PLC3y8-rFHvwgg3vaYJgHGnModB54rxOk3&amp;index=66</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pic>
        <p:nvPicPr>
          <p:cNvPr id="9" name="Picture 8">
            <a:extLst>
              <a:ext uri="{FF2B5EF4-FFF2-40B4-BE49-F238E27FC236}">
                <a16:creationId xmlns:a16="http://schemas.microsoft.com/office/drawing/2014/main" id="{46C1FCC9-0436-4ED0-A1EE-8823C1640ED3}"/>
              </a:ext>
            </a:extLst>
          </p:cNvPr>
          <p:cNvPicPr>
            <a:picLocks noChangeAspect="1"/>
          </p:cNvPicPr>
          <p:nvPr/>
        </p:nvPicPr>
        <p:blipFill>
          <a:blip r:embed="rId3"/>
          <a:stretch>
            <a:fillRect/>
          </a:stretch>
        </p:blipFill>
        <p:spPr>
          <a:xfrm>
            <a:off x="4763555" y="1340765"/>
            <a:ext cx="3923928" cy="5077641"/>
          </a:xfrm>
          <a:prstGeom prst="rect">
            <a:avLst/>
          </a:prstGeom>
          <a:ln>
            <a:solidFill>
              <a:srgbClr val="C00000"/>
            </a:solidFill>
          </a:ln>
        </p:spPr>
      </p:pic>
      <p:sp>
        <p:nvSpPr>
          <p:cNvPr id="10" name="Rectangle 9">
            <a:extLst>
              <a:ext uri="{FF2B5EF4-FFF2-40B4-BE49-F238E27FC236}">
                <a16:creationId xmlns:a16="http://schemas.microsoft.com/office/drawing/2014/main" id="{63457D97-8F6C-4177-9336-8D314CD5528C}"/>
              </a:ext>
            </a:extLst>
          </p:cNvPr>
          <p:cNvSpPr/>
          <p:nvPr/>
        </p:nvSpPr>
        <p:spPr>
          <a:xfrm>
            <a:off x="5385070" y="2533128"/>
            <a:ext cx="3147370" cy="165618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838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65.2 Data Fetching</a:t>
            </a:r>
            <a:endParaRPr lang="zh-TW" altLang="en-US" b="1" dirty="0">
              <a:solidFill>
                <a:srgbClr val="FFFF00"/>
              </a:solidFill>
            </a:endParaRPr>
          </a:p>
        </p:txBody>
      </p:sp>
      <p:sp>
        <p:nvSpPr>
          <p:cNvPr id="3" name="副標題 2"/>
          <p:cNvSpPr>
            <a:spLocks noGrp="1"/>
          </p:cNvSpPr>
          <p:nvPr>
            <p:ph type="subTitle" idx="1"/>
          </p:nvPr>
        </p:nvSpPr>
        <p:spPr>
          <a:xfrm>
            <a:off x="467544" y="1340766"/>
            <a:ext cx="4140968" cy="46169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rPr>
              <a:t>Data Fetching:</a:t>
            </a:r>
          </a:p>
          <a:p>
            <a:pPr marL="342900" indent="-342900" algn="l">
              <a:buClr>
                <a:srgbClr val="0070C0"/>
              </a:buClr>
              <a:buSzPct val="80000"/>
              <a:buFont typeface="Wingdings" pitchFamily="2" charset="2"/>
              <a:buChar char="u"/>
            </a:pPr>
            <a:r>
              <a:rPr lang="en-US" altLang="zh-TW" sz="1600" b="1" dirty="0">
                <a:solidFill>
                  <a:schemeClr val="tx1"/>
                </a:solidFill>
                <a:latin typeface="+mj-lt"/>
              </a:rPr>
              <a:t>useEffect (() =&gt; {</a:t>
            </a:r>
          </a:p>
          <a:p>
            <a:pPr marL="342900" indent="-342900" algn="l">
              <a:buClr>
                <a:srgbClr val="0070C0"/>
              </a:buClr>
              <a:buSzPct val="80000"/>
              <a:buFont typeface="Wingdings" pitchFamily="2" charset="2"/>
              <a:buChar char="u"/>
            </a:pPr>
            <a:r>
              <a:rPr lang="en-US" altLang="zh-TW" sz="1600" b="1" dirty="0">
                <a:solidFill>
                  <a:schemeClr val="tx1"/>
                </a:solidFill>
                <a:latin typeface="+mj-lt"/>
              </a:rPr>
              <a:t>   </a:t>
            </a:r>
            <a:r>
              <a:rPr lang="en-US" altLang="zh-TW" sz="1600" b="1" dirty="0" err="1">
                <a:solidFill>
                  <a:schemeClr val="tx1"/>
                </a:solidFill>
                <a:latin typeface="+mj-lt"/>
              </a:rPr>
              <a:t>axiois.get</a:t>
            </a:r>
            <a:r>
              <a:rPr lang="en-US" altLang="zh-TW" sz="1600" b="1" dirty="0">
                <a:solidFill>
                  <a:schemeClr val="tx1"/>
                </a:solidFill>
                <a:latin typeface="+mj-lt"/>
              </a:rPr>
              <a:t> (“</a:t>
            </a:r>
            <a:r>
              <a:rPr lang="en-US" sz="1600" dirty="0">
                <a:hlinkClick r:id="rId2"/>
              </a:rPr>
              <a:t>https://jsonplaceholder.typicode.com/posts/1</a:t>
            </a:r>
            <a:r>
              <a:rPr lang="en-US" sz="1600" dirty="0"/>
              <a:t>”</a:t>
            </a:r>
            <a:r>
              <a:rPr lang="en-US" altLang="zh-TW" sz="1600" b="1" dirty="0">
                <a:solidFill>
                  <a:schemeClr val="tx1"/>
                </a:solidFill>
                <a:latin typeface="+mj-lt"/>
              </a:rPr>
              <a:t>)</a:t>
            </a:r>
          </a:p>
          <a:p>
            <a:pPr marL="342900" indent="-342900" algn="l">
              <a:buClr>
                <a:srgbClr val="0070C0"/>
              </a:buClr>
              <a:buSzPct val="80000"/>
              <a:buFont typeface="Wingdings" pitchFamily="2" charset="2"/>
              <a:buChar char="u"/>
            </a:pPr>
            <a:r>
              <a:rPr lang="en-US" altLang="zh-TW" sz="1600" b="1" dirty="0">
                <a:solidFill>
                  <a:schemeClr val="tx1"/>
                </a:solidFill>
                <a:latin typeface="+mj-lt"/>
              </a:rPr>
              <a:t>      .then (response =&gt; {</a:t>
            </a:r>
          </a:p>
          <a:p>
            <a:pPr marL="342900" indent="-342900" algn="l">
              <a:buClr>
                <a:srgbClr val="0070C0"/>
              </a:buClr>
              <a:buSzPct val="80000"/>
              <a:buFont typeface="Wingdings" pitchFamily="2" charset="2"/>
              <a:buChar char="u"/>
            </a:pPr>
            <a:r>
              <a:rPr lang="en-US" altLang="zh-TW" sz="1600" b="1" dirty="0">
                <a:solidFill>
                  <a:schemeClr val="tx1"/>
                </a:solidFill>
                <a:latin typeface="+mj-lt"/>
              </a:rPr>
              <a:t>           </a:t>
            </a:r>
            <a:r>
              <a:rPr lang="en-US" altLang="zh-TW" sz="1600" b="1" dirty="0" err="1">
                <a:solidFill>
                  <a:schemeClr val="tx1"/>
                </a:solidFill>
                <a:latin typeface="+mj-lt"/>
              </a:rPr>
              <a:t>setLoading</a:t>
            </a:r>
            <a:r>
              <a:rPr lang="en-US" altLang="zh-TW" sz="1600" b="1" dirty="0">
                <a:solidFill>
                  <a:schemeClr val="tx1"/>
                </a:solidFill>
                <a:latin typeface="+mj-lt"/>
              </a:rPr>
              <a:t> (false)</a:t>
            </a:r>
          </a:p>
          <a:p>
            <a:pPr marL="342900" indent="-342900" algn="l">
              <a:buClr>
                <a:srgbClr val="0070C0"/>
              </a:buClr>
              <a:buSzPct val="80000"/>
              <a:buFont typeface="Wingdings" pitchFamily="2" charset="2"/>
              <a:buChar char="u"/>
            </a:pPr>
            <a:r>
              <a:rPr lang="en-US" altLang="zh-TW" sz="1600" b="1" dirty="0">
                <a:solidFill>
                  <a:schemeClr val="tx1"/>
                </a:solidFill>
                <a:latin typeface="+mj-lt"/>
              </a:rPr>
              <a:t>           </a:t>
            </a:r>
            <a:r>
              <a:rPr lang="en-US" altLang="zh-TW" sz="1600" b="1" dirty="0" err="1">
                <a:solidFill>
                  <a:schemeClr val="tx1"/>
                </a:solidFill>
                <a:latin typeface="+mj-lt"/>
              </a:rPr>
              <a:t>setPost</a:t>
            </a:r>
            <a:r>
              <a:rPr lang="en-US" altLang="zh-TW" sz="1600" b="1" dirty="0">
                <a:solidFill>
                  <a:schemeClr val="tx1"/>
                </a:solidFill>
                <a:latin typeface="+mj-lt"/>
              </a:rPr>
              <a:t> (</a:t>
            </a:r>
            <a:r>
              <a:rPr lang="en-US" altLang="zh-TW" sz="1600" b="1" dirty="0" err="1">
                <a:solidFill>
                  <a:schemeClr val="tx1"/>
                </a:solidFill>
                <a:latin typeface="+mj-lt"/>
              </a:rPr>
              <a:t>response.data</a:t>
            </a:r>
            <a:r>
              <a:rPr lang="en-US" altLang="zh-TW" sz="1600" b="1" dirty="0">
                <a:solidFill>
                  <a:schemeClr val="tx1"/>
                </a:solidFill>
                <a:latin typeface="+mj-lt"/>
              </a:rPr>
              <a:t>)</a:t>
            </a:r>
          </a:p>
          <a:p>
            <a:pPr marL="342900" indent="-342900" algn="l">
              <a:buClr>
                <a:srgbClr val="0070C0"/>
              </a:buClr>
              <a:buSzPct val="80000"/>
              <a:buFont typeface="Wingdings" pitchFamily="2" charset="2"/>
              <a:buChar char="u"/>
            </a:pPr>
            <a:r>
              <a:rPr lang="en-US" altLang="zh-TW" sz="1600" b="1" dirty="0">
                <a:solidFill>
                  <a:schemeClr val="tx1"/>
                </a:solidFill>
                <a:latin typeface="+mj-lt"/>
              </a:rPr>
              <a:t>           </a:t>
            </a:r>
            <a:r>
              <a:rPr lang="en-US" altLang="zh-TW" sz="1600" b="1" dirty="0" err="1">
                <a:solidFill>
                  <a:schemeClr val="tx1"/>
                </a:solidFill>
                <a:latin typeface="+mj-lt"/>
              </a:rPr>
              <a:t>setError</a:t>
            </a:r>
            <a:r>
              <a:rPr lang="en-US" altLang="zh-TW" sz="1600" b="1" dirty="0">
                <a:solidFill>
                  <a:schemeClr val="tx1"/>
                </a:solidFill>
                <a:latin typeface="+mj-lt"/>
              </a:rPr>
              <a:t> (‘’)    </a:t>
            </a:r>
          </a:p>
          <a:p>
            <a:pPr marL="342900" indent="-342900" algn="l">
              <a:buClr>
                <a:srgbClr val="0070C0"/>
              </a:buClr>
              <a:buSzPct val="80000"/>
              <a:buFont typeface="Wingdings" pitchFamily="2" charset="2"/>
              <a:buChar char="u"/>
            </a:pPr>
            <a:r>
              <a:rPr lang="en-US" altLang="zh-TW" sz="1600" b="1" dirty="0">
                <a:solidFill>
                  <a:schemeClr val="tx1"/>
                </a:solidFill>
                <a:latin typeface="+mj-lt"/>
              </a:rPr>
              <a:t>      })</a:t>
            </a:r>
          </a:p>
          <a:p>
            <a:pPr marL="342900" indent="-342900" algn="l">
              <a:buClr>
                <a:srgbClr val="0070C0"/>
              </a:buClr>
              <a:buSzPct val="80000"/>
              <a:buFont typeface="Wingdings" pitchFamily="2" charset="2"/>
              <a:buChar char="u"/>
            </a:pPr>
            <a:r>
              <a:rPr lang="en-US" altLang="zh-TW" sz="1600" b="1" dirty="0">
                <a:solidFill>
                  <a:schemeClr val="tx1"/>
                </a:solidFill>
                <a:latin typeface="+mj-lt"/>
              </a:rPr>
              <a:t>      .catch (error =&gt; {</a:t>
            </a:r>
          </a:p>
          <a:p>
            <a:pPr marL="342900" indent="-342900" algn="l">
              <a:buClr>
                <a:srgbClr val="0070C0"/>
              </a:buClr>
              <a:buSzPct val="80000"/>
              <a:buFont typeface="Wingdings" pitchFamily="2" charset="2"/>
              <a:buChar char="u"/>
            </a:pPr>
            <a:r>
              <a:rPr lang="en-US" altLang="zh-TW" sz="1600" b="1" dirty="0">
                <a:solidFill>
                  <a:schemeClr val="tx1"/>
                </a:solidFill>
                <a:latin typeface="+mj-lt"/>
              </a:rPr>
              <a:t>           set Loading (false)</a:t>
            </a:r>
          </a:p>
          <a:p>
            <a:pPr marL="342900" indent="-342900" algn="l">
              <a:buClr>
                <a:srgbClr val="0070C0"/>
              </a:buClr>
              <a:buSzPct val="80000"/>
              <a:buFont typeface="Wingdings" pitchFamily="2" charset="2"/>
              <a:buChar char="u"/>
            </a:pPr>
            <a:r>
              <a:rPr lang="en-US" altLang="zh-TW" sz="1600" b="1" dirty="0">
                <a:solidFill>
                  <a:schemeClr val="tx1"/>
                </a:solidFill>
                <a:latin typeface="+mj-lt"/>
              </a:rPr>
              <a:t>           </a:t>
            </a:r>
            <a:r>
              <a:rPr lang="en-US" altLang="zh-TW" sz="1600" b="1" dirty="0" err="1">
                <a:solidFill>
                  <a:schemeClr val="tx1"/>
                </a:solidFill>
                <a:latin typeface="+mj-lt"/>
              </a:rPr>
              <a:t>setPost</a:t>
            </a:r>
            <a:r>
              <a:rPr lang="en-US" altLang="zh-TW" sz="1600" b="1" dirty="0">
                <a:solidFill>
                  <a:schemeClr val="tx1"/>
                </a:solidFill>
                <a:latin typeface="+mj-lt"/>
              </a:rPr>
              <a:t>({})</a:t>
            </a:r>
          </a:p>
          <a:p>
            <a:pPr marL="342900" indent="-342900" algn="l">
              <a:buClr>
                <a:srgbClr val="0070C0"/>
              </a:buClr>
              <a:buSzPct val="80000"/>
              <a:buFont typeface="Wingdings" pitchFamily="2" charset="2"/>
              <a:buChar char="u"/>
            </a:pPr>
            <a:r>
              <a:rPr lang="en-US" altLang="zh-TW" sz="1600" b="1" dirty="0">
                <a:solidFill>
                  <a:schemeClr val="tx1"/>
                </a:solidFill>
                <a:latin typeface="+mj-lt"/>
              </a:rPr>
              <a:t>           </a:t>
            </a:r>
            <a:r>
              <a:rPr lang="en-US" altLang="zh-TW" sz="1600" b="1" dirty="0" err="1">
                <a:solidFill>
                  <a:schemeClr val="tx1"/>
                </a:solidFill>
                <a:latin typeface="+mj-lt"/>
              </a:rPr>
              <a:t>setError</a:t>
            </a:r>
            <a:r>
              <a:rPr lang="en-US" altLang="zh-TW" sz="1600" b="1" dirty="0">
                <a:solidFill>
                  <a:schemeClr val="tx1"/>
                </a:solidFill>
                <a:latin typeface="+mj-lt"/>
              </a:rPr>
              <a:t> (‘Something error’)</a:t>
            </a:r>
          </a:p>
          <a:p>
            <a:pPr marL="342900" indent="-342900" algn="l">
              <a:buClr>
                <a:srgbClr val="0070C0"/>
              </a:buClr>
              <a:buSzPct val="80000"/>
              <a:buFont typeface="Wingdings" pitchFamily="2" charset="2"/>
              <a:buChar char="u"/>
            </a:pPr>
            <a:r>
              <a:rPr lang="en-US" altLang="zh-TW" sz="1600" b="1" dirty="0">
                <a:solidFill>
                  <a:schemeClr val="tx1"/>
                </a:solidFill>
                <a:latin typeface="+mj-lt"/>
              </a:rPr>
              <a:t>      })</a:t>
            </a:r>
          </a:p>
          <a:p>
            <a:pPr marL="342900" indent="-342900" algn="l">
              <a:buClr>
                <a:srgbClr val="0070C0"/>
              </a:buClr>
              <a:buSzPct val="80000"/>
              <a:buFont typeface="Wingdings" pitchFamily="2" charset="2"/>
              <a:buChar char="u"/>
            </a:pPr>
            <a:r>
              <a:rPr lang="en-US" altLang="zh-TW" sz="1600" b="1" dirty="0">
                <a:solidFill>
                  <a:schemeClr val="tx1"/>
                </a:solidFill>
                <a:latin typeface="+mj-lt"/>
              </a:rPr>
              <a:t>}, [])</a:t>
            </a:r>
          </a:p>
          <a:p>
            <a:pPr marL="342900" indent="-342900" algn="l">
              <a:buClr>
                <a:srgbClr val="0070C0"/>
              </a:buClr>
              <a:buSzPct val="80000"/>
              <a:buFont typeface="Wingdings" pitchFamily="2" charset="2"/>
              <a:buChar char="u"/>
            </a:pP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https://www.youtube.com/watch?v=snzS7-73SEQ&amp;list=PLC3y8-rFHvwgg3vaYJgHGnModB54rxOk3&amp;index=66</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pic>
        <p:nvPicPr>
          <p:cNvPr id="9" name="Picture 8">
            <a:extLst>
              <a:ext uri="{FF2B5EF4-FFF2-40B4-BE49-F238E27FC236}">
                <a16:creationId xmlns:a16="http://schemas.microsoft.com/office/drawing/2014/main" id="{46C1FCC9-0436-4ED0-A1EE-8823C1640ED3}"/>
              </a:ext>
            </a:extLst>
          </p:cNvPr>
          <p:cNvPicPr>
            <a:picLocks noChangeAspect="1"/>
          </p:cNvPicPr>
          <p:nvPr/>
        </p:nvPicPr>
        <p:blipFill>
          <a:blip r:embed="rId4"/>
          <a:stretch>
            <a:fillRect/>
          </a:stretch>
        </p:blipFill>
        <p:spPr>
          <a:xfrm>
            <a:off x="4763555" y="1340765"/>
            <a:ext cx="3923928" cy="5077641"/>
          </a:xfrm>
          <a:prstGeom prst="rect">
            <a:avLst/>
          </a:prstGeom>
          <a:ln>
            <a:solidFill>
              <a:srgbClr val="C00000"/>
            </a:solidFill>
          </a:ln>
        </p:spPr>
      </p:pic>
      <p:sp>
        <p:nvSpPr>
          <p:cNvPr id="10" name="Rectangle 9">
            <a:extLst>
              <a:ext uri="{FF2B5EF4-FFF2-40B4-BE49-F238E27FC236}">
                <a16:creationId xmlns:a16="http://schemas.microsoft.com/office/drawing/2014/main" id="{63457D97-8F6C-4177-9336-8D314CD5528C}"/>
              </a:ext>
            </a:extLst>
          </p:cNvPr>
          <p:cNvSpPr/>
          <p:nvPr/>
        </p:nvSpPr>
        <p:spPr>
          <a:xfrm>
            <a:off x="5385070" y="2533128"/>
            <a:ext cx="3147370" cy="165618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87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65.2 Data Fetching</a:t>
            </a:r>
            <a:endParaRPr lang="zh-TW" altLang="en-US" b="1" dirty="0">
              <a:solidFill>
                <a:srgbClr val="FFFF00"/>
              </a:solidFill>
            </a:endParaRPr>
          </a:p>
        </p:txBody>
      </p:sp>
      <p:sp>
        <p:nvSpPr>
          <p:cNvPr id="3" name="副標題 2"/>
          <p:cNvSpPr>
            <a:spLocks noGrp="1"/>
          </p:cNvSpPr>
          <p:nvPr>
            <p:ph type="subTitle" idx="1"/>
          </p:nvPr>
        </p:nvSpPr>
        <p:spPr>
          <a:xfrm>
            <a:off x="467544" y="1340765"/>
            <a:ext cx="3912902" cy="33843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Install Axios Package</a:t>
            </a:r>
          </a:p>
          <a:p>
            <a:pPr marL="342900" indent="-342900" algn="l">
              <a:buClr>
                <a:srgbClr val="0070C0"/>
              </a:buClr>
              <a:buSzPct val="80000"/>
              <a:buFont typeface="Wingdings" pitchFamily="2" charset="2"/>
              <a:buChar char="u"/>
            </a:pPr>
            <a:r>
              <a:rPr lang="en-US" altLang="zh-TW" sz="1600" b="1" dirty="0">
                <a:solidFill>
                  <a:schemeClr val="tx1"/>
                </a:solidFill>
                <a:latin typeface="+mj-lt"/>
              </a:rPr>
              <a:t>For the last part of code, we take JSX, if all the is busy loading:</a:t>
            </a:r>
          </a:p>
          <a:p>
            <a:pPr marL="342900" indent="-342900" algn="l">
              <a:buClr>
                <a:srgbClr val="0070C0"/>
              </a:buClr>
              <a:buSzPct val="80000"/>
              <a:buFont typeface="Wingdings" pitchFamily="2" charset="2"/>
              <a:buChar char="u"/>
            </a:pPr>
            <a:r>
              <a:rPr lang="en-US" altLang="zh-TW" sz="1600" b="1" dirty="0">
                <a:solidFill>
                  <a:schemeClr val="tx1"/>
                </a:solidFill>
                <a:latin typeface="+mj-lt"/>
              </a:rPr>
              <a:t>We are going to display string loading, else we are going to display the </a:t>
            </a:r>
            <a:r>
              <a:rPr lang="en-US" altLang="zh-TW" sz="1600" b="1" dirty="0" err="1">
                <a:solidFill>
                  <a:schemeClr val="tx1"/>
                </a:solidFill>
                <a:latin typeface="+mj-lt"/>
              </a:rPr>
              <a:t>post.title</a:t>
            </a:r>
            <a:r>
              <a:rPr lang="en-US" altLang="zh-TW" sz="1600" b="1" dirty="0">
                <a:solidFill>
                  <a:schemeClr val="tx1"/>
                </a:solidFill>
                <a:latin typeface="+mj-lt"/>
              </a:rPr>
              <a:t>.</a:t>
            </a:r>
          </a:p>
          <a:p>
            <a:pPr marL="342900" indent="-342900" algn="l">
              <a:buClr>
                <a:srgbClr val="0070C0"/>
              </a:buClr>
              <a:buSzPct val="80000"/>
              <a:buFont typeface="Wingdings" pitchFamily="2" charset="2"/>
              <a:buChar char="u"/>
            </a:pPr>
            <a:r>
              <a:rPr lang="en-US" altLang="zh-TW" sz="1600" b="1" dirty="0">
                <a:solidFill>
                  <a:schemeClr val="tx1"/>
                </a:solidFill>
                <a:latin typeface="+mj-lt"/>
              </a:rPr>
              <a:t>However, if there is an error, we also need to display that.</a:t>
            </a:r>
          </a:p>
          <a:p>
            <a:pPr marL="342900" indent="-342900" algn="l">
              <a:buClr>
                <a:srgbClr val="0070C0"/>
              </a:buClr>
              <a:buSzPct val="80000"/>
              <a:buFont typeface="Wingdings" pitchFamily="2" charset="2"/>
              <a:buChar char="u"/>
            </a:pPr>
            <a:r>
              <a:rPr lang="en-US" altLang="zh-TW" sz="1600" b="1" dirty="0">
                <a:solidFill>
                  <a:schemeClr val="tx1"/>
                </a:solidFill>
                <a:latin typeface="+mj-lt"/>
              </a:rPr>
              <a:t>&lt;div&gt;</a:t>
            </a:r>
          </a:p>
          <a:p>
            <a:pPr marL="342900" indent="-342900" algn="l">
              <a:buClr>
                <a:srgbClr val="0070C0"/>
              </a:buClr>
              <a:buSzPct val="80000"/>
              <a:buFont typeface="Wingdings" pitchFamily="2" charset="2"/>
              <a:buChar char="u"/>
            </a:pPr>
            <a:r>
              <a:rPr lang="en-US" altLang="zh-TW" sz="1600" b="1" dirty="0">
                <a:solidFill>
                  <a:schemeClr val="tx1"/>
                </a:solidFill>
                <a:latin typeface="+mj-lt"/>
              </a:rPr>
              <a:t>    { loading ? ‘Loading’: </a:t>
            </a:r>
            <a:r>
              <a:rPr lang="en-US" altLang="zh-TW" sz="1600" b="1" dirty="0" err="1">
                <a:solidFill>
                  <a:schemeClr val="tx1"/>
                </a:solidFill>
                <a:latin typeface="+mj-lt"/>
              </a:rPr>
              <a:t>post.title</a:t>
            </a:r>
            <a:r>
              <a:rPr lang="en-US" altLang="zh-TW" sz="1600" b="1" dirty="0">
                <a:solidFill>
                  <a:schemeClr val="tx1"/>
                </a:solidFill>
                <a:latin typeface="+mj-lt"/>
              </a:rPr>
              <a:t> }</a:t>
            </a:r>
          </a:p>
          <a:p>
            <a:pPr marL="342900" indent="-342900" algn="l">
              <a:buClr>
                <a:srgbClr val="0070C0"/>
              </a:buClr>
              <a:buSzPct val="80000"/>
              <a:buFont typeface="Wingdings" pitchFamily="2" charset="2"/>
              <a:buChar char="u"/>
            </a:pPr>
            <a:r>
              <a:rPr lang="en-US" altLang="zh-TW" sz="1600" b="1" dirty="0">
                <a:solidFill>
                  <a:schemeClr val="tx1"/>
                </a:solidFill>
                <a:latin typeface="+mj-lt"/>
              </a:rPr>
              <a:t>    { error ? error: null }</a:t>
            </a:r>
          </a:p>
          <a:p>
            <a:pPr marL="342900" indent="-342900" algn="l">
              <a:buClr>
                <a:srgbClr val="0070C0"/>
              </a:buClr>
              <a:buSzPct val="80000"/>
              <a:buFont typeface="Wingdings" pitchFamily="2" charset="2"/>
              <a:buChar char="u"/>
            </a:pPr>
            <a:r>
              <a:rPr lang="en-US" altLang="zh-TW" sz="1600" b="1" dirty="0">
                <a:solidFill>
                  <a:schemeClr val="tx1"/>
                </a:solidFill>
                <a:latin typeface="+mj-lt"/>
              </a:rPr>
              <a:t>&lt;/div&gt;</a:t>
            </a:r>
          </a:p>
          <a:p>
            <a:pPr marL="342900" indent="-342900" algn="l">
              <a:buClr>
                <a:srgbClr val="0070C0"/>
              </a:buClr>
              <a:buSzPct val="80000"/>
              <a:buFont typeface="Wingdings" pitchFamily="2" charset="2"/>
              <a:buChar char="u"/>
            </a:pPr>
            <a:endParaRPr lang="en-US" altLang="zh-TW" sz="1600" b="1" dirty="0">
              <a:solidFill>
                <a:schemeClr val="tx1"/>
              </a:solidFill>
              <a:latin typeface="+mj-lt"/>
            </a:endParaRPr>
          </a:p>
          <a:p>
            <a:pPr marL="342900" indent="-342900" algn="l">
              <a:buClr>
                <a:srgbClr val="0070C0"/>
              </a:buClr>
              <a:buSzPct val="80000"/>
              <a:buFont typeface="Wingdings" pitchFamily="2" charset="2"/>
              <a:buChar char="u"/>
            </a:pP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https://www.youtube.com/watch?v=snzS7-73SEQ&amp;list=PLC3y8-rFHvwgg3vaYJgHGnModB54rxOk3&amp;index=66</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A6D5CD23-42BE-4F9D-B68A-144B8DFB9565}"/>
              </a:ext>
            </a:extLst>
          </p:cNvPr>
          <p:cNvPicPr>
            <a:picLocks noChangeAspect="1"/>
          </p:cNvPicPr>
          <p:nvPr/>
        </p:nvPicPr>
        <p:blipFill>
          <a:blip r:embed="rId3"/>
          <a:stretch>
            <a:fillRect/>
          </a:stretch>
        </p:blipFill>
        <p:spPr>
          <a:xfrm>
            <a:off x="4763555" y="1340765"/>
            <a:ext cx="3923928" cy="5077641"/>
          </a:xfrm>
          <a:prstGeom prst="rect">
            <a:avLst/>
          </a:prstGeom>
          <a:ln>
            <a:solidFill>
              <a:srgbClr val="C00000"/>
            </a:solidFill>
          </a:ln>
        </p:spPr>
      </p:pic>
      <p:sp>
        <p:nvSpPr>
          <p:cNvPr id="8" name="Rectangle 7">
            <a:extLst>
              <a:ext uri="{FF2B5EF4-FFF2-40B4-BE49-F238E27FC236}">
                <a16:creationId xmlns:a16="http://schemas.microsoft.com/office/drawing/2014/main" id="{09398C70-D4D7-4190-8E04-56A1FBB63E6E}"/>
              </a:ext>
            </a:extLst>
          </p:cNvPr>
          <p:cNvSpPr/>
          <p:nvPr/>
        </p:nvSpPr>
        <p:spPr>
          <a:xfrm>
            <a:off x="5539430" y="4293096"/>
            <a:ext cx="3147370" cy="14871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3901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65.3 Verify Display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2214019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A26C498-93BA-478E-A1FF-DACF47116C75}"/>
              </a:ext>
            </a:extLst>
          </p:cNvPr>
          <p:cNvPicPr>
            <a:picLocks noChangeAspect="1"/>
          </p:cNvPicPr>
          <p:nvPr/>
        </p:nvPicPr>
        <p:blipFill>
          <a:blip r:embed="rId2"/>
          <a:stretch>
            <a:fillRect/>
          </a:stretch>
        </p:blipFill>
        <p:spPr>
          <a:xfrm>
            <a:off x="1691680" y="3854007"/>
            <a:ext cx="4752975" cy="251460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65.3 Verify Display</a:t>
            </a:r>
            <a:endParaRPr lang="zh-TW" altLang="en-US" b="1" dirty="0">
              <a:solidFill>
                <a:srgbClr val="FFFF00"/>
              </a:solidFill>
            </a:endParaRPr>
          </a:p>
        </p:txBody>
      </p:sp>
      <p:sp>
        <p:nvSpPr>
          <p:cNvPr id="3" name="副標題 2"/>
          <p:cNvSpPr>
            <a:spLocks noGrp="1"/>
          </p:cNvSpPr>
          <p:nvPr>
            <p:ph type="subTitle" idx="1"/>
          </p:nvPr>
        </p:nvSpPr>
        <p:spPr>
          <a:xfrm>
            <a:off x="467544" y="1340765"/>
            <a:ext cx="8496944" cy="23762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Install Axios Package</a:t>
            </a:r>
          </a:p>
          <a:p>
            <a:pPr marL="342900" indent="-342900" algn="l">
              <a:buClr>
                <a:srgbClr val="0070C0"/>
              </a:buClr>
              <a:buSzPct val="80000"/>
              <a:buFont typeface="Wingdings" pitchFamily="2" charset="2"/>
              <a:buChar char="u"/>
            </a:pPr>
            <a:r>
              <a:rPr lang="en-US" altLang="zh-TW" sz="1600" b="1" dirty="0">
                <a:solidFill>
                  <a:schemeClr val="tx1"/>
                </a:solidFill>
                <a:latin typeface="+mj-lt"/>
              </a:rPr>
              <a:t>For the last part of code, we take JSX, if all the is busy loading:</a:t>
            </a:r>
          </a:p>
          <a:p>
            <a:pPr marL="342900" indent="-342900" algn="l">
              <a:buClr>
                <a:srgbClr val="0070C0"/>
              </a:buClr>
              <a:buSzPct val="80000"/>
              <a:buFont typeface="Wingdings" pitchFamily="2" charset="2"/>
              <a:buChar char="u"/>
            </a:pPr>
            <a:r>
              <a:rPr lang="en-US" altLang="zh-TW" sz="1600" b="1" dirty="0">
                <a:solidFill>
                  <a:schemeClr val="tx1"/>
                </a:solidFill>
                <a:latin typeface="+mj-lt"/>
              </a:rPr>
              <a:t>We are going to display string loading, else we are going to display the </a:t>
            </a:r>
            <a:r>
              <a:rPr lang="en-US" altLang="zh-TW" sz="1600" b="1" dirty="0" err="1">
                <a:solidFill>
                  <a:schemeClr val="tx1"/>
                </a:solidFill>
                <a:latin typeface="+mj-lt"/>
              </a:rPr>
              <a:t>post.title</a:t>
            </a:r>
            <a:r>
              <a:rPr lang="en-US" altLang="zh-TW" sz="1600" b="1" dirty="0">
                <a:solidFill>
                  <a:schemeClr val="tx1"/>
                </a:solidFill>
                <a:latin typeface="+mj-lt"/>
              </a:rPr>
              <a:t>.</a:t>
            </a:r>
          </a:p>
          <a:p>
            <a:pPr marL="342900" indent="-342900" algn="l">
              <a:buClr>
                <a:srgbClr val="0070C0"/>
              </a:buClr>
              <a:buSzPct val="80000"/>
              <a:buFont typeface="Wingdings" pitchFamily="2" charset="2"/>
              <a:buChar char="u"/>
            </a:pPr>
            <a:r>
              <a:rPr lang="en-US" altLang="zh-TW" sz="1600" b="1" dirty="0">
                <a:solidFill>
                  <a:schemeClr val="tx1"/>
                </a:solidFill>
                <a:latin typeface="+mj-lt"/>
              </a:rPr>
              <a:t>However, if there is an error, we also need to display that.</a:t>
            </a:r>
          </a:p>
          <a:p>
            <a:pPr marL="342900" indent="-342900" algn="l">
              <a:buClr>
                <a:srgbClr val="0070C0"/>
              </a:buClr>
              <a:buSzPct val="80000"/>
              <a:buFont typeface="Wingdings" pitchFamily="2" charset="2"/>
              <a:buChar char="u"/>
            </a:pPr>
            <a:r>
              <a:rPr lang="en-US" altLang="zh-TW" sz="1600" b="1" dirty="0">
                <a:solidFill>
                  <a:schemeClr val="tx1"/>
                </a:solidFill>
                <a:latin typeface="+mj-lt"/>
              </a:rPr>
              <a:t>&lt;div&gt;</a:t>
            </a:r>
          </a:p>
          <a:p>
            <a:pPr marL="342900" indent="-342900" algn="l">
              <a:buClr>
                <a:srgbClr val="0070C0"/>
              </a:buClr>
              <a:buSzPct val="80000"/>
              <a:buFont typeface="Wingdings" pitchFamily="2" charset="2"/>
              <a:buChar char="u"/>
            </a:pPr>
            <a:r>
              <a:rPr lang="en-US" altLang="zh-TW" sz="1600" b="1" dirty="0">
                <a:solidFill>
                  <a:schemeClr val="tx1"/>
                </a:solidFill>
                <a:latin typeface="+mj-lt"/>
              </a:rPr>
              <a:t>    { loading ? ‘Loading’: </a:t>
            </a:r>
            <a:r>
              <a:rPr lang="en-US" altLang="zh-TW" sz="1600" b="1" dirty="0" err="1">
                <a:solidFill>
                  <a:schemeClr val="tx1"/>
                </a:solidFill>
                <a:latin typeface="+mj-lt"/>
              </a:rPr>
              <a:t>post.title</a:t>
            </a:r>
            <a:r>
              <a:rPr lang="en-US" altLang="zh-TW" sz="1600" b="1" dirty="0">
                <a:solidFill>
                  <a:schemeClr val="tx1"/>
                </a:solidFill>
                <a:latin typeface="+mj-lt"/>
              </a:rPr>
              <a:t> }</a:t>
            </a:r>
          </a:p>
          <a:p>
            <a:pPr marL="342900" indent="-342900" algn="l">
              <a:buClr>
                <a:srgbClr val="0070C0"/>
              </a:buClr>
              <a:buSzPct val="80000"/>
              <a:buFont typeface="Wingdings" pitchFamily="2" charset="2"/>
              <a:buChar char="u"/>
            </a:pPr>
            <a:r>
              <a:rPr lang="en-US" altLang="zh-TW" sz="1600" b="1" dirty="0">
                <a:solidFill>
                  <a:schemeClr val="tx1"/>
                </a:solidFill>
                <a:latin typeface="+mj-lt"/>
              </a:rPr>
              <a:t>    { error ? error: null }</a:t>
            </a:r>
          </a:p>
          <a:p>
            <a:pPr marL="342900" indent="-342900" algn="l">
              <a:buClr>
                <a:srgbClr val="0070C0"/>
              </a:buClr>
              <a:buSzPct val="80000"/>
              <a:buFont typeface="Wingdings" pitchFamily="2" charset="2"/>
              <a:buChar char="u"/>
            </a:pPr>
            <a:r>
              <a:rPr lang="en-US" altLang="zh-TW" sz="1600" b="1" dirty="0">
                <a:solidFill>
                  <a:schemeClr val="tx1"/>
                </a:solidFill>
                <a:latin typeface="+mj-lt"/>
              </a:rPr>
              <a:t>&lt;/div&gt;</a:t>
            </a:r>
          </a:p>
          <a:p>
            <a:pPr marL="342900" indent="-342900" algn="l">
              <a:buClr>
                <a:srgbClr val="0070C0"/>
              </a:buClr>
              <a:buSzPct val="80000"/>
              <a:buFont typeface="Wingdings" pitchFamily="2" charset="2"/>
              <a:buChar char="u"/>
            </a:pPr>
            <a:endParaRPr lang="en-US" altLang="zh-TW" sz="1600" b="1" dirty="0">
              <a:solidFill>
                <a:schemeClr val="tx1"/>
              </a:solidFill>
              <a:latin typeface="+mj-lt"/>
            </a:endParaRPr>
          </a:p>
          <a:p>
            <a:pPr marL="342900" indent="-342900" algn="l">
              <a:buClr>
                <a:srgbClr val="0070C0"/>
              </a:buClr>
              <a:buSzPct val="80000"/>
              <a:buFont typeface="Wingdings" pitchFamily="2" charset="2"/>
              <a:buChar char="u"/>
            </a:pP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https://www.youtube.com/watch?v=snzS7-73SEQ&amp;list=PLC3y8-rFHvwgg3vaYJgHGnModB54rxOk3&amp;index=66</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546267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a:t>
            </a:r>
            <a:r>
              <a:rPr lang="en-US" altLang="zh-TW" b="1" dirty="0" err="1">
                <a:solidFill>
                  <a:srgbClr val="FFFF00"/>
                </a:solidFill>
              </a:rPr>
              <a:t>useReducer</a:t>
            </a:r>
            <a:r>
              <a:rPr lang="en-US" altLang="zh-TW" b="1" dirty="0">
                <a:solidFill>
                  <a:srgbClr val="FFFF00"/>
                </a:solidFill>
              </a:rPr>
              <a:t> with Fetch Data 01</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3528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useReducer with Fetch Data: Part 1</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will be fetching data from a API endpoint using useReducer.</a:t>
            </a:r>
          </a:p>
          <a:p>
            <a:pPr marL="342900" indent="-342900" algn="l">
              <a:buClr>
                <a:srgbClr val="0070C0"/>
              </a:buClr>
              <a:buSzPct val="80000"/>
              <a:buFont typeface="Wingdings" pitchFamily="2" charset="2"/>
              <a:buChar char="u"/>
            </a:pPr>
            <a:r>
              <a:rPr lang="en-US" altLang="zh-TW" sz="1800" b="1" dirty="0">
                <a:solidFill>
                  <a:schemeClr val="tx1"/>
                </a:solidFill>
                <a:latin typeface="+mj-lt"/>
              </a:rPr>
              <a:t>In the previous discussion, we already used the useEffect to collect data.</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use useEffect with useState Hook.</a:t>
            </a:r>
          </a:p>
          <a:p>
            <a:pPr marL="342900" indent="-342900" algn="l">
              <a:buClr>
                <a:srgbClr val="0070C0"/>
              </a:buClr>
              <a:buSzPct val="80000"/>
              <a:buFont typeface="Wingdings" pitchFamily="2" charset="2"/>
              <a:buChar char="u"/>
            </a:pPr>
            <a:r>
              <a:rPr lang="en-US" altLang="zh-TW" sz="1800" b="1" dirty="0">
                <a:solidFill>
                  <a:schemeClr val="tx1"/>
                </a:solidFill>
                <a:latin typeface="+mj-lt"/>
              </a:rPr>
              <a:t>In this discussion, we will be using useEffect with useReducer Hook.</a:t>
            </a:r>
          </a:p>
          <a:p>
            <a:pPr marL="342900" indent="-342900" algn="l">
              <a:buClr>
                <a:srgbClr val="0070C0"/>
              </a:buClr>
              <a:buSzPct val="80000"/>
              <a:buFont typeface="Wingdings" pitchFamily="2" charset="2"/>
              <a:buChar char="u"/>
            </a:pPr>
            <a:r>
              <a:rPr lang="en-US" altLang="zh-TW" sz="1800" b="1" dirty="0">
                <a:solidFill>
                  <a:schemeClr val="tx1"/>
                </a:solidFill>
                <a:latin typeface="+mj-lt"/>
              </a:rPr>
              <a:t>Remember, both useState and useReducer are used for state management.</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will compare in contrast them both for data fetching.</a:t>
            </a:r>
          </a:p>
          <a:p>
            <a:pPr marL="342900" indent="-342900" algn="l">
              <a:buClr>
                <a:srgbClr val="0070C0"/>
              </a:buClr>
              <a:buSzPct val="80000"/>
              <a:buFont typeface="Wingdings" pitchFamily="2" charset="2"/>
              <a:buChar char="u"/>
            </a:pPr>
            <a:r>
              <a:rPr lang="en-US" altLang="zh-TW" sz="1800" b="1" dirty="0">
                <a:solidFill>
                  <a:schemeClr val="tx1"/>
                </a:solidFill>
                <a:latin typeface="+mj-lt"/>
              </a:rPr>
              <a:t>In this discussion, we will go over the data fetching by </a:t>
            </a:r>
            <a:r>
              <a:rPr lang="en-US" altLang="zh-TW" sz="1800" b="1" dirty="0">
                <a:solidFill>
                  <a:srgbClr val="C00000"/>
                </a:solidFill>
                <a:latin typeface="+mj-lt"/>
              </a:rPr>
              <a:t>useEffect with useState Hook</a:t>
            </a:r>
            <a:r>
              <a:rPr lang="en-US" altLang="zh-TW" sz="1800" b="1" dirty="0">
                <a:solidFill>
                  <a:schemeClr val="tx1"/>
                </a:solidFill>
                <a:latin typeface="+mj-lt"/>
              </a:rPr>
              <a:t>. </a:t>
            </a:r>
          </a:p>
          <a:p>
            <a:pPr marL="342900" indent="-342900" algn="l">
              <a:buClr>
                <a:srgbClr val="0070C0"/>
              </a:buClr>
              <a:buSzPct val="80000"/>
              <a:buFont typeface="Wingdings" pitchFamily="2" charset="2"/>
              <a:buChar char="u"/>
            </a:pPr>
            <a:r>
              <a:rPr lang="en-US" altLang="zh-TW" sz="1800" b="1" dirty="0">
                <a:solidFill>
                  <a:schemeClr val="tx1"/>
                </a:solidFill>
                <a:latin typeface="+mj-lt"/>
              </a:rPr>
              <a:t>In the next discussion, we will go over the data fetching by </a:t>
            </a:r>
            <a:r>
              <a:rPr lang="en-US" altLang="zh-TW" sz="1800" b="1" dirty="0">
                <a:solidFill>
                  <a:srgbClr val="C00000"/>
                </a:solidFill>
                <a:latin typeface="+mj-lt"/>
              </a:rPr>
              <a:t>useEffect with useReducer Hook</a:t>
            </a:r>
            <a:r>
              <a:rPr lang="en-US" altLang="zh-TW" sz="1800" b="1" dirty="0">
                <a:solidFill>
                  <a:schemeClr val="tx1"/>
                </a:solidFill>
                <a:latin typeface="+mj-lt"/>
              </a:rPr>
              <a:t>. </a:t>
            </a:r>
          </a:p>
          <a:p>
            <a:pPr marL="342900" indent="-342900" algn="l">
              <a:buClr>
                <a:srgbClr val="0070C0"/>
              </a:buClr>
              <a:buSzPct val="80000"/>
              <a:buFont typeface="Wingdings" pitchFamily="2" charset="2"/>
              <a:buChar char="u"/>
            </a:pPr>
            <a:endParaRPr lang="en-US" altLang="zh-TW" sz="18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https://www.youtube.com/watch?v=snzS7-73SEQ&amp;list=PLC3y8-rFHvwgg3vaYJgHGnModB54rxOk3&amp;index=66</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1683079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a:t>
            </a:r>
            <a:r>
              <a:rPr lang="en-US" altLang="zh-TW" b="1" dirty="0" err="1">
                <a:solidFill>
                  <a:srgbClr val="FFFF00"/>
                </a:solidFill>
              </a:rPr>
              <a:t>useReducer</a:t>
            </a:r>
            <a:r>
              <a:rPr lang="en-US" altLang="zh-TW" b="1" dirty="0">
                <a:solidFill>
                  <a:srgbClr val="FFFF00"/>
                </a:solidFill>
              </a:rPr>
              <a:t> with Fetch Data 01</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21602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useReducer with Fetch Data: Part 1</a:t>
            </a:r>
          </a:p>
          <a:p>
            <a:pPr marL="342900" indent="-342900" algn="l">
              <a:buClr>
                <a:srgbClr val="0070C0"/>
              </a:buClr>
              <a:buSzPct val="80000"/>
              <a:buFont typeface="Wingdings" pitchFamily="2" charset="2"/>
              <a:buChar char="u"/>
            </a:pPr>
            <a:r>
              <a:rPr lang="en-US" altLang="zh-TW" sz="1800" b="1" dirty="0">
                <a:solidFill>
                  <a:schemeClr val="tx1"/>
                </a:solidFill>
                <a:latin typeface="+mj-lt"/>
              </a:rPr>
              <a:t>As soon as the component mount, we will make an API call to fetch data.</a:t>
            </a:r>
          </a:p>
          <a:p>
            <a:pPr marL="342900" indent="-342900" algn="l">
              <a:buClr>
                <a:srgbClr val="0070C0"/>
              </a:buClr>
              <a:buSzPct val="80000"/>
              <a:buFont typeface="Wingdings" pitchFamily="2" charset="2"/>
              <a:buChar char="u"/>
            </a:pPr>
            <a:r>
              <a:rPr lang="en-US" altLang="zh-TW" sz="1800" b="1" dirty="0">
                <a:solidFill>
                  <a:schemeClr val="tx1"/>
                </a:solidFill>
                <a:latin typeface="+mj-lt"/>
              </a:rPr>
              <a:t>While the data is being fetched, we will show a loading indicator.</a:t>
            </a:r>
          </a:p>
          <a:p>
            <a:pPr marL="342900" indent="-342900" algn="l">
              <a:buClr>
                <a:srgbClr val="0070C0"/>
              </a:buClr>
              <a:buSzPct val="80000"/>
              <a:buFont typeface="Wingdings" pitchFamily="2" charset="2"/>
              <a:buChar char="u"/>
            </a:pPr>
            <a:r>
              <a:rPr lang="en-US" altLang="zh-TW" sz="1800" b="1" dirty="0">
                <a:solidFill>
                  <a:schemeClr val="tx1"/>
                </a:solidFill>
                <a:latin typeface="+mj-lt"/>
              </a:rPr>
              <a:t>When the data is fetched successfully, we will hide the loading indicator and display the data.</a:t>
            </a:r>
          </a:p>
          <a:p>
            <a:pPr marL="342900" indent="-342900" algn="l">
              <a:buClr>
                <a:srgbClr val="0070C0"/>
              </a:buClr>
              <a:buSzPct val="80000"/>
              <a:buFont typeface="Wingdings" pitchFamily="2" charset="2"/>
              <a:buChar char="u"/>
            </a:pPr>
            <a:r>
              <a:rPr lang="en-US" altLang="zh-TW" sz="1800" b="1" dirty="0">
                <a:solidFill>
                  <a:schemeClr val="tx1"/>
                </a:solidFill>
                <a:latin typeface="+mj-lt"/>
              </a:rPr>
              <a:t>If there was an error fetching data, we hide the loading indicator and display an error message.</a:t>
            </a:r>
          </a:p>
          <a:p>
            <a:pPr marL="342900" indent="-342900" algn="l">
              <a:buClr>
                <a:srgbClr val="0070C0"/>
              </a:buClr>
              <a:buSzPct val="80000"/>
              <a:buFont typeface="Wingdings" pitchFamily="2" charset="2"/>
              <a:buChar char="u"/>
            </a:pPr>
            <a:endParaRPr lang="en-US" altLang="zh-TW" sz="18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https://www.youtube.com/watch?v=snzS7-73SEQ&amp;list=PLC3y8-rFHvwgg3vaYJgHGnModB54rxOk3&amp;index=66</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36369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a:t>
            </a:r>
            <a:r>
              <a:rPr lang="en-US" altLang="zh-TW" b="1" dirty="0" err="1">
                <a:solidFill>
                  <a:srgbClr val="FFFF00"/>
                </a:solidFill>
              </a:rPr>
              <a:t>useReducer</a:t>
            </a:r>
            <a:r>
              <a:rPr lang="en-US" altLang="zh-TW" b="1" dirty="0">
                <a:solidFill>
                  <a:srgbClr val="FFFF00"/>
                </a:solidFill>
              </a:rPr>
              <a:t> with Fetch Data 01</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useReducer with Fetch Data: Part 1</a:t>
            </a:r>
          </a:p>
          <a:p>
            <a:pPr marL="342900" indent="-342900" algn="l">
              <a:buClr>
                <a:srgbClr val="0070C0"/>
              </a:buClr>
              <a:buSzPct val="80000"/>
              <a:buFont typeface="Wingdings" pitchFamily="2" charset="2"/>
              <a:buChar char="u"/>
            </a:pPr>
            <a:r>
              <a:rPr lang="en-US" altLang="zh-TW" sz="1800" b="1" dirty="0">
                <a:solidFill>
                  <a:schemeClr val="tx1"/>
                </a:solidFill>
                <a:latin typeface="+mj-lt"/>
              </a:rPr>
              <a:t>App.js:</a:t>
            </a:r>
          </a:p>
          <a:p>
            <a:pPr marL="342900" indent="-342900" algn="l">
              <a:buClr>
                <a:srgbClr val="0070C0"/>
              </a:buClr>
              <a:buSzPct val="80000"/>
              <a:buFont typeface="Wingdings" pitchFamily="2" charset="2"/>
              <a:buChar char="u"/>
            </a:pPr>
            <a:endParaRPr lang="en-US" altLang="zh-TW" sz="18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https://www.youtube.com/watch?v=snzS7-73SEQ&amp;list=PLC3y8-rFHvwgg3vaYJgHGnModB54rxOk3&amp;index=66</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807559E1-B1DA-4C67-A72E-3DD8AE2A0F22}"/>
              </a:ext>
            </a:extLst>
          </p:cNvPr>
          <p:cNvPicPr>
            <a:picLocks noChangeAspect="1"/>
          </p:cNvPicPr>
          <p:nvPr/>
        </p:nvPicPr>
        <p:blipFill>
          <a:blip r:embed="rId3"/>
          <a:stretch>
            <a:fillRect/>
          </a:stretch>
        </p:blipFill>
        <p:spPr>
          <a:xfrm>
            <a:off x="1640305" y="2180430"/>
            <a:ext cx="4914900" cy="3095625"/>
          </a:xfrm>
          <a:prstGeom prst="rect">
            <a:avLst/>
          </a:prstGeom>
          <a:ln>
            <a:solidFill>
              <a:srgbClr val="C00000"/>
            </a:solidFill>
          </a:ln>
        </p:spPr>
      </p:pic>
    </p:spTree>
    <p:extLst>
      <p:ext uri="{BB962C8B-B14F-4D97-AF65-F5344CB8AC3E}">
        <p14:creationId xmlns:p14="http://schemas.microsoft.com/office/powerpoint/2010/main" val="247376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65.1 Install Axios Package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2810799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65.1 Install Axios Package</a:t>
            </a:r>
            <a:endParaRPr lang="zh-TW" altLang="en-US" b="1" dirty="0">
              <a:solidFill>
                <a:srgbClr val="FFFF00"/>
              </a:solidFill>
            </a:endParaRPr>
          </a:p>
        </p:txBody>
      </p:sp>
      <p:sp>
        <p:nvSpPr>
          <p:cNvPr id="3" name="副標題 2"/>
          <p:cNvSpPr>
            <a:spLocks noGrp="1"/>
          </p:cNvSpPr>
          <p:nvPr>
            <p:ph type="subTitle" idx="1"/>
          </p:nvPr>
        </p:nvSpPr>
        <p:spPr>
          <a:xfrm>
            <a:off x="467544" y="1340765"/>
            <a:ext cx="8219256" cy="6480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Install Axios Package</a:t>
            </a:r>
          </a:p>
          <a:p>
            <a:pPr marL="342900" indent="-342900" algn="l">
              <a:buClr>
                <a:srgbClr val="0070C0"/>
              </a:buClr>
              <a:buSzPct val="80000"/>
              <a:buFont typeface="Wingdings" pitchFamily="2" charset="2"/>
              <a:buChar char="u"/>
            </a:pPr>
            <a:r>
              <a:rPr lang="en-US" altLang="zh-TW" sz="1600" b="1" dirty="0">
                <a:solidFill>
                  <a:schemeClr val="tx1"/>
                </a:solidFill>
                <a:latin typeface="+mj-lt"/>
              </a:rPr>
              <a:t>&gt; </a:t>
            </a:r>
            <a:r>
              <a:rPr lang="en-US" altLang="zh-TW" sz="1600" b="1" dirty="0" err="1">
                <a:solidFill>
                  <a:schemeClr val="tx1"/>
                </a:solidFill>
                <a:latin typeface="+mj-lt"/>
              </a:rPr>
              <a:t>npm</a:t>
            </a:r>
            <a:r>
              <a:rPr lang="en-US" altLang="zh-TW" sz="1600" b="1" dirty="0">
                <a:solidFill>
                  <a:schemeClr val="tx1"/>
                </a:solidFill>
                <a:latin typeface="+mj-lt"/>
              </a:rPr>
              <a:t> install </a:t>
            </a:r>
            <a:r>
              <a:rPr lang="en-US" altLang="zh-TW" sz="1600" b="1" dirty="0" err="1">
                <a:solidFill>
                  <a:schemeClr val="tx1"/>
                </a:solidFill>
                <a:latin typeface="+mj-lt"/>
              </a:rPr>
              <a:t>axios</a:t>
            </a: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https://www.youtube.com/watch?v=snzS7-73SEQ&amp;list=PLC3y8-rFHvwgg3vaYJgHGnModB54rxOk3&amp;index=66</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68A54B51-EC04-4AC6-94BE-98457708DA4A}"/>
              </a:ext>
            </a:extLst>
          </p:cNvPr>
          <p:cNvPicPr>
            <a:picLocks noChangeAspect="1"/>
          </p:cNvPicPr>
          <p:nvPr/>
        </p:nvPicPr>
        <p:blipFill>
          <a:blip r:embed="rId3"/>
          <a:stretch>
            <a:fillRect/>
          </a:stretch>
        </p:blipFill>
        <p:spPr>
          <a:xfrm>
            <a:off x="748757" y="2078459"/>
            <a:ext cx="7938043" cy="4217085"/>
          </a:xfrm>
          <a:prstGeom prst="rect">
            <a:avLst/>
          </a:prstGeom>
          <a:ln>
            <a:solidFill>
              <a:srgbClr val="C00000"/>
            </a:solidFill>
          </a:ln>
        </p:spPr>
      </p:pic>
    </p:spTree>
    <p:extLst>
      <p:ext uri="{BB962C8B-B14F-4D97-AF65-F5344CB8AC3E}">
        <p14:creationId xmlns:p14="http://schemas.microsoft.com/office/powerpoint/2010/main" val="3221285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65.2 Data Fetching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422416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65.2 Data Fetching</a:t>
            </a:r>
            <a:endParaRPr lang="zh-TW" altLang="en-US" b="1" dirty="0">
              <a:solidFill>
                <a:srgbClr val="FFFF00"/>
              </a:solidFill>
            </a:endParaRPr>
          </a:p>
        </p:txBody>
      </p:sp>
      <p:sp>
        <p:nvSpPr>
          <p:cNvPr id="3" name="副標題 2"/>
          <p:cNvSpPr>
            <a:spLocks noGrp="1"/>
          </p:cNvSpPr>
          <p:nvPr>
            <p:ph type="subTitle" idx="1"/>
          </p:nvPr>
        </p:nvSpPr>
        <p:spPr>
          <a:xfrm>
            <a:off x="467544" y="1340765"/>
            <a:ext cx="4104456" cy="15121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Data Fetching:</a:t>
            </a:r>
          </a:p>
          <a:p>
            <a:pPr marL="342900" indent="-342900" algn="l">
              <a:buClr>
                <a:srgbClr val="0070C0"/>
              </a:buClr>
              <a:buSzPct val="80000"/>
              <a:buFont typeface="Wingdings" pitchFamily="2" charset="2"/>
              <a:buChar char="u"/>
            </a:pPr>
            <a:r>
              <a:rPr lang="en-US" altLang="zh-TW" sz="1600" b="1" dirty="0">
                <a:solidFill>
                  <a:schemeClr val="tx1"/>
                </a:solidFill>
                <a:latin typeface="+mj-lt"/>
              </a:rPr>
              <a:t>Create ./components/DataFetchingOne.js</a:t>
            </a:r>
          </a:p>
          <a:p>
            <a:pPr marL="342900" indent="-342900" algn="l">
              <a:buClr>
                <a:srgbClr val="0070C0"/>
              </a:buClr>
              <a:buSzPct val="80000"/>
              <a:buFont typeface="Wingdings" pitchFamily="2" charset="2"/>
              <a:buChar char="u"/>
            </a:pPr>
            <a:r>
              <a:rPr lang="en-US" altLang="zh-TW" sz="1600" b="1" dirty="0">
                <a:solidFill>
                  <a:schemeClr val="tx1"/>
                </a:solidFill>
                <a:latin typeface="+mj-lt"/>
              </a:rPr>
              <a:t>Import React, { useState, useEffect }  from ‘react’</a:t>
            </a:r>
          </a:p>
          <a:p>
            <a:pPr marL="342900" indent="-342900" algn="l">
              <a:buClr>
                <a:srgbClr val="0070C0"/>
              </a:buClr>
              <a:buSzPct val="80000"/>
              <a:buFont typeface="Wingdings" pitchFamily="2" charset="2"/>
              <a:buChar char="u"/>
            </a:pPr>
            <a:r>
              <a:rPr lang="en-US" altLang="zh-TW" sz="1600" b="1" dirty="0">
                <a:solidFill>
                  <a:schemeClr val="tx1"/>
                </a:solidFill>
                <a:latin typeface="+mj-lt"/>
              </a:rPr>
              <a:t>Import </a:t>
            </a:r>
            <a:r>
              <a:rPr lang="en-US" altLang="zh-TW" sz="1600" b="1" dirty="0" err="1">
                <a:solidFill>
                  <a:schemeClr val="tx1"/>
                </a:solidFill>
                <a:latin typeface="+mj-lt"/>
              </a:rPr>
              <a:t>axios</a:t>
            </a:r>
            <a:r>
              <a:rPr lang="en-US" altLang="zh-TW" sz="1600" b="1" dirty="0">
                <a:solidFill>
                  <a:schemeClr val="tx1"/>
                </a:solidFill>
                <a:latin typeface="+mj-lt"/>
              </a:rPr>
              <a:t> from ‘</a:t>
            </a:r>
            <a:r>
              <a:rPr lang="en-US" altLang="zh-TW" sz="1600" b="1" dirty="0" err="1">
                <a:solidFill>
                  <a:schemeClr val="tx1"/>
                </a:solidFill>
                <a:latin typeface="+mj-lt"/>
              </a:rPr>
              <a:t>axios</a:t>
            </a:r>
            <a:r>
              <a:rPr lang="en-US" altLang="zh-TW" sz="1600" b="1" dirty="0">
                <a:solidFill>
                  <a:schemeClr val="tx1"/>
                </a:solidFill>
                <a:latin typeface="+mj-lt"/>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https://www.youtube.com/watch?v=snzS7-73SEQ&amp;list=PLC3y8-rFHvwgg3vaYJgHGnModB54rxOk3&amp;index=66</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A50EC12C-16E4-4591-A8F9-3F9A31C3919C}"/>
              </a:ext>
            </a:extLst>
          </p:cNvPr>
          <p:cNvPicPr>
            <a:picLocks noChangeAspect="1"/>
          </p:cNvPicPr>
          <p:nvPr/>
        </p:nvPicPr>
        <p:blipFill>
          <a:blip r:embed="rId3"/>
          <a:stretch>
            <a:fillRect/>
          </a:stretch>
        </p:blipFill>
        <p:spPr>
          <a:xfrm>
            <a:off x="4860032" y="1279134"/>
            <a:ext cx="3923928" cy="5077641"/>
          </a:xfrm>
          <a:prstGeom prst="rect">
            <a:avLst/>
          </a:prstGeom>
          <a:ln>
            <a:solidFill>
              <a:srgbClr val="C00000"/>
            </a:solidFill>
          </a:ln>
        </p:spPr>
      </p:pic>
      <p:sp>
        <p:nvSpPr>
          <p:cNvPr id="9" name="Rectangle 8">
            <a:extLst>
              <a:ext uri="{FF2B5EF4-FFF2-40B4-BE49-F238E27FC236}">
                <a16:creationId xmlns:a16="http://schemas.microsoft.com/office/drawing/2014/main" id="{C00874EF-D4D7-42C7-B18E-2B773CB53F8B}"/>
              </a:ext>
            </a:extLst>
          </p:cNvPr>
          <p:cNvSpPr/>
          <p:nvPr/>
        </p:nvSpPr>
        <p:spPr>
          <a:xfrm>
            <a:off x="5220072" y="1556792"/>
            <a:ext cx="2808312" cy="4042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24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65.2 Data Fetching</a:t>
            </a:r>
            <a:endParaRPr lang="zh-TW" altLang="en-US" b="1" dirty="0">
              <a:solidFill>
                <a:srgbClr val="FFFF00"/>
              </a:solidFill>
            </a:endParaRPr>
          </a:p>
        </p:txBody>
      </p:sp>
      <p:sp>
        <p:nvSpPr>
          <p:cNvPr id="3" name="副標題 2"/>
          <p:cNvSpPr>
            <a:spLocks noGrp="1"/>
          </p:cNvSpPr>
          <p:nvPr>
            <p:ph type="subTitle" idx="1"/>
          </p:nvPr>
        </p:nvSpPr>
        <p:spPr>
          <a:xfrm>
            <a:off x="467544" y="1340765"/>
            <a:ext cx="4104456" cy="47525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Data Fetching:</a:t>
            </a:r>
          </a:p>
          <a:p>
            <a:pPr marL="342900" indent="-342900" algn="l">
              <a:buClr>
                <a:srgbClr val="0070C0"/>
              </a:buClr>
              <a:buSzPct val="80000"/>
              <a:buFont typeface="Wingdings" pitchFamily="2" charset="2"/>
              <a:buChar char="u"/>
            </a:pPr>
            <a:r>
              <a:rPr lang="en-US" altLang="zh-TW" sz="1600" b="1" dirty="0">
                <a:solidFill>
                  <a:schemeClr val="tx1"/>
                </a:solidFill>
                <a:latin typeface="+mj-lt"/>
              </a:rPr>
              <a:t>We need three state variables, a loading flags to indicate the data fetching happening in the background.</a:t>
            </a:r>
          </a:p>
          <a:p>
            <a:pPr marL="342900" indent="-342900" algn="l">
              <a:buClr>
                <a:srgbClr val="0070C0"/>
              </a:buClr>
              <a:buSzPct val="80000"/>
              <a:buFont typeface="Wingdings" pitchFamily="2" charset="2"/>
              <a:buChar char="u"/>
            </a:pPr>
            <a:r>
              <a:rPr lang="en-US" altLang="zh-TW" sz="1600" b="1" dirty="0">
                <a:solidFill>
                  <a:schemeClr val="tx1"/>
                </a:solidFill>
                <a:latin typeface="+mj-lt"/>
              </a:rPr>
              <a:t>So set loading and initial value will be true. </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next variable is an error message to display an error if something went wrong:</a:t>
            </a:r>
          </a:p>
          <a:p>
            <a:pPr marL="342900" indent="-342900" algn="l">
              <a:buClr>
                <a:srgbClr val="0070C0"/>
              </a:buClr>
              <a:buSzPct val="80000"/>
              <a:buFont typeface="Wingdings" pitchFamily="2" charset="2"/>
              <a:buChar char="u"/>
            </a:pPr>
            <a:r>
              <a:rPr lang="en-US" altLang="zh-TW" sz="1600" b="1" dirty="0">
                <a:solidFill>
                  <a:schemeClr val="tx1"/>
                </a:solidFill>
                <a:latin typeface="+mj-lt"/>
              </a:rPr>
              <a:t>const [loading, </a:t>
            </a:r>
            <a:r>
              <a:rPr lang="en-US" altLang="zh-TW" sz="1600" b="1" dirty="0" err="1">
                <a:solidFill>
                  <a:schemeClr val="tx1"/>
                </a:solidFill>
                <a:latin typeface="+mj-lt"/>
              </a:rPr>
              <a:t>setLoading</a:t>
            </a:r>
            <a:r>
              <a:rPr lang="en-US" altLang="zh-TW" sz="1600" b="1" dirty="0">
                <a:solidFill>
                  <a:schemeClr val="tx1"/>
                </a:solidFill>
                <a:latin typeface="+mj-lt"/>
              </a:rPr>
              <a:t>] = useState (true)</a:t>
            </a:r>
          </a:p>
          <a:p>
            <a:pPr marL="342900" indent="-342900" algn="l">
              <a:buClr>
                <a:srgbClr val="0070C0"/>
              </a:buClr>
              <a:buSzPct val="80000"/>
              <a:buFont typeface="Wingdings" pitchFamily="2" charset="2"/>
              <a:buChar char="u"/>
            </a:pPr>
            <a:r>
              <a:rPr lang="en-US" altLang="zh-TW" sz="1600" b="1" dirty="0">
                <a:solidFill>
                  <a:schemeClr val="tx1"/>
                </a:solidFill>
                <a:latin typeface="+mj-lt"/>
              </a:rPr>
              <a:t>Set error and the initial value will be an empty string: </a:t>
            </a:r>
          </a:p>
          <a:p>
            <a:pPr marL="342900" indent="-342900" algn="l">
              <a:buClr>
                <a:srgbClr val="0070C0"/>
              </a:buClr>
              <a:buSzPct val="80000"/>
              <a:buFont typeface="Wingdings" pitchFamily="2" charset="2"/>
              <a:buChar char="u"/>
            </a:pPr>
            <a:r>
              <a:rPr lang="en-US" altLang="zh-TW" sz="1600" b="1" dirty="0">
                <a:solidFill>
                  <a:schemeClr val="tx1"/>
                </a:solidFill>
                <a:latin typeface="+mj-lt"/>
              </a:rPr>
              <a:t>const [error, </a:t>
            </a:r>
            <a:r>
              <a:rPr lang="en-US" altLang="zh-TW" sz="1600" b="1" dirty="0" err="1">
                <a:solidFill>
                  <a:schemeClr val="tx1"/>
                </a:solidFill>
                <a:latin typeface="+mj-lt"/>
              </a:rPr>
              <a:t>setError</a:t>
            </a:r>
            <a:r>
              <a:rPr lang="en-US" altLang="zh-TW" sz="1600" b="1" dirty="0">
                <a:solidFill>
                  <a:schemeClr val="tx1"/>
                </a:solidFill>
                <a:latin typeface="+mj-lt"/>
              </a:rPr>
              <a:t>] = useState (‘’)</a:t>
            </a:r>
          </a:p>
          <a:p>
            <a:pPr marL="342900" indent="-342900" algn="l">
              <a:buClr>
                <a:srgbClr val="0070C0"/>
              </a:buClr>
              <a:buSzPct val="80000"/>
              <a:buFont typeface="Wingdings" pitchFamily="2" charset="2"/>
              <a:buChar char="u"/>
            </a:pPr>
            <a:r>
              <a:rPr lang="en-US" altLang="zh-TW" sz="1600" b="1" dirty="0">
                <a:solidFill>
                  <a:schemeClr val="tx1"/>
                </a:solidFill>
                <a:latin typeface="+mj-lt"/>
              </a:rPr>
              <a:t>Finally, a variable to hold the post which we will be fetching from an API endpoint.</a:t>
            </a:r>
          </a:p>
          <a:p>
            <a:pPr marL="342900" indent="-342900" algn="l">
              <a:buClr>
                <a:srgbClr val="0070C0"/>
              </a:buClr>
              <a:buSzPct val="80000"/>
              <a:buFont typeface="Wingdings" pitchFamily="2" charset="2"/>
              <a:buChar char="u"/>
            </a:pPr>
            <a:r>
              <a:rPr lang="en-US" altLang="zh-TW" sz="1600" b="1" dirty="0" err="1">
                <a:solidFill>
                  <a:schemeClr val="tx1"/>
                </a:solidFill>
                <a:latin typeface="+mj-lt"/>
              </a:rPr>
              <a:t>Destructuring</a:t>
            </a:r>
            <a:r>
              <a:rPr lang="en-US" altLang="zh-TW" sz="1600" b="1" dirty="0">
                <a:solidFill>
                  <a:schemeClr val="tx1"/>
                </a:solidFill>
                <a:latin typeface="+mj-lt"/>
              </a:rPr>
              <a:t> post and </a:t>
            </a:r>
            <a:r>
              <a:rPr lang="en-US" altLang="zh-TW" sz="1600" b="1" dirty="0" err="1">
                <a:solidFill>
                  <a:schemeClr val="tx1"/>
                </a:solidFill>
                <a:latin typeface="+mj-lt"/>
              </a:rPr>
              <a:t>setPost</a:t>
            </a:r>
            <a:r>
              <a:rPr lang="en-US" altLang="zh-TW" sz="1600" b="1" dirty="0">
                <a:solidFill>
                  <a:schemeClr val="tx1"/>
                </a:solidFill>
                <a:latin typeface="+mj-lt"/>
              </a:rPr>
              <a:t> with initial state is an empty object {}: </a:t>
            </a:r>
          </a:p>
          <a:p>
            <a:pPr marL="342900" indent="-342900" algn="l">
              <a:buClr>
                <a:srgbClr val="0070C0"/>
              </a:buClr>
              <a:buSzPct val="80000"/>
              <a:buFont typeface="Wingdings" pitchFamily="2" charset="2"/>
              <a:buChar char="u"/>
            </a:pPr>
            <a:r>
              <a:rPr lang="en-US" altLang="zh-TW" sz="1600" b="1" dirty="0">
                <a:solidFill>
                  <a:schemeClr val="tx1"/>
                </a:solidFill>
                <a:latin typeface="+mj-lt"/>
              </a:rPr>
              <a:t>const [post, </a:t>
            </a:r>
            <a:r>
              <a:rPr lang="en-US" altLang="zh-TW" sz="1600" b="1" dirty="0" err="1">
                <a:solidFill>
                  <a:schemeClr val="tx1"/>
                </a:solidFill>
                <a:latin typeface="+mj-lt"/>
              </a:rPr>
              <a:t>setPost</a:t>
            </a:r>
            <a:r>
              <a:rPr lang="en-US" altLang="zh-TW" sz="1600" b="1" dirty="0">
                <a:solidFill>
                  <a:schemeClr val="tx1"/>
                </a:solidFill>
                <a:latin typeface="+mj-lt"/>
              </a:rPr>
              <a:t>] = useState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https://www.youtube.com/watch?v=snzS7-73SEQ&amp;list=PLC3y8-rFHvwgg3vaYJgHGnModB54rxOk3&amp;index=66</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A50EC12C-16E4-4591-A8F9-3F9A31C3919C}"/>
              </a:ext>
            </a:extLst>
          </p:cNvPr>
          <p:cNvPicPr>
            <a:picLocks noChangeAspect="1"/>
          </p:cNvPicPr>
          <p:nvPr/>
        </p:nvPicPr>
        <p:blipFill>
          <a:blip r:embed="rId3"/>
          <a:stretch>
            <a:fillRect/>
          </a:stretch>
        </p:blipFill>
        <p:spPr>
          <a:xfrm>
            <a:off x="4860032" y="1279134"/>
            <a:ext cx="3923928" cy="5077641"/>
          </a:xfrm>
          <a:prstGeom prst="rect">
            <a:avLst/>
          </a:prstGeom>
          <a:ln>
            <a:solidFill>
              <a:srgbClr val="C00000"/>
            </a:solidFill>
          </a:ln>
        </p:spPr>
      </p:pic>
      <p:sp>
        <p:nvSpPr>
          <p:cNvPr id="9" name="Rectangle 8">
            <a:extLst>
              <a:ext uri="{FF2B5EF4-FFF2-40B4-BE49-F238E27FC236}">
                <a16:creationId xmlns:a16="http://schemas.microsoft.com/office/drawing/2014/main" id="{A53E3245-2702-436F-AA43-83172AFC95EA}"/>
              </a:ext>
            </a:extLst>
          </p:cNvPr>
          <p:cNvSpPr/>
          <p:nvPr/>
        </p:nvSpPr>
        <p:spPr>
          <a:xfrm>
            <a:off x="5417840" y="2132856"/>
            <a:ext cx="2808312" cy="4042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49083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6303</TotalTime>
  <Words>1119</Words>
  <Application>Microsoft Office PowerPoint</Application>
  <PresentationFormat>On-screen Show (4:3)</PresentationFormat>
  <Paragraphs>137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佈景主題</vt:lpstr>
      <vt:lpstr>65 useReducer with Fetch Data 01</vt:lpstr>
      <vt:lpstr>65 useReducer with Fetch Data 01</vt:lpstr>
      <vt:lpstr>65 useReducer with Fetch Data 01</vt:lpstr>
      <vt:lpstr>65 useReducer with Fetch Data 01</vt:lpstr>
      <vt:lpstr>65.1 Install Axios Package</vt:lpstr>
      <vt:lpstr>65.1 Install Axios Package</vt:lpstr>
      <vt:lpstr>65.2 Data Fetching</vt:lpstr>
      <vt:lpstr>65.2 Data Fetching</vt:lpstr>
      <vt:lpstr>65.2 Data Fetching</vt:lpstr>
      <vt:lpstr>65.2 Data Fetching</vt:lpstr>
      <vt:lpstr>65.2 Data Fetching</vt:lpstr>
      <vt:lpstr>65.2 Data Fetching</vt:lpstr>
      <vt:lpstr>65.2 Data Fetching</vt:lpstr>
      <vt:lpstr>65.2 Data Fetching</vt:lpstr>
      <vt:lpstr>65.3 Verify Display</vt:lpstr>
      <vt:lpstr>65.3 Verify Display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2086</cp:revision>
  <dcterms:created xsi:type="dcterms:W3CDTF">2018-09-28T16:40:41Z</dcterms:created>
  <dcterms:modified xsi:type="dcterms:W3CDTF">2020-04-17T23:46:39Z</dcterms:modified>
</cp:coreProperties>
</file>