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8" r:id="rId3"/>
    <p:sldId id="293" r:id="rId4"/>
    <p:sldId id="294" r:id="rId5"/>
    <p:sldId id="295" r:id="rId6"/>
    <p:sldId id="296" r:id="rId7"/>
    <p:sldId id="297"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3" autoAdjust="0"/>
    <p:restoredTop sz="99626" autoAdjust="0"/>
  </p:normalViewPr>
  <p:slideViewPr>
    <p:cSldViewPr>
      <p:cViewPr varScale="1">
        <p:scale>
          <a:sx n="111" d="100"/>
          <a:sy n="111" d="100"/>
        </p:scale>
        <p:origin x="16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3VClygDRSsU&amp;list=PLC3y8-rFHvwgg3vaYJgHGnModB54rxOk3&amp;index=6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3VClygDRSsU&amp;list=PLC3y8-rFHvwgg3vaYJgHGnModB54rxOk3&amp;index=68"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3VClygDRSsU&amp;list=PLC3y8-rFHvwgg3vaYJgHGnModB54rxOk3&amp;index=68"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3VClygDRSsU&amp;list=PLC3y8-rFHvwgg3vaYJgHGnModB54rxOk3&amp;index=6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3VClygDRSsU&amp;list=PLC3y8-rFHvwgg3vaYJgHGnModB54rxOk3&amp;index=6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3VClygDRSsU&amp;list=PLC3y8-rFHvwgg3vaYJgHGnModB54rxOk3&amp;index=68"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68 </a:t>
            </a:r>
            <a:r>
              <a:rPr lang="en-US" altLang="zh-TW" sz="4800" b="1" dirty="0" err="1">
                <a:solidFill>
                  <a:srgbClr val="FFFF00"/>
                </a:solidFill>
              </a:rPr>
              <a:t>useState</a:t>
            </a:r>
            <a:r>
              <a:rPr lang="en-US" altLang="zh-TW" sz="4800" b="1" dirty="0">
                <a:solidFill>
                  <a:srgbClr val="FFFF00"/>
                </a:solidFill>
              </a:rPr>
              <a:t> vs. </a:t>
            </a:r>
            <a:r>
              <a:rPr lang="en-US" altLang="zh-TW" sz="4800" b="1" dirty="0" err="1">
                <a:solidFill>
                  <a:srgbClr val="FFFF00"/>
                </a:solidFill>
              </a:rPr>
              <a:t>useReducer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68 </a:t>
            </a:r>
            <a:r>
              <a:rPr lang="en-US" altLang="zh-TW" b="1" dirty="0" err="1">
                <a:solidFill>
                  <a:srgbClr val="FFFF00"/>
                </a:solidFill>
              </a:rPr>
              <a:t>useState</a:t>
            </a:r>
            <a:r>
              <a:rPr lang="en-US" altLang="zh-TW" b="1" dirty="0">
                <a:solidFill>
                  <a:srgbClr val="FFFF00"/>
                </a:solidFill>
              </a:rPr>
              <a:t> vs. </a:t>
            </a:r>
            <a:r>
              <a:rPr lang="en-US" altLang="zh-TW" b="1" dirty="0" err="1">
                <a:solidFill>
                  <a:srgbClr val="FFFF00"/>
                </a:solidFill>
              </a:rPr>
              <a:t>useReducer</a:t>
            </a:r>
            <a:endParaRPr lang="zh-TW" altLang="en-US" b="1" dirty="0">
              <a:solidFill>
                <a:srgbClr val="FFFF00"/>
              </a:solidFill>
            </a:endParaRPr>
          </a:p>
        </p:txBody>
      </p:sp>
      <p:sp>
        <p:nvSpPr>
          <p:cNvPr id="3" name="副標題 2"/>
          <p:cNvSpPr>
            <a:spLocks noGrp="1"/>
          </p:cNvSpPr>
          <p:nvPr>
            <p:ph type="subTitle" idx="1"/>
          </p:nvPr>
        </p:nvSpPr>
        <p:spPr>
          <a:xfrm>
            <a:off x="467544" y="1340767"/>
            <a:ext cx="8424936" cy="25922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useState vs. useReducer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discuss when to use useState Hook and when useReducer Hook.</a:t>
            </a:r>
          </a:p>
          <a:p>
            <a:pPr marL="342900" indent="-342900" algn="l">
              <a:buClr>
                <a:srgbClr val="0070C0"/>
              </a:buClr>
              <a:buSzPct val="80000"/>
              <a:buFont typeface="Wingdings" pitchFamily="2" charset="2"/>
              <a:buChar char="u"/>
            </a:pPr>
            <a:r>
              <a:rPr lang="en-US" altLang="zh-TW" sz="1800" b="1" dirty="0">
                <a:solidFill>
                  <a:schemeClr val="tx1"/>
                </a:solidFill>
                <a:latin typeface="+mj-lt"/>
              </a:rPr>
              <a:t>Both of them are used for state management.</a:t>
            </a:r>
          </a:p>
          <a:p>
            <a:pPr marL="342900" indent="-342900" algn="l">
              <a:buClr>
                <a:srgbClr val="0070C0"/>
              </a:buClr>
              <a:buSzPct val="80000"/>
              <a:buFont typeface="Wingdings" pitchFamily="2" charset="2"/>
              <a:buChar char="u"/>
            </a:pPr>
            <a:r>
              <a:rPr lang="en-US" altLang="zh-TW" sz="1800" b="1" dirty="0">
                <a:solidFill>
                  <a:schemeClr val="tx1"/>
                </a:solidFill>
                <a:latin typeface="+mj-lt"/>
              </a:rPr>
              <a:t>If you try to manage Number, String, or Boolean, useState is a better choice.</a:t>
            </a:r>
          </a:p>
          <a:p>
            <a:pPr marL="342900" indent="-342900" algn="l">
              <a:buClr>
                <a:srgbClr val="0070C0"/>
              </a:buClr>
              <a:buSzPct val="80000"/>
              <a:buFont typeface="Wingdings" pitchFamily="2" charset="2"/>
              <a:buChar char="u"/>
            </a:pPr>
            <a:r>
              <a:rPr lang="en-US" altLang="zh-TW" sz="1800" b="1" dirty="0">
                <a:solidFill>
                  <a:schemeClr val="tx1"/>
                </a:solidFill>
                <a:latin typeface="+mj-lt"/>
              </a:rPr>
              <a:t>If you try to manage Object or Array, useReducer is a better choice.</a:t>
            </a:r>
          </a:p>
          <a:p>
            <a:pPr marL="342900" indent="-342900" algn="l">
              <a:buClr>
                <a:srgbClr val="0070C0"/>
              </a:buClr>
              <a:buSzPct val="80000"/>
              <a:buFont typeface="Wingdings" pitchFamily="2" charset="2"/>
              <a:buChar char="u"/>
            </a:pPr>
            <a:r>
              <a:rPr lang="en-US" altLang="zh-TW" sz="1800" b="1" dirty="0">
                <a:solidFill>
                  <a:schemeClr val="tx1"/>
                </a:solidFill>
                <a:latin typeface="+mj-lt"/>
              </a:rPr>
              <a:t>For example, if you try to manage the count as the state variable, useState is a better choice. If you manage a person object, first name, last name, and ID, you better to use useReducer.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https://www.youtube.com/watch?v=3VClygDRSsU&amp;list=PLC3y8-rFHvwgg3vaYJgHGnModB54rxOk3&amp;index=68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graphicFrame>
        <p:nvGraphicFramePr>
          <p:cNvPr id="7" name="Table 7">
            <a:extLst>
              <a:ext uri="{FF2B5EF4-FFF2-40B4-BE49-F238E27FC236}">
                <a16:creationId xmlns:a16="http://schemas.microsoft.com/office/drawing/2014/main" id="{4B5DC2EC-9EC1-486D-A478-9C3D6F8B6CBC}"/>
              </a:ext>
            </a:extLst>
          </p:cNvPr>
          <p:cNvGraphicFramePr>
            <a:graphicFrameLocks noGrp="1"/>
          </p:cNvGraphicFramePr>
          <p:nvPr>
            <p:extLst>
              <p:ext uri="{D42A27DB-BD31-4B8C-83A1-F6EECF244321}">
                <p14:modId xmlns:p14="http://schemas.microsoft.com/office/powerpoint/2010/main" val="3416279463"/>
              </p:ext>
            </p:extLst>
          </p:nvPr>
        </p:nvGraphicFramePr>
        <p:xfrm>
          <a:off x="1187624" y="4221088"/>
          <a:ext cx="6014848" cy="741680"/>
        </p:xfrm>
        <a:graphic>
          <a:graphicData uri="http://schemas.openxmlformats.org/drawingml/2006/table">
            <a:tbl>
              <a:tblPr firstRow="1" bandRow="1">
                <a:tableStyleId>{5C22544A-7EE6-4342-B048-85BDC9FD1C3A}</a:tableStyleId>
              </a:tblPr>
              <a:tblGrid>
                <a:gridCol w="1477074">
                  <a:extLst>
                    <a:ext uri="{9D8B030D-6E8A-4147-A177-3AD203B41FA5}">
                      <a16:colId xmlns:a16="http://schemas.microsoft.com/office/drawing/2014/main" val="4029590038"/>
                    </a:ext>
                  </a:extLst>
                </a:gridCol>
                <a:gridCol w="2505774">
                  <a:extLst>
                    <a:ext uri="{9D8B030D-6E8A-4147-A177-3AD203B41FA5}">
                      <a16:colId xmlns:a16="http://schemas.microsoft.com/office/drawing/2014/main" val="553646689"/>
                    </a:ext>
                  </a:extLst>
                </a:gridCol>
                <a:gridCol w="2032000">
                  <a:extLst>
                    <a:ext uri="{9D8B030D-6E8A-4147-A177-3AD203B41FA5}">
                      <a16:colId xmlns:a16="http://schemas.microsoft.com/office/drawing/2014/main" val="3488884037"/>
                    </a:ext>
                  </a:extLst>
                </a:gridCol>
              </a:tblGrid>
              <a:tr h="370840">
                <a:tc>
                  <a:txBody>
                    <a:bodyPr/>
                    <a:lstStyle/>
                    <a:p>
                      <a:r>
                        <a:rPr lang="en-US" dirty="0"/>
                        <a:t>Scenario</a:t>
                      </a:r>
                    </a:p>
                  </a:txBody>
                  <a:tcPr/>
                </a:tc>
                <a:tc>
                  <a:txBody>
                    <a:bodyPr/>
                    <a:lstStyle/>
                    <a:p>
                      <a:r>
                        <a:rPr lang="en-US" dirty="0"/>
                        <a:t>useState</a:t>
                      </a:r>
                    </a:p>
                  </a:txBody>
                  <a:tcPr/>
                </a:tc>
                <a:tc>
                  <a:txBody>
                    <a:bodyPr/>
                    <a:lstStyle/>
                    <a:p>
                      <a:r>
                        <a:rPr lang="en-US" dirty="0"/>
                        <a:t>useReducer</a:t>
                      </a:r>
                    </a:p>
                  </a:txBody>
                  <a:tcPr/>
                </a:tc>
                <a:extLst>
                  <a:ext uri="{0D108BD9-81ED-4DB2-BD59-A6C34878D82A}">
                    <a16:rowId xmlns:a16="http://schemas.microsoft.com/office/drawing/2014/main" val="2114194809"/>
                  </a:ext>
                </a:extLst>
              </a:tr>
              <a:tr h="370840">
                <a:tc>
                  <a:txBody>
                    <a:bodyPr/>
                    <a:lstStyle/>
                    <a:p>
                      <a:r>
                        <a:rPr lang="en-US" dirty="0"/>
                        <a:t>Type of state </a:t>
                      </a:r>
                    </a:p>
                  </a:txBody>
                  <a:tcPr/>
                </a:tc>
                <a:tc>
                  <a:txBody>
                    <a:bodyPr/>
                    <a:lstStyle/>
                    <a:p>
                      <a:r>
                        <a:rPr lang="en-US" dirty="0"/>
                        <a:t>Number, String, Boolean</a:t>
                      </a:r>
                    </a:p>
                  </a:txBody>
                  <a:tcPr/>
                </a:tc>
                <a:tc>
                  <a:txBody>
                    <a:bodyPr/>
                    <a:lstStyle/>
                    <a:p>
                      <a:r>
                        <a:rPr lang="en-US" dirty="0"/>
                        <a:t>Object or Array</a:t>
                      </a:r>
                    </a:p>
                  </a:txBody>
                  <a:tcPr/>
                </a:tc>
                <a:extLst>
                  <a:ext uri="{0D108BD9-81ED-4DB2-BD59-A6C34878D82A}">
                    <a16:rowId xmlns:a16="http://schemas.microsoft.com/office/drawing/2014/main" val="635264795"/>
                  </a:ext>
                </a:extLst>
              </a:tr>
            </a:tbl>
          </a:graphicData>
        </a:graphic>
      </p:graphicFrame>
    </p:spTree>
    <p:extLst>
      <p:ext uri="{BB962C8B-B14F-4D97-AF65-F5344CB8AC3E}">
        <p14:creationId xmlns:p14="http://schemas.microsoft.com/office/powerpoint/2010/main" val="107574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68 </a:t>
            </a:r>
            <a:r>
              <a:rPr lang="en-US" altLang="zh-TW" b="1" dirty="0" err="1">
                <a:solidFill>
                  <a:srgbClr val="FFFF00"/>
                </a:solidFill>
              </a:rPr>
              <a:t>useState</a:t>
            </a:r>
            <a:r>
              <a:rPr lang="en-US" altLang="zh-TW" b="1" dirty="0">
                <a:solidFill>
                  <a:srgbClr val="FFFF00"/>
                </a:solidFill>
              </a:rPr>
              <a:t> vs. </a:t>
            </a:r>
            <a:r>
              <a:rPr lang="en-US" altLang="zh-TW" b="1" dirty="0" err="1">
                <a:solidFill>
                  <a:srgbClr val="FFFF00"/>
                </a:solidFill>
              </a:rPr>
              <a:t>useReducer</a:t>
            </a:r>
            <a:endParaRPr lang="zh-TW" altLang="en-US" b="1" dirty="0">
              <a:solidFill>
                <a:srgbClr val="FFFF00"/>
              </a:solidFill>
            </a:endParaRPr>
          </a:p>
        </p:txBody>
      </p:sp>
      <p:sp>
        <p:nvSpPr>
          <p:cNvPr id="3" name="副標題 2"/>
          <p:cNvSpPr>
            <a:spLocks noGrp="1"/>
          </p:cNvSpPr>
          <p:nvPr>
            <p:ph type="subTitle" idx="1"/>
          </p:nvPr>
        </p:nvSpPr>
        <p:spPr>
          <a:xfrm>
            <a:off x="467544" y="1340767"/>
            <a:ext cx="8424936" cy="22928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useState vs. useReducer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second scenario is “Number of state transitions”, if you update “one or two” variables, useState should be fine. But if you update 5 or 10 state calls, you should consider to use useReducer. The main reason is useReducer make your state predictable. It will be updating several state variables, but all of the states will be happening in one place, i.e., the state reducer function. It also make it easier for other developers. It you have a lot of complicated calls, the useReducer is a better choice.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https://www.youtube.com/watch?v=3VClygDRSsU&amp;list=PLC3y8-rFHvwgg3vaYJgHGnModB54rxOk3&amp;index=68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graphicFrame>
        <p:nvGraphicFramePr>
          <p:cNvPr id="7" name="Table 7">
            <a:extLst>
              <a:ext uri="{FF2B5EF4-FFF2-40B4-BE49-F238E27FC236}">
                <a16:creationId xmlns:a16="http://schemas.microsoft.com/office/drawing/2014/main" id="{4B5DC2EC-9EC1-486D-A478-9C3D6F8B6CBC}"/>
              </a:ext>
            </a:extLst>
          </p:cNvPr>
          <p:cNvGraphicFramePr>
            <a:graphicFrameLocks noGrp="1"/>
          </p:cNvGraphicFramePr>
          <p:nvPr>
            <p:extLst>
              <p:ext uri="{D42A27DB-BD31-4B8C-83A1-F6EECF244321}">
                <p14:modId xmlns:p14="http://schemas.microsoft.com/office/powerpoint/2010/main" val="452937487"/>
              </p:ext>
            </p:extLst>
          </p:nvPr>
        </p:nvGraphicFramePr>
        <p:xfrm>
          <a:off x="935735" y="4032183"/>
          <a:ext cx="7272529" cy="1112520"/>
        </p:xfrm>
        <a:graphic>
          <a:graphicData uri="http://schemas.openxmlformats.org/drawingml/2006/table">
            <a:tbl>
              <a:tblPr firstRow="1" bandRow="1">
                <a:tableStyleId>{5C22544A-7EE6-4342-B048-85BDC9FD1C3A}</a:tableStyleId>
              </a:tblPr>
              <a:tblGrid>
                <a:gridCol w="2734755">
                  <a:extLst>
                    <a:ext uri="{9D8B030D-6E8A-4147-A177-3AD203B41FA5}">
                      <a16:colId xmlns:a16="http://schemas.microsoft.com/office/drawing/2014/main" val="4029590038"/>
                    </a:ext>
                  </a:extLst>
                </a:gridCol>
                <a:gridCol w="2505774">
                  <a:extLst>
                    <a:ext uri="{9D8B030D-6E8A-4147-A177-3AD203B41FA5}">
                      <a16:colId xmlns:a16="http://schemas.microsoft.com/office/drawing/2014/main" val="553646689"/>
                    </a:ext>
                  </a:extLst>
                </a:gridCol>
                <a:gridCol w="2032000">
                  <a:extLst>
                    <a:ext uri="{9D8B030D-6E8A-4147-A177-3AD203B41FA5}">
                      <a16:colId xmlns:a16="http://schemas.microsoft.com/office/drawing/2014/main" val="3488884037"/>
                    </a:ext>
                  </a:extLst>
                </a:gridCol>
              </a:tblGrid>
              <a:tr h="370840">
                <a:tc>
                  <a:txBody>
                    <a:bodyPr/>
                    <a:lstStyle/>
                    <a:p>
                      <a:r>
                        <a:rPr lang="en-US" dirty="0"/>
                        <a:t>Scenario</a:t>
                      </a:r>
                    </a:p>
                  </a:txBody>
                  <a:tcPr/>
                </a:tc>
                <a:tc>
                  <a:txBody>
                    <a:bodyPr/>
                    <a:lstStyle/>
                    <a:p>
                      <a:r>
                        <a:rPr lang="en-US" dirty="0"/>
                        <a:t>useState</a:t>
                      </a:r>
                    </a:p>
                  </a:txBody>
                  <a:tcPr/>
                </a:tc>
                <a:tc>
                  <a:txBody>
                    <a:bodyPr/>
                    <a:lstStyle/>
                    <a:p>
                      <a:r>
                        <a:rPr lang="en-US" dirty="0"/>
                        <a:t>useReducer</a:t>
                      </a:r>
                    </a:p>
                  </a:txBody>
                  <a:tcPr/>
                </a:tc>
                <a:extLst>
                  <a:ext uri="{0D108BD9-81ED-4DB2-BD59-A6C34878D82A}">
                    <a16:rowId xmlns:a16="http://schemas.microsoft.com/office/drawing/2014/main" val="2114194809"/>
                  </a:ext>
                </a:extLst>
              </a:tr>
              <a:tr h="370840">
                <a:tc>
                  <a:txBody>
                    <a:bodyPr/>
                    <a:lstStyle/>
                    <a:p>
                      <a:r>
                        <a:rPr lang="en-US" dirty="0"/>
                        <a:t>Type of state </a:t>
                      </a:r>
                    </a:p>
                  </a:txBody>
                  <a:tcPr/>
                </a:tc>
                <a:tc>
                  <a:txBody>
                    <a:bodyPr/>
                    <a:lstStyle/>
                    <a:p>
                      <a:r>
                        <a:rPr lang="en-US" dirty="0"/>
                        <a:t>Number, String, Boolean</a:t>
                      </a:r>
                    </a:p>
                  </a:txBody>
                  <a:tcPr/>
                </a:tc>
                <a:tc>
                  <a:txBody>
                    <a:bodyPr/>
                    <a:lstStyle/>
                    <a:p>
                      <a:r>
                        <a:rPr lang="en-US" dirty="0"/>
                        <a:t>Object or Array</a:t>
                      </a:r>
                    </a:p>
                  </a:txBody>
                  <a:tcPr/>
                </a:tc>
                <a:extLst>
                  <a:ext uri="{0D108BD9-81ED-4DB2-BD59-A6C34878D82A}">
                    <a16:rowId xmlns:a16="http://schemas.microsoft.com/office/drawing/2014/main" val="635264795"/>
                  </a:ext>
                </a:extLst>
              </a:tr>
              <a:tr h="370840">
                <a:tc>
                  <a:txBody>
                    <a:bodyPr/>
                    <a:lstStyle/>
                    <a:p>
                      <a:r>
                        <a:rPr lang="en-US" dirty="0"/>
                        <a:t>Number of State Transition</a:t>
                      </a:r>
                    </a:p>
                  </a:txBody>
                  <a:tcPr/>
                </a:tc>
                <a:tc>
                  <a:txBody>
                    <a:bodyPr/>
                    <a:lstStyle/>
                    <a:p>
                      <a:r>
                        <a:rPr lang="en-US" dirty="0"/>
                        <a:t>One or two</a:t>
                      </a:r>
                    </a:p>
                  </a:txBody>
                  <a:tcPr/>
                </a:tc>
                <a:tc>
                  <a:txBody>
                    <a:bodyPr/>
                    <a:lstStyle/>
                    <a:p>
                      <a:r>
                        <a:rPr lang="en-US" dirty="0"/>
                        <a:t>Too Many</a:t>
                      </a:r>
                    </a:p>
                  </a:txBody>
                  <a:tcPr/>
                </a:tc>
                <a:extLst>
                  <a:ext uri="{0D108BD9-81ED-4DB2-BD59-A6C34878D82A}">
                    <a16:rowId xmlns:a16="http://schemas.microsoft.com/office/drawing/2014/main" val="2444673045"/>
                  </a:ext>
                </a:extLst>
              </a:tr>
            </a:tbl>
          </a:graphicData>
        </a:graphic>
      </p:graphicFrame>
    </p:spTree>
    <p:extLst>
      <p:ext uri="{BB962C8B-B14F-4D97-AF65-F5344CB8AC3E}">
        <p14:creationId xmlns:p14="http://schemas.microsoft.com/office/powerpoint/2010/main" val="139815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68 </a:t>
            </a:r>
            <a:r>
              <a:rPr lang="en-US" altLang="zh-TW" b="1" dirty="0" err="1">
                <a:solidFill>
                  <a:srgbClr val="FFFF00"/>
                </a:solidFill>
              </a:rPr>
              <a:t>useState</a:t>
            </a:r>
            <a:r>
              <a:rPr lang="en-US" altLang="zh-TW" b="1" dirty="0">
                <a:solidFill>
                  <a:srgbClr val="FFFF00"/>
                </a:solidFill>
              </a:rPr>
              <a:t> vs. </a:t>
            </a:r>
            <a:r>
              <a:rPr lang="en-US" altLang="zh-TW" b="1" dirty="0" err="1">
                <a:solidFill>
                  <a:srgbClr val="FFFF00"/>
                </a:solidFill>
              </a:rPr>
              <a:t>useReducer</a:t>
            </a:r>
            <a:endParaRPr lang="zh-TW" altLang="en-US" b="1" dirty="0">
              <a:solidFill>
                <a:srgbClr val="FFFF00"/>
              </a:solidFill>
            </a:endParaRPr>
          </a:p>
        </p:txBody>
      </p:sp>
      <p:sp>
        <p:nvSpPr>
          <p:cNvPr id="3" name="副標題 2"/>
          <p:cNvSpPr>
            <a:spLocks noGrp="1"/>
          </p:cNvSpPr>
          <p:nvPr>
            <p:ph type="subTitle" idx="1"/>
          </p:nvPr>
        </p:nvSpPr>
        <p:spPr>
          <a:xfrm>
            <a:off x="467544" y="1340767"/>
            <a:ext cx="8424936" cy="23762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useState vs. useReducer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third scenario is “Related state transition?”, in the previous discussion, we only have three state variables, i.e., loading, fetched, and error. Typically, we use useState. However, useReducer would be better if all the states are related or tied to a specific action. All the states are updated together. Either data and render is fetched successfully or render an error. The code is more predictable and maintainable. If everything are managed in different spaces and different states, it would be harder to maintain.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https://www.youtube.com/watch?v=3VClygDRSsU&amp;list=PLC3y8-rFHvwgg3vaYJgHGnModB54rxOk3&amp;index=68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graphicFrame>
        <p:nvGraphicFramePr>
          <p:cNvPr id="7" name="Table 7">
            <a:extLst>
              <a:ext uri="{FF2B5EF4-FFF2-40B4-BE49-F238E27FC236}">
                <a16:creationId xmlns:a16="http://schemas.microsoft.com/office/drawing/2014/main" id="{4B5DC2EC-9EC1-486D-A478-9C3D6F8B6CBC}"/>
              </a:ext>
            </a:extLst>
          </p:cNvPr>
          <p:cNvGraphicFramePr>
            <a:graphicFrameLocks noGrp="1"/>
          </p:cNvGraphicFramePr>
          <p:nvPr>
            <p:extLst>
              <p:ext uri="{D42A27DB-BD31-4B8C-83A1-F6EECF244321}">
                <p14:modId xmlns:p14="http://schemas.microsoft.com/office/powerpoint/2010/main" val="1361675525"/>
              </p:ext>
            </p:extLst>
          </p:nvPr>
        </p:nvGraphicFramePr>
        <p:xfrm>
          <a:off x="935735" y="4032183"/>
          <a:ext cx="7272529" cy="1483360"/>
        </p:xfrm>
        <a:graphic>
          <a:graphicData uri="http://schemas.openxmlformats.org/drawingml/2006/table">
            <a:tbl>
              <a:tblPr firstRow="1" bandRow="1">
                <a:tableStyleId>{5C22544A-7EE6-4342-B048-85BDC9FD1C3A}</a:tableStyleId>
              </a:tblPr>
              <a:tblGrid>
                <a:gridCol w="2734755">
                  <a:extLst>
                    <a:ext uri="{9D8B030D-6E8A-4147-A177-3AD203B41FA5}">
                      <a16:colId xmlns:a16="http://schemas.microsoft.com/office/drawing/2014/main" val="4029590038"/>
                    </a:ext>
                  </a:extLst>
                </a:gridCol>
                <a:gridCol w="2505774">
                  <a:extLst>
                    <a:ext uri="{9D8B030D-6E8A-4147-A177-3AD203B41FA5}">
                      <a16:colId xmlns:a16="http://schemas.microsoft.com/office/drawing/2014/main" val="553646689"/>
                    </a:ext>
                  </a:extLst>
                </a:gridCol>
                <a:gridCol w="2032000">
                  <a:extLst>
                    <a:ext uri="{9D8B030D-6E8A-4147-A177-3AD203B41FA5}">
                      <a16:colId xmlns:a16="http://schemas.microsoft.com/office/drawing/2014/main" val="3488884037"/>
                    </a:ext>
                  </a:extLst>
                </a:gridCol>
              </a:tblGrid>
              <a:tr h="370840">
                <a:tc>
                  <a:txBody>
                    <a:bodyPr/>
                    <a:lstStyle/>
                    <a:p>
                      <a:r>
                        <a:rPr lang="en-US" dirty="0"/>
                        <a:t>Scenario</a:t>
                      </a:r>
                    </a:p>
                  </a:txBody>
                  <a:tcPr/>
                </a:tc>
                <a:tc>
                  <a:txBody>
                    <a:bodyPr/>
                    <a:lstStyle/>
                    <a:p>
                      <a:r>
                        <a:rPr lang="en-US" dirty="0"/>
                        <a:t>useState</a:t>
                      </a:r>
                    </a:p>
                  </a:txBody>
                  <a:tcPr/>
                </a:tc>
                <a:tc>
                  <a:txBody>
                    <a:bodyPr/>
                    <a:lstStyle/>
                    <a:p>
                      <a:r>
                        <a:rPr lang="en-US" dirty="0"/>
                        <a:t>useReducer</a:t>
                      </a:r>
                    </a:p>
                  </a:txBody>
                  <a:tcPr/>
                </a:tc>
                <a:extLst>
                  <a:ext uri="{0D108BD9-81ED-4DB2-BD59-A6C34878D82A}">
                    <a16:rowId xmlns:a16="http://schemas.microsoft.com/office/drawing/2014/main" val="2114194809"/>
                  </a:ext>
                </a:extLst>
              </a:tr>
              <a:tr h="370840">
                <a:tc>
                  <a:txBody>
                    <a:bodyPr/>
                    <a:lstStyle/>
                    <a:p>
                      <a:r>
                        <a:rPr lang="en-US" dirty="0"/>
                        <a:t>Type of state </a:t>
                      </a:r>
                    </a:p>
                  </a:txBody>
                  <a:tcPr/>
                </a:tc>
                <a:tc>
                  <a:txBody>
                    <a:bodyPr/>
                    <a:lstStyle/>
                    <a:p>
                      <a:r>
                        <a:rPr lang="en-US" dirty="0"/>
                        <a:t>Number, String, Boolean</a:t>
                      </a:r>
                    </a:p>
                  </a:txBody>
                  <a:tcPr/>
                </a:tc>
                <a:tc>
                  <a:txBody>
                    <a:bodyPr/>
                    <a:lstStyle/>
                    <a:p>
                      <a:r>
                        <a:rPr lang="en-US" dirty="0"/>
                        <a:t>Object or Array</a:t>
                      </a:r>
                    </a:p>
                  </a:txBody>
                  <a:tcPr/>
                </a:tc>
                <a:extLst>
                  <a:ext uri="{0D108BD9-81ED-4DB2-BD59-A6C34878D82A}">
                    <a16:rowId xmlns:a16="http://schemas.microsoft.com/office/drawing/2014/main" val="635264795"/>
                  </a:ext>
                </a:extLst>
              </a:tr>
              <a:tr h="370840">
                <a:tc>
                  <a:txBody>
                    <a:bodyPr/>
                    <a:lstStyle/>
                    <a:p>
                      <a:r>
                        <a:rPr lang="en-US" dirty="0"/>
                        <a:t>Number of State Transition</a:t>
                      </a:r>
                    </a:p>
                  </a:txBody>
                  <a:tcPr/>
                </a:tc>
                <a:tc>
                  <a:txBody>
                    <a:bodyPr/>
                    <a:lstStyle/>
                    <a:p>
                      <a:r>
                        <a:rPr lang="en-US" dirty="0"/>
                        <a:t>One or two</a:t>
                      </a:r>
                    </a:p>
                  </a:txBody>
                  <a:tcPr/>
                </a:tc>
                <a:tc>
                  <a:txBody>
                    <a:bodyPr/>
                    <a:lstStyle/>
                    <a:p>
                      <a:r>
                        <a:rPr lang="en-US" dirty="0"/>
                        <a:t>Too Many</a:t>
                      </a:r>
                    </a:p>
                  </a:txBody>
                  <a:tcPr/>
                </a:tc>
                <a:extLst>
                  <a:ext uri="{0D108BD9-81ED-4DB2-BD59-A6C34878D82A}">
                    <a16:rowId xmlns:a16="http://schemas.microsoft.com/office/drawing/2014/main" val="2444673045"/>
                  </a:ext>
                </a:extLst>
              </a:tr>
              <a:tr h="370840">
                <a:tc>
                  <a:txBody>
                    <a:bodyPr/>
                    <a:lstStyle/>
                    <a:p>
                      <a:r>
                        <a:rPr lang="en-US" dirty="0"/>
                        <a:t>Related sate transition?</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849674219"/>
                  </a:ext>
                </a:extLst>
              </a:tr>
            </a:tbl>
          </a:graphicData>
        </a:graphic>
      </p:graphicFrame>
    </p:spTree>
    <p:extLst>
      <p:ext uri="{BB962C8B-B14F-4D97-AF65-F5344CB8AC3E}">
        <p14:creationId xmlns:p14="http://schemas.microsoft.com/office/powerpoint/2010/main" val="277026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68 </a:t>
            </a:r>
            <a:r>
              <a:rPr lang="en-US" altLang="zh-TW" b="1" dirty="0" err="1">
                <a:solidFill>
                  <a:srgbClr val="FFFF00"/>
                </a:solidFill>
              </a:rPr>
              <a:t>useState</a:t>
            </a:r>
            <a:r>
              <a:rPr lang="en-US" altLang="zh-TW" b="1" dirty="0">
                <a:solidFill>
                  <a:srgbClr val="FFFF00"/>
                </a:solidFill>
              </a:rPr>
              <a:t> vs. </a:t>
            </a:r>
            <a:r>
              <a:rPr lang="en-US" altLang="zh-TW" b="1" dirty="0" err="1">
                <a:solidFill>
                  <a:srgbClr val="FFFF00"/>
                </a:solidFill>
              </a:rPr>
              <a:t>useReducer</a:t>
            </a:r>
            <a:endParaRPr lang="zh-TW" altLang="en-US" b="1" dirty="0">
              <a:solidFill>
                <a:srgbClr val="FFFF00"/>
              </a:solidFill>
            </a:endParaRPr>
          </a:p>
        </p:txBody>
      </p:sp>
      <p:sp>
        <p:nvSpPr>
          <p:cNvPr id="3" name="副標題 2"/>
          <p:cNvSpPr>
            <a:spLocks noGrp="1"/>
          </p:cNvSpPr>
          <p:nvPr>
            <p:ph type="subTitle" idx="1"/>
          </p:nvPr>
        </p:nvSpPr>
        <p:spPr>
          <a:xfrm>
            <a:off x="467544" y="1340767"/>
            <a:ext cx="8424936" cy="25922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useState vs. useReducer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fourth scenario is about “Business Logic” for state transition.</a:t>
            </a:r>
          </a:p>
          <a:p>
            <a:pPr marL="342900" indent="-342900" algn="l">
              <a:buClr>
                <a:srgbClr val="0070C0"/>
              </a:buClr>
              <a:buSzPct val="80000"/>
              <a:buFont typeface="Wingdings" pitchFamily="2" charset="2"/>
              <a:buChar char="u"/>
            </a:pPr>
            <a:r>
              <a:rPr lang="en-US" altLang="zh-TW" sz="1800" b="1" dirty="0">
                <a:solidFill>
                  <a:schemeClr val="tx1"/>
                </a:solidFill>
                <a:latin typeface="+mj-lt"/>
              </a:rPr>
              <a:t>If business transition include old value to new value or complex data transmission and manipulation, it is better to use useReducer.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That way, all the business logic will be in reducer function.</a:t>
            </a:r>
          </a:p>
          <a:p>
            <a:pPr marL="342900" indent="-342900" algn="l">
              <a:buClr>
                <a:srgbClr val="0070C0"/>
              </a:buClr>
              <a:buSzPct val="80000"/>
              <a:buFont typeface="Wingdings" pitchFamily="2" charset="2"/>
              <a:buChar char="u"/>
            </a:pPr>
            <a:r>
              <a:rPr lang="en-US" altLang="zh-TW" sz="1800" b="1" dirty="0">
                <a:solidFill>
                  <a:schemeClr val="tx1"/>
                </a:solidFill>
                <a:latin typeface="+mj-lt"/>
              </a:rPr>
              <a:t>You have better of separation concern.</a:t>
            </a:r>
          </a:p>
          <a:p>
            <a:pPr marL="342900" indent="-342900" algn="l">
              <a:buClr>
                <a:srgbClr val="0070C0"/>
              </a:buClr>
              <a:buSzPct val="80000"/>
              <a:buFont typeface="Wingdings" pitchFamily="2" charset="2"/>
              <a:buChar char="u"/>
            </a:pPr>
            <a:r>
              <a:rPr lang="en-US" altLang="zh-TW" sz="1800" b="1" dirty="0">
                <a:solidFill>
                  <a:schemeClr val="tx1"/>
                </a:solidFill>
                <a:latin typeface="+mj-lt"/>
              </a:rPr>
              <a:t>All your component to do is to dispatch to the appropriate action.</a:t>
            </a:r>
          </a:p>
          <a:p>
            <a:pPr marL="342900" indent="-342900" algn="l">
              <a:buClr>
                <a:srgbClr val="0070C0"/>
              </a:buClr>
              <a:buSzPct val="80000"/>
              <a:buFont typeface="Wingdings" pitchFamily="2" charset="2"/>
              <a:buChar char="u"/>
            </a:pPr>
            <a:r>
              <a:rPr lang="en-US" altLang="zh-TW" sz="1800" b="1" dirty="0">
                <a:solidFill>
                  <a:schemeClr val="tx1"/>
                </a:solidFill>
                <a:latin typeface="+mj-lt"/>
              </a:rPr>
              <a:t>Again, it make core more readable and maintainable.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https://www.youtube.com/watch?v=3VClygDRSsU&amp;list=PLC3y8-rFHvwgg3vaYJgHGnModB54rxOk3&amp;index=68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graphicFrame>
        <p:nvGraphicFramePr>
          <p:cNvPr id="7" name="Table 7">
            <a:extLst>
              <a:ext uri="{FF2B5EF4-FFF2-40B4-BE49-F238E27FC236}">
                <a16:creationId xmlns:a16="http://schemas.microsoft.com/office/drawing/2014/main" id="{4B5DC2EC-9EC1-486D-A478-9C3D6F8B6CBC}"/>
              </a:ext>
            </a:extLst>
          </p:cNvPr>
          <p:cNvGraphicFramePr>
            <a:graphicFrameLocks noGrp="1"/>
          </p:cNvGraphicFramePr>
          <p:nvPr>
            <p:extLst>
              <p:ext uri="{D42A27DB-BD31-4B8C-83A1-F6EECF244321}">
                <p14:modId xmlns:p14="http://schemas.microsoft.com/office/powerpoint/2010/main" val="1743777890"/>
              </p:ext>
            </p:extLst>
          </p:nvPr>
        </p:nvGraphicFramePr>
        <p:xfrm>
          <a:off x="935735" y="4032183"/>
          <a:ext cx="7613905" cy="1854200"/>
        </p:xfrm>
        <a:graphic>
          <a:graphicData uri="http://schemas.openxmlformats.org/drawingml/2006/table">
            <a:tbl>
              <a:tblPr firstRow="1" bandRow="1">
                <a:tableStyleId>{5C22544A-7EE6-4342-B048-85BDC9FD1C3A}</a:tableStyleId>
              </a:tblPr>
              <a:tblGrid>
                <a:gridCol w="2734755">
                  <a:extLst>
                    <a:ext uri="{9D8B030D-6E8A-4147-A177-3AD203B41FA5}">
                      <a16:colId xmlns:a16="http://schemas.microsoft.com/office/drawing/2014/main" val="4029590038"/>
                    </a:ext>
                  </a:extLst>
                </a:gridCol>
                <a:gridCol w="2505774">
                  <a:extLst>
                    <a:ext uri="{9D8B030D-6E8A-4147-A177-3AD203B41FA5}">
                      <a16:colId xmlns:a16="http://schemas.microsoft.com/office/drawing/2014/main" val="553646689"/>
                    </a:ext>
                  </a:extLst>
                </a:gridCol>
                <a:gridCol w="2373376">
                  <a:extLst>
                    <a:ext uri="{9D8B030D-6E8A-4147-A177-3AD203B41FA5}">
                      <a16:colId xmlns:a16="http://schemas.microsoft.com/office/drawing/2014/main" val="3488884037"/>
                    </a:ext>
                  </a:extLst>
                </a:gridCol>
              </a:tblGrid>
              <a:tr h="370840">
                <a:tc>
                  <a:txBody>
                    <a:bodyPr/>
                    <a:lstStyle/>
                    <a:p>
                      <a:r>
                        <a:rPr lang="en-US" dirty="0"/>
                        <a:t>Scenario</a:t>
                      </a:r>
                    </a:p>
                  </a:txBody>
                  <a:tcPr/>
                </a:tc>
                <a:tc>
                  <a:txBody>
                    <a:bodyPr/>
                    <a:lstStyle/>
                    <a:p>
                      <a:r>
                        <a:rPr lang="en-US" dirty="0"/>
                        <a:t>useState</a:t>
                      </a:r>
                    </a:p>
                  </a:txBody>
                  <a:tcPr/>
                </a:tc>
                <a:tc>
                  <a:txBody>
                    <a:bodyPr/>
                    <a:lstStyle/>
                    <a:p>
                      <a:r>
                        <a:rPr lang="en-US" dirty="0"/>
                        <a:t>useReducer</a:t>
                      </a:r>
                    </a:p>
                  </a:txBody>
                  <a:tcPr/>
                </a:tc>
                <a:extLst>
                  <a:ext uri="{0D108BD9-81ED-4DB2-BD59-A6C34878D82A}">
                    <a16:rowId xmlns:a16="http://schemas.microsoft.com/office/drawing/2014/main" val="2114194809"/>
                  </a:ext>
                </a:extLst>
              </a:tr>
              <a:tr h="370840">
                <a:tc>
                  <a:txBody>
                    <a:bodyPr/>
                    <a:lstStyle/>
                    <a:p>
                      <a:r>
                        <a:rPr lang="en-US" dirty="0"/>
                        <a:t>Type of state </a:t>
                      </a:r>
                    </a:p>
                  </a:txBody>
                  <a:tcPr/>
                </a:tc>
                <a:tc>
                  <a:txBody>
                    <a:bodyPr/>
                    <a:lstStyle/>
                    <a:p>
                      <a:r>
                        <a:rPr lang="en-US" dirty="0"/>
                        <a:t>Number, String, Boolean</a:t>
                      </a:r>
                    </a:p>
                  </a:txBody>
                  <a:tcPr/>
                </a:tc>
                <a:tc>
                  <a:txBody>
                    <a:bodyPr/>
                    <a:lstStyle/>
                    <a:p>
                      <a:r>
                        <a:rPr lang="en-US" dirty="0"/>
                        <a:t>Object or Array</a:t>
                      </a:r>
                    </a:p>
                  </a:txBody>
                  <a:tcPr/>
                </a:tc>
                <a:extLst>
                  <a:ext uri="{0D108BD9-81ED-4DB2-BD59-A6C34878D82A}">
                    <a16:rowId xmlns:a16="http://schemas.microsoft.com/office/drawing/2014/main" val="635264795"/>
                  </a:ext>
                </a:extLst>
              </a:tr>
              <a:tr h="370840">
                <a:tc>
                  <a:txBody>
                    <a:bodyPr/>
                    <a:lstStyle/>
                    <a:p>
                      <a:r>
                        <a:rPr lang="en-US" dirty="0"/>
                        <a:t>Number of State Transition</a:t>
                      </a:r>
                    </a:p>
                  </a:txBody>
                  <a:tcPr/>
                </a:tc>
                <a:tc>
                  <a:txBody>
                    <a:bodyPr/>
                    <a:lstStyle/>
                    <a:p>
                      <a:r>
                        <a:rPr lang="en-US" dirty="0"/>
                        <a:t>One or two</a:t>
                      </a:r>
                    </a:p>
                  </a:txBody>
                  <a:tcPr/>
                </a:tc>
                <a:tc>
                  <a:txBody>
                    <a:bodyPr/>
                    <a:lstStyle/>
                    <a:p>
                      <a:r>
                        <a:rPr lang="en-US" dirty="0"/>
                        <a:t>Too Many</a:t>
                      </a:r>
                    </a:p>
                  </a:txBody>
                  <a:tcPr/>
                </a:tc>
                <a:extLst>
                  <a:ext uri="{0D108BD9-81ED-4DB2-BD59-A6C34878D82A}">
                    <a16:rowId xmlns:a16="http://schemas.microsoft.com/office/drawing/2014/main" val="2444673045"/>
                  </a:ext>
                </a:extLst>
              </a:tr>
              <a:tr h="370840">
                <a:tc>
                  <a:txBody>
                    <a:bodyPr/>
                    <a:lstStyle/>
                    <a:p>
                      <a:r>
                        <a:rPr lang="en-US" dirty="0"/>
                        <a:t>Related sate transition?</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849674219"/>
                  </a:ext>
                </a:extLst>
              </a:tr>
              <a:tr h="370840">
                <a:tc>
                  <a:txBody>
                    <a:bodyPr/>
                    <a:lstStyle/>
                    <a:p>
                      <a:r>
                        <a:rPr lang="en-US" dirty="0"/>
                        <a:t>Business logic</a:t>
                      </a:r>
                    </a:p>
                  </a:txBody>
                  <a:tcPr/>
                </a:tc>
                <a:tc>
                  <a:txBody>
                    <a:bodyPr/>
                    <a:lstStyle/>
                    <a:p>
                      <a:r>
                        <a:rPr lang="en-US" dirty="0"/>
                        <a:t>No business logic</a:t>
                      </a:r>
                    </a:p>
                  </a:txBody>
                  <a:tcPr/>
                </a:tc>
                <a:tc>
                  <a:txBody>
                    <a:bodyPr/>
                    <a:lstStyle/>
                    <a:p>
                      <a:r>
                        <a:rPr lang="en-US" dirty="0"/>
                        <a:t>Complex business logic</a:t>
                      </a:r>
                    </a:p>
                  </a:txBody>
                  <a:tcPr/>
                </a:tc>
                <a:extLst>
                  <a:ext uri="{0D108BD9-81ED-4DB2-BD59-A6C34878D82A}">
                    <a16:rowId xmlns:a16="http://schemas.microsoft.com/office/drawing/2014/main" val="1566141462"/>
                  </a:ext>
                </a:extLst>
              </a:tr>
            </a:tbl>
          </a:graphicData>
        </a:graphic>
      </p:graphicFrame>
    </p:spTree>
    <p:extLst>
      <p:ext uri="{BB962C8B-B14F-4D97-AF65-F5344CB8AC3E}">
        <p14:creationId xmlns:p14="http://schemas.microsoft.com/office/powerpoint/2010/main" val="21166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68 </a:t>
            </a:r>
            <a:r>
              <a:rPr lang="en-US" altLang="zh-TW" b="1" dirty="0" err="1">
                <a:solidFill>
                  <a:srgbClr val="FFFF00"/>
                </a:solidFill>
              </a:rPr>
              <a:t>useState</a:t>
            </a:r>
            <a:r>
              <a:rPr lang="en-US" altLang="zh-TW" b="1" dirty="0">
                <a:solidFill>
                  <a:srgbClr val="FFFF00"/>
                </a:solidFill>
              </a:rPr>
              <a:t> vs. </a:t>
            </a:r>
            <a:r>
              <a:rPr lang="en-US" altLang="zh-TW" b="1" dirty="0" err="1">
                <a:solidFill>
                  <a:srgbClr val="FFFF00"/>
                </a:solidFill>
              </a:rPr>
              <a:t>useReducer</a:t>
            </a:r>
            <a:endParaRPr lang="zh-TW" altLang="en-US" b="1" dirty="0">
              <a:solidFill>
                <a:srgbClr val="FFFF00"/>
              </a:solidFill>
            </a:endParaRPr>
          </a:p>
        </p:txBody>
      </p:sp>
      <p:sp>
        <p:nvSpPr>
          <p:cNvPr id="3" name="副標題 2"/>
          <p:cNvSpPr>
            <a:spLocks noGrp="1"/>
          </p:cNvSpPr>
          <p:nvPr>
            <p:ph type="subTitle" idx="1"/>
          </p:nvPr>
        </p:nvSpPr>
        <p:spPr>
          <a:xfrm>
            <a:off x="467544" y="1340767"/>
            <a:ext cx="8424936" cy="16561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useState vs. useReducer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The fifth and final scenario is about “Local vs. Global” state.</a:t>
            </a:r>
          </a:p>
          <a:p>
            <a:pPr marL="342900" indent="-342900" algn="l">
              <a:buClr>
                <a:srgbClr val="0070C0"/>
              </a:buClr>
              <a:buSzPct val="80000"/>
              <a:buFont typeface="Wingdings" pitchFamily="2" charset="2"/>
              <a:buChar char="u"/>
            </a:pPr>
            <a:r>
              <a:rPr lang="en-US" altLang="zh-TW" sz="1800" b="1" dirty="0">
                <a:solidFill>
                  <a:schemeClr val="tx1"/>
                </a:solidFill>
                <a:latin typeface="+mj-lt"/>
              </a:rPr>
              <a:t>If you want to maintain the local state, useState is a great choice.</a:t>
            </a:r>
          </a:p>
          <a:p>
            <a:pPr marL="342900" indent="-342900" algn="l">
              <a:buClr>
                <a:srgbClr val="0070C0"/>
              </a:buClr>
              <a:buSzPct val="80000"/>
              <a:buFont typeface="Wingdings" pitchFamily="2" charset="2"/>
              <a:buChar char="u"/>
            </a:pPr>
            <a:r>
              <a:rPr lang="en-US" altLang="zh-TW" sz="1800" b="1" dirty="0">
                <a:solidFill>
                  <a:schemeClr val="tx1"/>
                </a:solidFill>
                <a:latin typeface="+mj-lt"/>
              </a:rPr>
              <a:t>However, if you want to maintain the global state, it can be also by component deep in the components tree, useReducer is a better option.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https://www.youtube.com/watch?v=3VClygDRSsU&amp;list=PLC3y8-rFHvwgg3vaYJgHGnModB54rxOk3&amp;index=68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graphicFrame>
        <p:nvGraphicFramePr>
          <p:cNvPr id="7" name="Table 7">
            <a:extLst>
              <a:ext uri="{FF2B5EF4-FFF2-40B4-BE49-F238E27FC236}">
                <a16:creationId xmlns:a16="http://schemas.microsoft.com/office/drawing/2014/main" id="{4B5DC2EC-9EC1-486D-A478-9C3D6F8B6CBC}"/>
              </a:ext>
            </a:extLst>
          </p:cNvPr>
          <p:cNvGraphicFramePr>
            <a:graphicFrameLocks noGrp="1"/>
          </p:cNvGraphicFramePr>
          <p:nvPr>
            <p:extLst>
              <p:ext uri="{D42A27DB-BD31-4B8C-83A1-F6EECF244321}">
                <p14:modId xmlns:p14="http://schemas.microsoft.com/office/powerpoint/2010/main" val="2025256518"/>
              </p:ext>
            </p:extLst>
          </p:nvPr>
        </p:nvGraphicFramePr>
        <p:xfrm>
          <a:off x="765047" y="3174399"/>
          <a:ext cx="7613905" cy="2225040"/>
        </p:xfrm>
        <a:graphic>
          <a:graphicData uri="http://schemas.openxmlformats.org/drawingml/2006/table">
            <a:tbl>
              <a:tblPr firstRow="1" bandRow="1">
                <a:tableStyleId>{5C22544A-7EE6-4342-B048-85BDC9FD1C3A}</a:tableStyleId>
              </a:tblPr>
              <a:tblGrid>
                <a:gridCol w="2734755">
                  <a:extLst>
                    <a:ext uri="{9D8B030D-6E8A-4147-A177-3AD203B41FA5}">
                      <a16:colId xmlns:a16="http://schemas.microsoft.com/office/drawing/2014/main" val="4029590038"/>
                    </a:ext>
                  </a:extLst>
                </a:gridCol>
                <a:gridCol w="2505774">
                  <a:extLst>
                    <a:ext uri="{9D8B030D-6E8A-4147-A177-3AD203B41FA5}">
                      <a16:colId xmlns:a16="http://schemas.microsoft.com/office/drawing/2014/main" val="553646689"/>
                    </a:ext>
                  </a:extLst>
                </a:gridCol>
                <a:gridCol w="2373376">
                  <a:extLst>
                    <a:ext uri="{9D8B030D-6E8A-4147-A177-3AD203B41FA5}">
                      <a16:colId xmlns:a16="http://schemas.microsoft.com/office/drawing/2014/main" val="3488884037"/>
                    </a:ext>
                  </a:extLst>
                </a:gridCol>
              </a:tblGrid>
              <a:tr h="370840">
                <a:tc>
                  <a:txBody>
                    <a:bodyPr/>
                    <a:lstStyle/>
                    <a:p>
                      <a:r>
                        <a:rPr lang="en-US" dirty="0"/>
                        <a:t>Scenario</a:t>
                      </a:r>
                    </a:p>
                  </a:txBody>
                  <a:tcPr/>
                </a:tc>
                <a:tc>
                  <a:txBody>
                    <a:bodyPr/>
                    <a:lstStyle/>
                    <a:p>
                      <a:r>
                        <a:rPr lang="en-US" dirty="0"/>
                        <a:t>useState</a:t>
                      </a:r>
                    </a:p>
                  </a:txBody>
                  <a:tcPr/>
                </a:tc>
                <a:tc>
                  <a:txBody>
                    <a:bodyPr/>
                    <a:lstStyle/>
                    <a:p>
                      <a:r>
                        <a:rPr lang="en-US" dirty="0"/>
                        <a:t>useReducer</a:t>
                      </a:r>
                    </a:p>
                  </a:txBody>
                  <a:tcPr/>
                </a:tc>
                <a:extLst>
                  <a:ext uri="{0D108BD9-81ED-4DB2-BD59-A6C34878D82A}">
                    <a16:rowId xmlns:a16="http://schemas.microsoft.com/office/drawing/2014/main" val="2114194809"/>
                  </a:ext>
                </a:extLst>
              </a:tr>
              <a:tr h="370840">
                <a:tc>
                  <a:txBody>
                    <a:bodyPr/>
                    <a:lstStyle/>
                    <a:p>
                      <a:r>
                        <a:rPr lang="en-US" dirty="0"/>
                        <a:t>Type of state </a:t>
                      </a:r>
                    </a:p>
                  </a:txBody>
                  <a:tcPr/>
                </a:tc>
                <a:tc>
                  <a:txBody>
                    <a:bodyPr/>
                    <a:lstStyle/>
                    <a:p>
                      <a:r>
                        <a:rPr lang="en-US" dirty="0"/>
                        <a:t>Number, String, Boolean</a:t>
                      </a:r>
                    </a:p>
                  </a:txBody>
                  <a:tcPr/>
                </a:tc>
                <a:tc>
                  <a:txBody>
                    <a:bodyPr/>
                    <a:lstStyle/>
                    <a:p>
                      <a:r>
                        <a:rPr lang="en-US" dirty="0"/>
                        <a:t>Object or Array</a:t>
                      </a:r>
                    </a:p>
                  </a:txBody>
                  <a:tcPr/>
                </a:tc>
                <a:extLst>
                  <a:ext uri="{0D108BD9-81ED-4DB2-BD59-A6C34878D82A}">
                    <a16:rowId xmlns:a16="http://schemas.microsoft.com/office/drawing/2014/main" val="635264795"/>
                  </a:ext>
                </a:extLst>
              </a:tr>
              <a:tr h="370840">
                <a:tc>
                  <a:txBody>
                    <a:bodyPr/>
                    <a:lstStyle/>
                    <a:p>
                      <a:r>
                        <a:rPr lang="en-US" dirty="0"/>
                        <a:t>Number of State Transition</a:t>
                      </a:r>
                    </a:p>
                  </a:txBody>
                  <a:tcPr/>
                </a:tc>
                <a:tc>
                  <a:txBody>
                    <a:bodyPr/>
                    <a:lstStyle/>
                    <a:p>
                      <a:r>
                        <a:rPr lang="en-US" dirty="0"/>
                        <a:t>One or two</a:t>
                      </a:r>
                    </a:p>
                  </a:txBody>
                  <a:tcPr/>
                </a:tc>
                <a:tc>
                  <a:txBody>
                    <a:bodyPr/>
                    <a:lstStyle/>
                    <a:p>
                      <a:r>
                        <a:rPr lang="en-US" dirty="0"/>
                        <a:t>Too Many</a:t>
                      </a:r>
                    </a:p>
                  </a:txBody>
                  <a:tcPr/>
                </a:tc>
                <a:extLst>
                  <a:ext uri="{0D108BD9-81ED-4DB2-BD59-A6C34878D82A}">
                    <a16:rowId xmlns:a16="http://schemas.microsoft.com/office/drawing/2014/main" val="2444673045"/>
                  </a:ext>
                </a:extLst>
              </a:tr>
              <a:tr h="370840">
                <a:tc>
                  <a:txBody>
                    <a:bodyPr/>
                    <a:lstStyle/>
                    <a:p>
                      <a:r>
                        <a:rPr lang="en-US" dirty="0"/>
                        <a:t>Related sate transition?</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849674219"/>
                  </a:ext>
                </a:extLst>
              </a:tr>
              <a:tr h="370840">
                <a:tc>
                  <a:txBody>
                    <a:bodyPr/>
                    <a:lstStyle/>
                    <a:p>
                      <a:r>
                        <a:rPr lang="en-US" dirty="0"/>
                        <a:t>Business logic</a:t>
                      </a:r>
                    </a:p>
                  </a:txBody>
                  <a:tcPr/>
                </a:tc>
                <a:tc>
                  <a:txBody>
                    <a:bodyPr/>
                    <a:lstStyle/>
                    <a:p>
                      <a:r>
                        <a:rPr lang="en-US" dirty="0"/>
                        <a:t>No business logic</a:t>
                      </a:r>
                    </a:p>
                  </a:txBody>
                  <a:tcPr/>
                </a:tc>
                <a:tc>
                  <a:txBody>
                    <a:bodyPr/>
                    <a:lstStyle/>
                    <a:p>
                      <a:r>
                        <a:rPr lang="en-US" dirty="0"/>
                        <a:t>Complex business logic</a:t>
                      </a:r>
                    </a:p>
                  </a:txBody>
                  <a:tcPr/>
                </a:tc>
                <a:extLst>
                  <a:ext uri="{0D108BD9-81ED-4DB2-BD59-A6C34878D82A}">
                    <a16:rowId xmlns:a16="http://schemas.microsoft.com/office/drawing/2014/main" val="1566141462"/>
                  </a:ext>
                </a:extLst>
              </a:tr>
              <a:tr h="370840">
                <a:tc>
                  <a:txBody>
                    <a:bodyPr/>
                    <a:lstStyle/>
                    <a:p>
                      <a:r>
                        <a:rPr lang="en-US" dirty="0"/>
                        <a:t>Local vs. global</a:t>
                      </a:r>
                    </a:p>
                  </a:txBody>
                  <a:tcPr/>
                </a:tc>
                <a:tc>
                  <a:txBody>
                    <a:bodyPr/>
                    <a:lstStyle/>
                    <a:p>
                      <a:r>
                        <a:rPr lang="en-US" dirty="0"/>
                        <a:t>Local</a:t>
                      </a:r>
                    </a:p>
                  </a:txBody>
                  <a:tcPr/>
                </a:tc>
                <a:tc>
                  <a:txBody>
                    <a:bodyPr/>
                    <a:lstStyle/>
                    <a:p>
                      <a:r>
                        <a:rPr lang="en-US" dirty="0"/>
                        <a:t>Global</a:t>
                      </a:r>
                    </a:p>
                  </a:txBody>
                  <a:tcPr/>
                </a:tc>
                <a:extLst>
                  <a:ext uri="{0D108BD9-81ED-4DB2-BD59-A6C34878D82A}">
                    <a16:rowId xmlns:a16="http://schemas.microsoft.com/office/drawing/2014/main" val="2686536400"/>
                  </a:ext>
                </a:extLst>
              </a:tr>
            </a:tbl>
          </a:graphicData>
        </a:graphic>
      </p:graphicFrame>
    </p:spTree>
    <p:extLst>
      <p:ext uri="{BB962C8B-B14F-4D97-AF65-F5344CB8AC3E}">
        <p14:creationId xmlns:p14="http://schemas.microsoft.com/office/powerpoint/2010/main" val="402273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68 </a:t>
            </a:r>
            <a:r>
              <a:rPr lang="en-US" altLang="zh-TW" b="1" dirty="0" err="1">
                <a:solidFill>
                  <a:srgbClr val="FFFF00"/>
                </a:solidFill>
              </a:rPr>
              <a:t>useState</a:t>
            </a:r>
            <a:r>
              <a:rPr lang="en-US" altLang="zh-TW" b="1" dirty="0">
                <a:solidFill>
                  <a:srgbClr val="FFFF00"/>
                </a:solidFill>
              </a:rPr>
              <a:t> vs. </a:t>
            </a:r>
            <a:r>
              <a:rPr lang="en-US" altLang="zh-TW" b="1" dirty="0" err="1">
                <a:solidFill>
                  <a:srgbClr val="FFFF00"/>
                </a:solidFill>
              </a:rPr>
              <a:t>useReducer</a:t>
            </a:r>
            <a:endParaRPr lang="zh-TW" altLang="en-US" b="1" dirty="0">
              <a:solidFill>
                <a:srgbClr val="FFFF00"/>
              </a:solidFill>
            </a:endParaRPr>
          </a:p>
        </p:txBody>
      </p:sp>
      <p:sp>
        <p:nvSpPr>
          <p:cNvPr id="3" name="副標題 2"/>
          <p:cNvSpPr>
            <a:spLocks noGrp="1"/>
          </p:cNvSpPr>
          <p:nvPr>
            <p:ph type="subTitle" idx="1"/>
          </p:nvPr>
        </p:nvSpPr>
        <p:spPr>
          <a:xfrm>
            <a:off x="467544" y="1340767"/>
            <a:ext cx="8424936" cy="27363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useState vs. useReducer</a:t>
            </a:r>
          </a:p>
          <a:p>
            <a:pPr marL="342900" indent="-342900" algn="l">
              <a:buClr>
                <a:srgbClr val="0070C0"/>
              </a:buClr>
              <a:buSzPct val="80000"/>
              <a:buFont typeface="Wingdings" pitchFamily="2" charset="2"/>
              <a:buChar char="u"/>
            </a:pPr>
            <a:r>
              <a:rPr lang="en-US" altLang="zh-TW" sz="1800" b="1" dirty="0">
                <a:solidFill>
                  <a:schemeClr val="tx1"/>
                </a:solidFill>
                <a:latin typeface="+mj-lt"/>
              </a:rPr>
              <a:t>Using the reducer over the Context Hook has very simple advantage. With the useReducer, we simply have to pass the dispatch method down to component tree. One dispatch method can be used to update several variables based on the action type.</a:t>
            </a:r>
          </a:p>
          <a:p>
            <a:pPr marL="342900" indent="-342900" algn="l">
              <a:buClr>
                <a:srgbClr val="0070C0"/>
              </a:buClr>
              <a:buSzPct val="80000"/>
              <a:buFont typeface="Wingdings" pitchFamily="2" charset="2"/>
              <a:buChar char="u"/>
            </a:pPr>
            <a:r>
              <a:rPr lang="en-US" altLang="zh-TW" sz="1800" b="1" dirty="0">
                <a:solidFill>
                  <a:schemeClr val="tx1"/>
                </a:solidFill>
                <a:latin typeface="+mj-lt"/>
              </a:rPr>
              <a:t>With useState method, however, you have to pass down multiple update functions, one for each state.</a:t>
            </a:r>
          </a:p>
          <a:p>
            <a:pPr marL="342900" indent="-342900" algn="l">
              <a:buClr>
                <a:srgbClr val="0070C0"/>
              </a:buClr>
              <a:buSzPct val="80000"/>
              <a:buFont typeface="Wingdings" pitchFamily="2" charset="2"/>
              <a:buChar char="u"/>
            </a:pPr>
            <a:r>
              <a:rPr lang="en-US" altLang="zh-TW" sz="1800" b="1" dirty="0">
                <a:solidFill>
                  <a:schemeClr val="tx1"/>
                </a:solidFill>
                <a:latin typeface="+mj-lt"/>
              </a:rPr>
              <a:t>So, for multiple state management, the </a:t>
            </a:r>
            <a:r>
              <a:rPr lang="en-US" altLang="zh-TW" sz="1800" b="1" dirty="0" err="1">
                <a:solidFill>
                  <a:schemeClr val="tx1"/>
                </a:solidFill>
                <a:latin typeface="+mj-lt"/>
              </a:rPr>
              <a:t>useRedcuer</a:t>
            </a:r>
            <a:r>
              <a:rPr lang="en-US" altLang="zh-TW" sz="1800" b="1" dirty="0">
                <a:solidFill>
                  <a:schemeClr val="tx1"/>
                </a:solidFill>
                <a:latin typeface="+mj-lt"/>
              </a:rPr>
              <a:t> is a better choice.</a:t>
            </a:r>
          </a:p>
          <a:p>
            <a:pPr marL="342900" indent="-342900" algn="l">
              <a:buClr>
                <a:srgbClr val="0070C0"/>
              </a:buClr>
              <a:buSzPct val="80000"/>
              <a:buFont typeface="Wingdings" pitchFamily="2" charset="2"/>
              <a:buChar char="u"/>
            </a:pPr>
            <a:r>
              <a:rPr lang="en-US" altLang="zh-TW" sz="1800" b="1" dirty="0">
                <a:solidFill>
                  <a:schemeClr val="tx1"/>
                </a:solidFill>
                <a:latin typeface="+mj-lt"/>
              </a:rPr>
              <a:t>We are </a:t>
            </a:r>
            <a:r>
              <a:rPr lang="en-US" altLang="zh-TW" sz="1800" b="1">
                <a:solidFill>
                  <a:schemeClr val="tx1"/>
                </a:solidFill>
                <a:latin typeface="+mj-lt"/>
              </a:rPr>
              <a:t>at the </a:t>
            </a:r>
            <a:r>
              <a:rPr lang="en-US" altLang="zh-TW" sz="1800" b="1" dirty="0">
                <a:solidFill>
                  <a:schemeClr val="tx1"/>
                </a:solidFill>
                <a:latin typeface="+mj-lt"/>
              </a:rPr>
              <a:t>end of </a:t>
            </a:r>
            <a:r>
              <a:rPr lang="en-US" altLang="zh-TW" sz="1800" b="1" dirty="0" err="1">
                <a:solidFill>
                  <a:schemeClr val="tx1"/>
                </a:solidFill>
                <a:latin typeface="+mj-lt"/>
              </a:rPr>
              <a:t>useRedcuer</a:t>
            </a:r>
            <a:r>
              <a:rPr lang="en-US" altLang="zh-TW" sz="1800" b="1" dirty="0">
                <a:solidFill>
                  <a:schemeClr val="tx1"/>
                </a:solidFill>
                <a:latin typeface="+mj-lt"/>
              </a:rPr>
              <a:t> Hook.</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dirty="0">
                <a:hlinkClick r:id="rId2"/>
              </a:rPr>
              <a:t>https://www.youtube.com/watch?v=3VClygDRSsU&amp;list=PLC3y8-rFHvwgg3vaYJgHGnModB54rxOk3&amp;index=68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2020/4/17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graphicFrame>
        <p:nvGraphicFramePr>
          <p:cNvPr id="7" name="Table 7">
            <a:extLst>
              <a:ext uri="{FF2B5EF4-FFF2-40B4-BE49-F238E27FC236}">
                <a16:creationId xmlns:a16="http://schemas.microsoft.com/office/drawing/2014/main" id="{4B5DC2EC-9EC1-486D-A478-9C3D6F8B6CBC}"/>
              </a:ext>
            </a:extLst>
          </p:cNvPr>
          <p:cNvGraphicFramePr>
            <a:graphicFrameLocks noGrp="1"/>
          </p:cNvGraphicFramePr>
          <p:nvPr/>
        </p:nvGraphicFramePr>
        <p:xfrm>
          <a:off x="873059" y="4333433"/>
          <a:ext cx="7613905" cy="2225040"/>
        </p:xfrm>
        <a:graphic>
          <a:graphicData uri="http://schemas.openxmlformats.org/drawingml/2006/table">
            <a:tbl>
              <a:tblPr firstRow="1" bandRow="1">
                <a:tableStyleId>{5C22544A-7EE6-4342-B048-85BDC9FD1C3A}</a:tableStyleId>
              </a:tblPr>
              <a:tblGrid>
                <a:gridCol w="2734755">
                  <a:extLst>
                    <a:ext uri="{9D8B030D-6E8A-4147-A177-3AD203B41FA5}">
                      <a16:colId xmlns:a16="http://schemas.microsoft.com/office/drawing/2014/main" val="4029590038"/>
                    </a:ext>
                  </a:extLst>
                </a:gridCol>
                <a:gridCol w="2505774">
                  <a:extLst>
                    <a:ext uri="{9D8B030D-6E8A-4147-A177-3AD203B41FA5}">
                      <a16:colId xmlns:a16="http://schemas.microsoft.com/office/drawing/2014/main" val="553646689"/>
                    </a:ext>
                  </a:extLst>
                </a:gridCol>
                <a:gridCol w="2373376">
                  <a:extLst>
                    <a:ext uri="{9D8B030D-6E8A-4147-A177-3AD203B41FA5}">
                      <a16:colId xmlns:a16="http://schemas.microsoft.com/office/drawing/2014/main" val="3488884037"/>
                    </a:ext>
                  </a:extLst>
                </a:gridCol>
              </a:tblGrid>
              <a:tr h="370840">
                <a:tc>
                  <a:txBody>
                    <a:bodyPr/>
                    <a:lstStyle/>
                    <a:p>
                      <a:r>
                        <a:rPr lang="en-US" dirty="0"/>
                        <a:t>Scenario</a:t>
                      </a:r>
                    </a:p>
                  </a:txBody>
                  <a:tcPr/>
                </a:tc>
                <a:tc>
                  <a:txBody>
                    <a:bodyPr/>
                    <a:lstStyle/>
                    <a:p>
                      <a:r>
                        <a:rPr lang="en-US" dirty="0"/>
                        <a:t>useState</a:t>
                      </a:r>
                    </a:p>
                  </a:txBody>
                  <a:tcPr/>
                </a:tc>
                <a:tc>
                  <a:txBody>
                    <a:bodyPr/>
                    <a:lstStyle/>
                    <a:p>
                      <a:r>
                        <a:rPr lang="en-US" dirty="0"/>
                        <a:t>useReducer</a:t>
                      </a:r>
                    </a:p>
                  </a:txBody>
                  <a:tcPr/>
                </a:tc>
                <a:extLst>
                  <a:ext uri="{0D108BD9-81ED-4DB2-BD59-A6C34878D82A}">
                    <a16:rowId xmlns:a16="http://schemas.microsoft.com/office/drawing/2014/main" val="2114194809"/>
                  </a:ext>
                </a:extLst>
              </a:tr>
              <a:tr h="370840">
                <a:tc>
                  <a:txBody>
                    <a:bodyPr/>
                    <a:lstStyle/>
                    <a:p>
                      <a:r>
                        <a:rPr lang="en-US" dirty="0"/>
                        <a:t>Type of state </a:t>
                      </a:r>
                    </a:p>
                  </a:txBody>
                  <a:tcPr/>
                </a:tc>
                <a:tc>
                  <a:txBody>
                    <a:bodyPr/>
                    <a:lstStyle/>
                    <a:p>
                      <a:r>
                        <a:rPr lang="en-US" dirty="0"/>
                        <a:t>Number, String, Boolean</a:t>
                      </a:r>
                    </a:p>
                  </a:txBody>
                  <a:tcPr/>
                </a:tc>
                <a:tc>
                  <a:txBody>
                    <a:bodyPr/>
                    <a:lstStyle/>
                    <a:p>
                      <a:r>
                        <a:rPr lang="en-US" dirty="0"/>
                        <a:t>Object or Array</a:t>
                      </a:r>
                    </a:p>
                  </a:txBody>
                  <a:tcPr/>
                </a:tc>
                <a:extLst>
                  <a:ext uri="{0D108BD9-81ED-4DB2-BD59-A6C34878D82A}">
                    <a16:rowId xmlns:a16="http://schemas.microsoft.com/office/drawing/2014/main" val="635264795"/>
                  </a:ext>
                </a:extLst>
              </a:tr>
              <a:tr h="370840">
                <a:tc>
                  <a:txBody>
                    <a:bodyPr/>
                    <a:lstStyle/>
                    <a:p>
                      <a:r>
                        <a:rPr lang="en-US" dirty="0"/>
                        <a:t>Number of State Transition</a:t>
                      </a:r>
                    </a:p>
                  </a:txBody>
                  <a:tcPr/>
                </a:tc>
                <a:tc>
                  <a:txBody>
                    <a:bodyPr/>
                    <a:lstStyle/>
                    <a:p>
                      <a:r>
                        <a:rPr lang="en-US" dirty="0"/>
                        <a:t>One or two</a:t>
                      </a:r>
                    </a:p>
                  </a:txBody>
                  <a:tcPr/>
                </a:tc>
                <a:tc>
                  <a:txBody>
                    <a:bodyPr/>
                    <a:lstStyle/>
                    <a:p>
                      <a:r>
                        <a:rPr lang="en-US" dirty="0"/>
                        <a:t>Too Many</a:t>
                      </a:r>
                    </a:p>
                  </a:txBody>
                  <a:tcPr/>
                </a:tc>
                <a:extLst>
                  <a:ext uri="{0D108BD9-81ED-4DB2-BD59-A6C34878D82A}">
                    <a16:rowId xmlns:a16="http://schemas.microsoft.com/office/drawing/2014/main" val="2444673045"/>
                  </a:ext>
                </a:extLst>
              </a:tr>
              <a:tr h="370840">
                <a:tc>
                  <a:txBody>
                    <a:bodyPr/>
                    <a:lstStyle/>
                    <a:p>
                      <a:r>
                        <a:rPr lang="en-US" dirty="0"/>
                        <a:t>Related sate transition?</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849674219"/>
                  </a:ext>
                </a:extLst>
              </a:tr>
              <a:tr h="370840">
                <a:tc>
                  <a:txBody>
                    <a:bodyPr/>
                    <a:lstStyle/>
                    <a:p>
                      <a:r>
                        <a:rPr lang="en-US" dirty="0"/>
                        <a:t>Business logic</a:t>
                      </a:r>
                    </a:p>
                  </a:txBody>
                  <a:tcPr/>
                </a:tc>
                <a:tc>
                  <a:txBody>
                    <a:bodyPr/>
                    <a:lstStyle/>
                    <a:p>
                      <a:r>
                        <a:rPr lang="en-US" dirty="0"/>
                        <a:t>No business logic</a:t>
                      </a:r>
                    </a:p>
                  </a:txBody>
                  <a:tcPr/>
                </a:tc>
                <a:tc>
                  <a:txBody>
                    <a:bodyPr/>
                    <a:lstStyle/>
                    <a:p>
                      <a:r>
                        <a:rPr lang="en-US" dirty="0"/>
                        <a:t>Complex business logic</a:t>
                      </a:r>
                    </a:p>
                  </a:txBody>
                  <a:tcPr/>
                </a:tc>
                <a:extLst>
                  <a:ext uri="{0D108BD9-81ED-4DB2-BD59-A6C34878D82A}">
                    <a16:rowId xmlns:a16="http://schemas.microsoft.com/office/drawing/2014/main" val="1566141462"/>
                  </a:ext>
                </a:extLst>
              </a:tr>
              <a:tr h="370840">
                <a:tc>
                  <a:txBody>
                    <a:bodyPr/>
                    <a:lstStyle/>
                    <a:p>
                      <a:r>
                        <a:rPr lang="en-US" dirty="0"/>
                        <a:t>Local vs. global</a:t>
                      </a:r>
                    </a:p>
                  </a:txBody>
                  <a:tcPr/>
                </a:tc>
                <a:tc>
                  <a:txBody>
                    <a:bodyPr/>
                    <a:lstStyle/>
                    <a:p>
                      <a:r>
                        <a:rPr lang="en-US" dirty="0"/>
                        <a:t>Local</a:t>
                      </a:r>
                    </a:p>
                  </a:txBody>
                  <a:tcPr/>
                </a:tc>
                <a:tc>
                  <a:txBody>
                    <a:bodyPr/>
                    <a:lstStyle/>
                    <a:p>
                      <a:r>
                        <a:rPr lang="en-US" dirty="0"/>
                        <a:t>Global</a:t>
                      </a:r>
                    </a:p>
                  </a:txBody>
                  <a:tcPr/>
                </a:tc>
                <a:extLst>
                  <a:ext uri="{0D108BD9-81ED-4DB2-BD59-A6C34878D82A}">
                    <a16:rowId xmlns:a16="http://schemas.microsoft.com/office/drawing/2014/main" val="2686536400"/>
                  </a:ext>
                </a:extLst>
              </a:tr>
            </a:tbl>
          </a:graphicData>
        </a:graphic>
      </p:graphicFrame>
    </p:spTree>
    <p:extLst>
      <p:ext uri="{BB962C8B-B14F-4D97-AF65-F5344CB8AC3E}">
        <p14:creationId xmlns:p14="http://schemas.microsoft.com/office/powerpoint/2010/main" val="3263699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4809</TotalTime>
  <Words>928</Words>
  <Application>Microsoft Office PowerPoint</Application>
  <PresentationFormat>On-screen Show (4:3)</PresentationFormat>
  <Paragraphs>135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佈景主題</vt:lpstr>
      <vt:lpstr>68 useState vs. useReducer</vt:lpstr>
      <vt:lpstr>68 useState vs. useReducer</vt:lpstr>
      <vt:lpstr>68 useState vs. useReducer</vt:lpstr>
      <vt:lpstr>68 useState vs. useReducer</vt:lpstr>
      <vt:lpstr>68 useState vs. useReducer</vt:lpstr>
      <vt:lpstr>68 useState vs. useReducer</vt:lpstr>
      <vt:lpstr>68 useState vs. useReducer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1573</cp:revision>
  <dcterms:created xsi:type="dcterms:W3CDTF">2018-09-28T16:40:41Z</dcterms:created>
  <dcterms:modified xsi:type="dcterms:W3CDTF">2020-04-17T23:47:52Z</dcterms:modified>
</cp:coreProperties>
</file>