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3" r:id="rId3"/>
    <p:sldId id="264" r:id="rId4"/>
    <p:sldId id="265" r:id="rId5"/>
    <p:sldId id="266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81" r:id="rId18"/>
    <p:sldId id="282" r:id="rId19"/>
    <p:sldId id="259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3" autoAdjust="0"/>
    <p:restoredTop sz="99626" autoAdjust="0"/>
  </p:normalViewPr>
  <p:slideViewPr>
    <p:cSldViewPr>
      <p:cViewPr varScale="1">
        <p:scale>
          <a:sx n="102" d="100"/>
          <a:sy n="102" d="100"/>
        </p:scale>
        <p:origin x="258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Y2hgEGPzTZY&amp;list=PLC3y8-rFHvwgg3vaYJgHGnModB54rxOk3&amp;index=4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Y2hgEGPzTZY&amp;list=PLC3y8-rFHvwgg3vaYJgHGnModB54rxOk3&amp;index=4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Y2hgEGPzTZY&amp;list=PLC3y8-rFHvwgg3vaYJgHGnModB54rxOk3&amp;index=4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2hgEGPzTZY&amp;list=PLC3y8-rFHvwgg3vaYJgHGnModB54rxOk3&amp;index=4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Y2hgEGPzTZY&amp;list=PLC3y8-rFHvwgg3vaYJgHGnModB54rxOk3&amp;index=4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2hgEGPzTZY&amp;list=PLC3y8-rFHvwgg3vaYJgHGnModB54rxOk3&amp;index=4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2hgEGPzTZY&amp;list=PLC3y8-rFHvwgg3vaYJgHGnModB54rxOk3&amp;index=4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2hgEGPzTZY&amp;list=PLC3y8-rFHvwgg3vaYJgHGnModB54rxOk3&amp;index=4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2hgEGPzTZY&amp;list=PLC3y8-rFHvwgg3vaYJgHGnModB54rxOk3&amp;index=4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2hgEGPzTZY&amp;list=PLC3y8-rFHvwgg3vaYJgHGnModB54rxOk3&amp;index=4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2hgEGPzTZY&amp;list=PLC3y8-rFHvwgg3vaYJgHGnModB54rxOk3&amp;index=4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2hgEGPzTZY&amp;list=PLC3y8-rFHvwgg3vaYJgHGnModB54rxOk3&amp;index=4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2hgEGPzTZY&amp;list=PLC3y8-rFHvwgg3vaYJgHGnModB54rxOk3&amp;index=4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2hgEGPzTZY&amp;list=PLC3y8-rFHvwgg3vaYJgHGnModB54rxOk3&amp;index=4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2hgEGPzTZY&amp;list=PLC3y8-rFHvwgg3vaYJgHGnModB54rxOk3&amp;index=4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Y2hgEGPzTZY&amp;list=PLC3y8-rFHvwgg3vaYJgHGnModB54rxOk3&amp;index=4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 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219256" cy="9361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Component Types: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The source code with file extension .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js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. It is a JavaScript file.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If you look at the code, it is a functional components.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https://www.youtube.com/watch?v=Y2hgEGPzTZY&amp;list=PLC3y8-rFHvwgg3vaYJgHGnModB54rxOk3&amp;index=4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95BB65-F7AF-449E-B044-0E5AE0C68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004" y="2367312"/>
            <a:ext cx="3719215" cy="419116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45251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219256" cy="11521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Component Types: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Change into the class component as follows: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The class name is “App” and </a:t>
            </a: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extends Component class from the React Library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It contains the render () method which in turn returns some HTML.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https://www.youtube.com/watch?v=Y2hgEGPzTZY&amp;list=PLC3y8-rFHvwgg3vaYJgHGnModB54rxOk3&amp;index=4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9C301F-1E36-4400-9A32-8DD088B3F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770" y="2651410"/>
            <a:ext cx="3867037" cy="410918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CBAD226-22E6-44C8-A2C4-5C341F727253}"/>
              </a:ext>
            </a:extLst>
          </p:cNvPr>
          <p:cNvSpPr/>
          <p:nvPr/>
        </p:nvSpPr>
        <p:spPr>
          <a:xfrm>
            <a:off x="3131839" y="3573016"/>
            <a:ext cx="3491967" cy="24482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93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219256" cy="11521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Component Types: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This is a simple “Hello World” application and just have one component &lt;p&gt; … &lt;/p&gt;.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You can have 10, 100, 1000, or more components.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Facebook has more than 30,000 components.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https://www.youtube.com/watch?v=Y2hgEGPzTZY&amp;list=PLC3y8-rFHvwgg3vaYJgHGnModB54rxOk3&amp;index=4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9C301F-1E36-4400-9A32-8DD088B3F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770" y="2651410"/>
            <a:ext cx="3867037" cy="410918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CBAD226-22E6-44C8-A2C4-5C341F727253}"/>
              </a:ext>
            </a:extLst>
          </p:cNvPr>
          <p:cNvSpPr/>
          <p:nvPr/>
        </p:nvSpPr>
        <p:spPr>
          <a:xfrm>
            <a:off x="3563888" y="4469645"/>
            <a:ext cx="3059918" cy="5571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91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219256" cy="23762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Components Summary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Components describes a port of the user interface.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Components are re-usable and can be nested inside other components.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There are two types of component: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Stateless Functional Components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Stateful Class Components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Components are the building blocks of any React Application.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https://www.youtube.com/watch?v=Y2hgEGPzTZY&amp;list=PLC3y8-rFHvwgg3vaYJgHGnModB54rxOk3&amp;index=4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5387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219256" cy="7535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Component Types: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More complicate the application, more the number of components.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https://www.youtube.com/watch?v=Y2hgEGPzTZY&amp;list=PLC3y8-rFHvwgg3vaYJgHGnModB54rxOk3&amp;index=4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9C301F-1E36-4400-9A32-8DD088B3F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770" y="2276872"/>
            <a:ext cx="3867037" cy="410918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CBAD226-22E6-44C8-A2C4-5C341F727253}"/>
              </a:ext>
            </a:extLst>
          </p:cNvPr>
          <p:cNvSpPr/>
          <p:nvPr/>
        </p:nvSpPr>
        <p:spPr>
          <a:xfrm>
            <a:off x="3563888" y="4095107"/>
            <a:ext cx="3059918" cy="5571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80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4.1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46456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219256" cy="171458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Quiz: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1. What is component?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Ans: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In React, a component represents a part of the User Interface.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Our application has five components: One for header, One for Side Nav, One for Main Content, one for Footer, and finally, one component to contain every other component.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https://www.youtube.com/watch?v=Y2hgEGPzTZY&amp;list=PLC3y8-rFHvwgg3vaYJgHGnModB54rxOk3&amp;index=4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EF3403-0222-400C-9324-2A62A288CDE1}"/>
              </a:ext>
            </a:extLst>
          </p:cNvPr>
          <p:cNvSpPr/>
          <p:nvPr/>
        </p:nvSpPr>
        <p:spPr>
          <a:xfrm>
            <a:off x="2771800" y="3179006"/>
            <a:ext cx="5616624" cy="30713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524BF8-B4D1-423E-A6B6-4D41C3B6E510}"/>
              </a:ext>
            </a:extLst>
          </p:cNvPr>
          <p:cNvSpPr/>
          <p:nvPr/>
        </p:nvSpPr>
        <p:spPr>
          <a:xfrm>
            <a:off x="2905580" y="3298044"/>
            <a:ext cx="5328592" cy="3850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DDBD2F-0BC8-4378-824F-B648D419881E}"/>
              </a:ext>
            </a:extLst>
          </p:cNvPr>
          <p:cNvSpPr/>
          <p:nvPr/>
        </p:nvSpPr>
        <p:spPr>
          <a:xfrm>
            <a:off x="2915816" y="3799276"/>
            <a:ext cx="792088" cy="18114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Side Nav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BE1942-ECC6-4D71-9FB6-841FAAFFA5EE}"/>
              </a:ext>
            </a:extLst>
          </p:cNvPr>
          <p:cNvSpPr/>
          <p:nvPr/>
        </p:nvSpPr>
        <p:spPr>
          <a:xfrm>
            <a:off x="3886944" y="3793644"/>
            <a:ext cx="4347228" cy="18114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Content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68B519-C5B9-4281-ACE5-8AA8E02076B3}"/>
              </a:ext>
            </a:extLst>
          </p:cNvPr>
          <p:cNvSpPr/>
          <p:nvPr/>
        </p:nvSpPr>
        <p:spPr>
          <a:xfrm>
            <a:off x="2915816" y="5721338"/>
            <a:ext cx="5328592" cy="38501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1D57E3-3CA9-40C0-BE2D-0D359CF54555}"/>
              </a:ext>
            </a:extLst>
          </p:cNvPr>
          <p:cNvSpPr/>
          <p:nvPr/>
        </p:nvSpPr>
        <p:spPr>
          <a:xfrm>
            <a:off x="614536" y="4462660"/>
            <a:ext cx="137849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Root (App) Component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BE878A-B917-4193-8449-0E839E4C98F1}"/>
              </a:ext>
            </a:extLst>
          </p:cNvPr>
          <p:cNvCxnSpPr>
            <a:stCxn id="10" idx="1"/>
            <a:endCxn id="15" idx="3"/>
          </p:cNvCxnSpPr>
          <p:nvPr/>
        </p:nvCxnSpPr>
        <p:spPr>
          <a:xfrm flipH="1" flipV="1">
            <a:off x="1993032" y="4714688"/>
            <a:ext cx="7787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78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219256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Quiz: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2. What are two types of component?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Ans: functional component and class component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https://www.youtube.com/watch?v=Y2hgEGPzTZY&amp;list=PLC3y8-rFHvwgg3vaYJgHGnModB54rxOk3&amp;index=4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5781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219256" cy="21295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Quiz: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3. What are difference between the functional component and class component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Ans: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a) Functional component is stateless. Class component is stateful.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b) Functional components are JavaScript functions. It returns HTML which describes the UI.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Class components are ES6 classes that extend the component class from the react library. They must contain a render method which returns HTML.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https://www.youtube.com/watch?v=Y2hgEGPzTZY&amp;list=PLC3y8-rFHvwgg3vaYJgHGnModB54rxOk3&amp;index=4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E8BDC3-C9C5-4B0C-B7A5-D39A28BC4BFE}"/>
              </a:ext>
            </a:extLst>
          </p:cNvPr>
          <p:cNvSpPr/>
          <p:nvPr/>
        </p:nvSpPr>
        <p:spPr>
          <a:xfrm>
            <a:off x="506059" y="3915719"/>
            <a:ext cx="3384377" cy="404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Stateless Functional Component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3150A4D-6DEA-4F4A-AB1C-E86F631AEAFA}"/>
              </a:ext>
            </a:extLst>
          </p:cNvPr>
          <p:cNvSpPr/>
          <p:nvPr/>
        </p:nvSpPr>
        <p:spPr>
          <a:xfrm>
            <a:off x="509855" y="4321994"/>
            <a:ext cx="4176463" cy="1584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JavaScript Functions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75089A-56BD-46F6-8991-2CF08C465265}"/>
              </a:ext>
            </a:extLst>
          </p:cNvPr>
          <p:cNvSpPr/>
          <p:nvPr/>
        </p:nvSpPr>
        <p:spPr>
          <a:xfrm>
            <a:off x="581863" y="4722181"/>
            <a:ext cx="4032448" cy="101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function Welcome (props) {</a:t>
            </a:r>
          </a:p>
          <a:p>
            <a:r>
              <a:rPr lang="en-US" dirty="0"/>
              <a:t>    return &lt;h1&gt; Hello, {props.name} &lt;/h1&gt;</a:t>
            </a:r>
          </a:p>
          <a:p>
            <a:r>
              <a:rPr lang="en-US" dirty="0"/>
              <a:t>}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524B8A-4F77-4225-8778-ED20B2B6228D}"/>
              </a:ext>
            </a:extLst>
          </p:cNvPr>
          <p:cNvSpPr/>
          <p:nvPr/>
        </p:nvSpPr>
        <p:spPr>
          <a:xfrm>
            <a:off x="4735942" y="3805342"/>
            <a:ext cx="2808312" cy="404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Stateful Class Component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EDC343-C88C-40CF-8B09-DF06582E4536}"/>
              </a:ext>
            </a:extLst>
          </p:cNvPr>
          <p:cNvSpPr/>
          <p:nvPr/>
        </p:nvSpPr>
        <p:spPr>
          <a:xfrm>
            <a:off x="4735942" y="4321994"/>
            <a:ext cx="4228546" cy="16992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Class extending Component class</a:t>
            </a:r>
          </a:p>
          <a:p>
            <a:r>
              <a:rPr lang="en-US" dirty="0">
                <a:solidFill>
                  <a:schemeClr val="tx1"/>
                </a:solidFill>
              </a:rPr>
              <a:t>Render method returning HTML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B1C1E4-3271-4BD8-8D70-7B59BED0D43C}"/>
              </a:ext>
            </a:extLst>
          </p:cNvPr>
          <p:cNvSpPr/>
          <p:nvPr/>
        </p:nvSpPr>
        <p:spPr>
          <a:xfrm>
            <a:off x="4831394" y="4876919"/>
            <a:ext cx="3878852" cy="101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function Welcome extends React.Component {</a:t>
            </a:r>
          </a:p>
          <a:p>
            <a:r>
              <a:rPr lang="en-US" sz="1400" dirty="0"/>
              <a:t>    render () {</a:t>
            </a:r>
          </a:p>
          <a:p>
            <a:r>
              <a:rPr lang="en-US" sz="1400" dirty="0"/>
              <a:t>        return &lt;h1&gt; Hello, {props.name} &lt;/h1&gt;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6562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219256" cy="19802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Component-Based Architecture: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In React, a component represents a part of the User Interface.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Our application has five components: One for header, One for Side Nav, One for Main Content, one for Footer, and finally, one component to contain every other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The containing component is the root component and is usually named as App Component in our application.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Each of the four nested components describe a part of the user interface.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https://www.youtube.com/watch?v=Y2hgEGPzTZY&amp;list=PLC3y8-rFHvwgg3vaYJgHGnModB54rxOk3&amp;index=4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876319-1FA7-4D53-9BD6-3EE7AB2E6016}"/>
              </a:ext>
            </a:extLst>
          </p:cNvPr>
          <p:cNvSpPr/>
          <p:nvPr/>
        </p:nvSpPr>
        <p:spPr>
          <a:xfrm>
            <a:off x="2483768" y="3453979"/>
            <a:ext cx="5616624" cy="30713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040AE8-D405-4C22-9292-7394220E0A73}"/>
              </a:ext>
            </a:extLst>
          </p:cNvPr>
          <p:cNvSpPr/>
          <p:nvPr/>
        </p:nvSpPr>
        <p:spPr>
          <a:xfrm>
            <a:off x="2617548" y="3573017"/>
            <a:ext cx="5328592" cy="3850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0AAB29-A74F-4DF2-A281-8EA1CD33A44F}"/>
              </a:ext>
            </a:extLst>
          </p:cNvPr>
          <p:cNvSpPr/>
          <p:nvPr/>
        </p:nvSpPr>
        <p:spPr>
          <a:xfrm>
            <a:off x="2627784" y="4074249"/>
            <a:ext cx="792088" cy="18114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Side Nav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A250B8-3A45-4543-AAA3-3CFCBEC5B7BB}"/>
              </a:ext>
            </a:extLst>
          </p:cNvPr>
          <p:cNvSpPr/>
          <p:nvPr/>
        </p:nvSpPr>
        <p:spPr>
          <a:xfrm>
            <a:off x="3598912" y="4068617"/>
            <a:ext cx="4347228" cy="18114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Content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9319FD-1ABE-4596-8AD6-57CF0AAFC5A3}"/>
              </a:ext>
            </a:extLst>
          </p:cNvPr>
          <p:cNvSpPr/>
          <p:nvPr/>
        </p:nvSpPr>
        <p:spPr>
          <a:xfrm>
            <a:off x="2627784" y="5996311"/>
            <a:ext cx="5328592" cy="38501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2A7FA-5BE4-4E20-A8DB-B922853E4325}"/>
              </a:ext>
            </a:extLst>
          </p:cNvPr>
          <p:cNvSpPr/>
          <p:nvPr/>
        </p:nvSpPr>
        <p:spPr>
          <a:xfrm>
            <a:off x="326504" y="4737633"/>
            <a:ext cx="137849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Root (App) Component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9C450C5-B91B-4BAF-BEC1-E49D5B79242C}"/>
              </a:ext>
            </a:extLst>
          </p:cNvPr>
          <p:cNvCxnSpPr>
            <a:stCxn id="8" idx="1"/>
            <a:endCxn id="7" idx="3"/>
          </p:cNvCxnSpPr>
          <p:nvPr/>
        </p:nvCxnSpPr>
        <p:spPr>
          <a:xfrm flipH="1" flipV="1">
            <a:off x="1705000" y="4989661"/>
            <a:ext cx="7787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219256" cy="11892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Component-Based Architecture: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However, all the components come together to make up the entire application.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Components are also reusable. The same component can be used with different properties to display different information.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https://www.youtube.com/watch?v=Y2hgEGPzTZY&amp;list=PLC3y8-rFHvwgg3vaYJgHGnModB54rxOk3&amp;index=4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876319-1FA7-4D53-9BD6-3EE7AB2E6016}"/>
              </a:ext>
            </a:extLst>
          </p:cNvPr>
          <p:cNvSpPr/>
          <p:nvPr/>
        </p:nvSpPr>
        <p:spPr>
          <a:xfrm>
            <a:off x="2453498" y="2907497"/>
            <a:ext cx="5616624" cy="30713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040AE8-D405-4C22-9292-7394220E0A73}"/>
              </a:ext>
            </a:extLst>
          </p:cNvPr>
          <p:cNvSpPr/>
          <p:nvPr/>
        </p:nvSpPr>
        <p:spPr>
          <a:xfrm>
            <a:off x="2587278" y="3026535"/>
            <a:ext cx="5328592" cy="3850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0AAB29-A74F-4DF2-A281-8EA1CD33A44F}"/>
              </a:ext>
            </a:extLst>
          </p:cNvPr>
          <p:cNvSpPr/>
          <p:nvPr/>
        </p:nvSpPr>
        <p:spPr>
          <a:xfrm>
            <a:off x="2597514" y="3527767"/>
            <a:ext cx="792088" cy="18114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Side Nav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A250B8-3A45-4543-AAA3-3CFCBEC5B7BB}"/>
              </a:ext>
            </a:extLst>
          </p:cNvPr>
          <p:cNvSpPr/>
          <p:nvPr/>
        </p:nvSpPr>
        <p:spPr>
          <a:xfrm>
            <a:off x="3568642" y="3522135"/>
            <a:ext cx="4347228" cy="18114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Content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9319FD-1ABE-4596-8AD6-57CF0AAFC5A3}"/>
              </a:ext>
            </a:extLst>
          </p:cNvPr>
          <p:cNvSpPr/>
          <p:nvPr/>
        </p:nvSpPr>
        <p:spPr>
          <a:xfrm>
            <a:off x="2597514" y="5449829"/>
            <a:ext cx="5328592" cy="38501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2A7FA-5BE4-4E20-A8DB-B922853E4325}"/>
              </a:ext>
            </a:extLst>
          </p:cNvPr>
          <p:cNvSpPr/>
          <p:nvPr/>
        </p:nvSpPr>
        <p:spPr>
          <a:xfrm>
            <a:off x="384630" y="4191151"/>
            <a:ext cx="137849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Root (App) Component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9C450C5-B91B-4BAF-BEC1-E49D5B79242C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 flipV="1">
            <a:off x="1763126" y="4443179"/>
            <a:ext cx="6903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560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219256" cy="12637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Component-Based Architecture: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For example, the site map component can be the left side nav as well as the right side nav.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The components can also contain other components.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For example, App component contains the other components.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https://www.youtube.com/watch?v=Y2hgEGPzTZY&amp;list=PLC3y8-rFHvwgg3vaYJgHGnModB54rxOk3&amp;index=4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876319-1FA7-4D53-9BD6-3EE7AB2E6016}"/>
              </a:ext>
            </a:extLst>
          </p:cNvPr>
          <p:cNvSpPr/>
          <p:nvPr/>
        </p:nvSpPr>
        <p:spPr>
          <a:xfrm>
            <a:off x="2411760" y="2980900"/>
            <a:ext cx="5616624" cy="30713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040AE8-D405-4C22-9292-7394220E0A73}"/>
              </a:ext>
            </a:extLst>
          </p:cNvPr>
          <p:cNvSpPr/>
          <p:nvPr/>
        </p:nvSpPr>
        <p:spPr>
          <a:xfrm>
            <a:off x="2545540" y="3099938"/>
            <a:ext cx="5328592" cy="3850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0AAB29-A74F-4DF2-A281-8EA1CD33A44F}"/>
              </a:ext>
            </a:extLst>
          </p:cNvPr>
          <p:cNvSpPr/>
          <p:nvPr/>
        </p:nvSpPr>
        <p:spPr>
          <a:xfrm>
            <a:off x="2555776" y="3601170"/>
            <a:ext cx="792088" cy="18114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Side Nav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A250B8-3A45-4543-AAA3-3CFCBEC5B7BB}"/>
              </a:ext>
            </a:extLst>
          </p:cNvPr>
          <p:cNvSpPr/>
          <p:nvPr/>
        </p:nvSpPr>
        <p:spPr>
          <a:xfrm>
            <a:off x="3526904" y="3595538"/>
            <a:ext cx="3434644" cy="18114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Content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9319FD-1ABE-4596-8AD6-57CF0AAFC5A3}"/>
              </a:ext>
            </a:extLst>
          </p:cNvPr>
          <p:cNvSpPr/>
          <p:nvPr/>
        </p:nvSpPr>
        <p:spPr>
          <a:xfrm>
            <a:off x="2555776" y="5523232"/>
            <a:ext cx="5328592" cy="38501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2A7FA-5BE4-4E20-A8DB-B922853E4325}"/>
              </a:ext>
            </a:extLst>
          </p:cNvPr>
          <p:cNvSpPr/>
          <p:nvPr/>
        </p:nvSpPr>
        <p:spPr>
          <a:xfrm>
            <a:off x="457200" y="4221088"/>
            <a:ext cx="1309464" cy="547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Root (App) Component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9C450C5-B91B-4BAF-BEC1-E49D5B79242C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 flipV="1">
            <a:off x="1766664" y="4494849"/>
            <a:ext cx="645096" cy="21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9453A79-8C3B-4D98-85AD-73F16AE40F83}"/>
              </a:ext>
            </a:extLst>
          </p:cNvPr>
          <p:cNvSpPr/>
          <p:nvPr/>
        </p:nvSpPr>
        <p:spPr>
          <a:xfrm>
            <a:off x="7098922" y="3589109"/>
            <a:ext cx="792088" cy="181147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Side Nav</a:t>
            </a:r>
          </a:p>
        </p:txBody>
      </p:sp>
    </p:spTree>
    <p:extLst>
      <p:ext uri="{BB962C8B-B14F-4D97-AF65-F5344CB8AC3E}">
        <p14:creationId xmlns:p14="http://schemas.microsoft.com/office/powerpoint/2010/main" val="1935841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219256" cy="187505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Component-Based Architecture: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How the component translate the code in our application?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The component code is usually placed in a JavaScript file.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For example, App Component is placed in a App.js.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You can also have component files with .</a:t>
            </a:r>
            <a:r>
              <a:rPr lang="en-US" altLang="zh-TW" sz="1600" b="1" dirty="0" err="1">
                <a:solidFill>
                  <a:srgbClr val="C00000"/>
                </a:solidFill>
                <a:latin typeface="+mj-lt"/>
              </a:rPr>
              <a:t>jsx</a:t>
            </a: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 extension.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In our discussion, we usually use .</a:t>
            </a:r>
            <a:r>
              <a:rPr lang="en-US" altLang="zh-TW" sz="1600" b="1" dirty="0" err="1">
                <a:solidFill>
                  <a:srgbClr val="C00000"/>
                </a:solidFill>
                <a:latin typeface="+mj-lt"/>
              </a:rPr>
              <a:t>js</a:t>
            </a: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 instead of .</a:t>
            </a:r>
            <a:r>
              <a:rPr lang="en-US" altLang="zh-TW" sz="1600" b="1" dirty="0" err="1">
                <a:solidFill>
                  <a:srgbClr val="C00000"/>
                </a:solidFill>
                <a:latin typeface="+mj-lt"/>
              </a:rPr>
              <a:t>jsx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https://www.youtube.com/watch?v=Y2hgEGPzTZY&amp;list=PLC3y8-rFHvwgg3vaYJgHGnModB54rxOk3&amp;index=4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6250E0-D96B-4A35-94E0-B5EB0C266441}"/>
              </a:ext>
            </a:extLst>
          </p:cNvPr>
          <p:cNvSpPr/>
          <p:nvPr/>
        </p:nvSpPr>
        <p:spPr>
          <a:xfrm>
            <a:off x="1884040" y="4052118"/>
            <a:ext cx="2016224" cy="1898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Component Code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8D695B-85E6-4A28-8FB4-53AE3538875A}"/>
              </a:ext>
            </a:extLst>
          </p:cNvPr>
          <p:cNvSpPr/>
          <p:nvPr/>
        </p:nvSpPr>
        <p:spPr>
          <a:xfrm>
            <a:off x="1890863" y="3445749"/>
            <a:ext cx="1584176" cy="404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 File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6D60E8-E665-445C-9446-46480C41E823}"/>
              </a:ext>
            </a:extLst>
          </p:cNvPr>
          <p:cNvSpPr/>
          <p:nvPr/>
        </p:nvSpPr>
        <p:spPr>
          <a:xfrm>
            <a:off x="5076056" y="4052117"/>
            <a:ext cx="2016224" cy="1898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AppComponent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E181D7-91C7-4D68-9C8A-25EF49DCBF04}"/>
              </a:ext>
            </a:extLst>
          </p:cNvPr>
          <p:cNvSpPr/>
          <p:nvPr/>
        </p:nvSpPr>
        <p:spPr>
          <a:xfrm>
            <a:off x="5004048" y="3417948"/>
            <a:ext cx="1584176" cy="404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App.js</a:t>
            </a:r>
          </a:p>
        </p:txBody>
      </p:sp>
    </p:spTree>
    <p:extLst>
      <p:ext uri="{BB962C8B-B14F-4D97-AF65-F5344CB8AC3E}">
        <p14:creationId xmlns:p14="http://schemas.microsoft.com/office/powerpoint/2010/main" val="1772656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219256" cy="23620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Component Types: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The component code is basically the code inside a .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js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file.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What is the code look like? That depends the type of the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In React, we have two component types, a stateless functional component and a stateful class component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Functional components are literally JavaScript functions. It returns HTML which describes the UI.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For example, a function called Welcome which return an &lt;h1&gt; tag that hello, name.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https://www.youtube.com/watch?v=Y2hgEGPzTZY&amp;list=PLC3y8-rFHvwgg3vaYJgHGnModB54rxOk3&amp;index=4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8D695B-85E6-4A28-8FB4-53AE3538875A}"/>
              </a:ext>
            </a:extLst>
          </p:cNvPr>
          <p:cNvSpPr/>
          <p:nvPr/>
        </p:nvSpPr>
        <p:spPr>
          <a:xfrm>
            <a:off x="539552" y="3969312"/>
            <a:ext cx="3384377" cy="404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Stateless Functional Component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E181D7-91C7-4D68-9C8A-25EF49DCBF04}"/>
              </a:ext>
            </a:extLst>
          </p:cNvPr>
          <p:cNvSpPr/>
          <p:nvPr/>
        </p:nvSpPr>
        <p:spPr>
          <a:xfrm>
            <a:off x="5004048" y="3934012"/>
            <a:ext cx="2808312" cy="404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Stateful Class Component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B04965-20E9-4364-B988-CD5651A02EC9}"/>
              </a:ext>
            </a:extLst>
          </p:cNvPr>
          <p:cNvSpPr/>
          <p:nvPr/>
        </p:nvSpPr>
        <p:spPr>
          <a:xfrm>
            <a:off x="611560" y="4374423"/>
            <a:ext cx="4176463" cy="1584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JavaScript Functions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39236B-9D9A-4B6F-8E70-4EDD12AB15C3}"/>
              </a:ext>
            </a:extLst>
          </p:cNvPr>
          <p:cNvSpPr/>
          <p:nvPr/>
        </p:nvSpPr>
        <p:spPr>
          <a:xfrm>
            <a:off x="683568" y="4774610"/>
            <a:ext cx="4032448" cy="101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function Welcome (props) {</a:t>
            </a:r>
          </a:p>
          <a:p>
            <a:r>
              <a:rPr lang="en-US" dirty="0"/>
              <a:t>    return &lt;h1&gt; Hello, {props.name} &lt;/h1&gt;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7171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219256" cy="171189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Component Types: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Class component, on the other hand, our regular ES6 classes that extend the component class from the react library.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They must contain a render method which returns HTML.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For example, class  Welcome extends React.Component and the class contains a render method which returns an &lt;h1&gt; tag that says “Hello, name”.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https://www.youtube.com/watch?v=Y2hgEGPzTZY&amp;list=PLC3y8-rFHvwgg3vaYJgHGnModB54rxOk3&amp;index=4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8D695B-85E6-4A28-8FB4-53AE3538875A}"/>
              </a:ext>
            </a:extLst>
          </p:cNvPr>
          <p:cNvSpPr/>
          <p:nvPr/>
        </p:nvSpPr>
        <p:spPr>
          <a:xfrm>
            <a:off x="528700" y="3736550"/>
            <a:ext cx="3384377" cy="404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Stateless Functional Component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E181D7-91C7-4D68-9C8A-25EF49DCBF04}"/>
              </a:ext>
            </a:extLst>
          </p:cNvPr>
          <p:cNvSpPr/>
          <p:nvPr/>
        </p:nvSpPr>
        <p:spPr>
          <a:xfrm>
            <a:off x="4735942" y="3805342"/>
            <a:ext cx="2808312" cy="404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Stateful Class Component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B04965-20E9-4364-B988-CD5651A02EC9}"/>
              </a:ext>
            </a:extLst>
          </p:cNvPr>
          <p:cNvSpPr/>
          <p:nvPr/>
        </p:nvSpPr>
        <p:spPr>
          <a:xfrm>
            <a:off x="492697" y="4312110"/>
            <a:ext cx="3647255" cy="14686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JavaScript Functions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39236B-9D9A-4B6F-8E70-4EDD12AB15C3}"/>
              </a:ext>
            </a:extLst>
          </p:cNvPr>
          <p:cNvSpPr/>
          <p:nvPr/>
        </p:nvSpPr>
        <p:spPr>
          <a:xfrm>
            <a:off x="564705" y="4712296"/>
            <a:ext cx="3312369" cy="101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function Welcome (props) {</a:t>
            </a:r>
          </a:p>
          <a:p>
            <a:r>
              <a:rPr lang="en-US" sz="1400" dirty="0"/>
              <a:t>    return &lt;h1&gt; Hello, {props.name} &lt;/h1&gt;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E91036-E9B0-4268-91EF-BD866B361DAA}"/>
              </a:ext>
            </a:extLst>
          </p:cNvPr>
          <p:cNvSpPr/>
          <p:nvPr/>
        </p:nvSpPr>
        <p:spPr>
          <a:xfrm>
            <a:off x="4735942" y="4321994"/>
            <a:ext cx="4228546" cy="16992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Class extending Component class</a:t>
            </a:r>
          </a:p>
          <a:p>
            <a:r>
              <a:rPr lang="en-US" dirty="0">
                <a:solidFill>
                  <a:schemeClr val="tx1"/>
                </a:solidFill>
              </a:rPr>
              <a:t>Render method returning HTML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B04370-1A80-4FCA-B4BE-54A38C97DB31}"/>
              </a:ext>
            </a:extLst>
          </p:cNvPr>
          <p:cNvSpPr/>
          <p:nvPr/>
        </p:nvSpPr>
        <p:spPr>
          <a:xfrm>
            <a:off x="4831394" y="4876919"/>
            <a:ext cx="3878852" cy="101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function Welcome extends React.Component {</a:t>
            </a:r>
          </a:p>
          <a:p>
            <a:r>
              <a:rPr lang="en-US" sz="1400" dirty="0"/>
              <a:t>    render () {</a:t>
            </a:r>
          </a:p>
          <a:p>
            <a:r>
              <a:rPr lang="en-US" sz="1400" dirty="0"/>
              <a:t>        return &lt;h1&gt; Hello, {props.name} &lt;/h1&gt;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7636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219256" cy="15019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Component Types: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What are the differences? and when to use one over the other?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 will discuss in the next.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Remember the two components types, stateless functional component and stateful class component.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https://www.youtube.com/watch?v=Y2hgEGPzTZY&amp;list=PLC3y8-rFHvwgg3vaYJgHGnModB54rxOk3&amp;index=4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8D695B-85E6-4A28-8FB4-53AE3538875A}"/>
              </a:ext>
            </a:extLst>
          </p:cNvPr>
          <p:cNvSpPr/>
          <p:nvPr/>
        </p:nvSpPr>
        <p:spPr>
          <a:xfrm>
            <a:off x="492697" y="3874135"/>
            <a:ext cx="3384377" cy="404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Stateless Functional Component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E181D7-91C7-4D68-9C8A-25EF49DCBF04}"/>
              </a:ext>
            </a:extLst>
          </p:cNvPr>
          <p:cNvSpPr/>
          <p:nvPr/>
        </p:nvSpPr>
        <p:spPr>
          <a:xfrm>
            <a:off x="4735942" y="3805342"/>
            <a:ext cx="2808312" cy="404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Stateful Class Component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B04965-20E9-4364-B988-CD5651A02EC9}"/>
              </a:ext>
            </a:extLst>
          </p:cNvPr>
          <p:cNvSpPr/>
          <p:nvPr/>
        </p:nvSpPr>
        <p:spPr>
          <a:xfrm>
            <a:off x="492697" y="4312110"/>
            <a:ext cx="3647255" cy="14686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JavaScript Functions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39236B-9D9A-4B6F-8E70-4EDD12AB15C3}"/>
              </a:ext>
            </a:extLst>
          </p:cNvPr>
          <p:cNvSpPr/>
          <p:nvPr/>
        </p:nvSpPr>
        <p:spPr>
          <a:xfrm>
            <a:off x="564705" y="4712296"/>
            <a:ext cx="3312369" cy="101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function Welcome (props) {</a:t>
            </a:r>
          </a:p>
          <a:p>
            <a:r>
              <a:rPr lang="en-US" sz="1400" dirty="0"/>
              <a:t>    return &lt;h1&gt; Hello, {props.name} &lt;/h1&gt;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E91036-E9B0-4268-91EF-BD866B361DAA}"/>
              </a:ext>
            </a:extLst>
          </p:cNvPr>
          <p:cNvSpPr/>
          <p:nvPr/>
        </p:nvSpPr>
        <p:spPr>
          <a:xfrm>
            <a:off x="4735942" y="4321994"/>
            <a:ext cx="4228546" cy="16992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Class extending Component class</a:t>
            </a:r>
          </a:p>
          <a:p>
            <a:r>
              <a:rPr lang="en-US" dirty="0">
                <a:solidFill>
                  <a:schemeClr val="tx1"/>
                </a:solidFill>
              </a:rPr>
              <a:t>Render method returning HTML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B04370-1A80-4FCA-B4BE-54A38C97DB31}"/>
              </a:ext>
            </a:extLst>
          </p:cNvPr>
          <p:cNvSpPr/>
          <p:nvPr/>
        </p:nvSpPr>
        <p:spPr>
          <a:xfrm>
            <a:off x="4831394" y="4876919"/>
            <a:ext cx="3878852" cy="101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function Welcome extends React.Component {</a:t>
            </a:r>
          </a:p>
          <a:p>
            <a:r>
              <a:rPr lang="en-US" sz="1400" dirty="0"/>
              <a:t>    render () {</a:t>
            </a:r>
          </a:p>
          <a:p>
            <a:r>
              <a:rPr lang="en-US" sz="1400" dirty="0"/>
              <a:t>        return &lt;h1&gt; Hello, {props.name} &lt;/h1&gt;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3173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219256" cy="9361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Component Types: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Let’s look at the AppComponent in our Hello World Application.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Go back to the source code.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https://www.youtube.com/watch?v=Y2hgEGPzTZY&amp;list=PLC3y8-rFHvwgg3vaYJgHGnModB54rxOk3&amp;index=4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95BB65-F7AF-449E-B044-0E5AE0C68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004" y="2367312"/>
            <a:ext cx="3719215" cy="419116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27099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3549</TotalTime>
  <Words>1452</Words>
  <Application>Microsoft Office PowerPoint</Application>
  <PresentationFormat>On-screen Show (4:3)</PresentationFormat>
  <Paragraphs>227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Office 佈景主題</vt:lpstr>
      <vt:lpstr>4 Component</vt:lpstr>
      <vt:lpstr>4 Component</vt:lpstr>
      <vt:lpstr>4 Component</vt:lpstr>
      <vt:lpstr>4 Component</vt:lpstr>
      <vt:lpstr>4 Component</vt:lpstr>
      <vt:lpstr>4 Component</vt:lpstr>
      <vt:lpstr>4 Component</vt:lpstr>
      <vt:lpstr>4 Component</vt:lpstr>
      <vt:lpstr>4 Component</vt:lpstr>
      <vt:lpstr>4 Component</vt:lpstr>
      <vt:lpstr>4 Component</vt:lpstr>
      <vt:lpstr>4 Component</vt:lpstr>
      <vt:lpstr>4 Component</vt:lpstr>
      <vt:lpstr>4 Component</vt:lpstr>
      <vt:lpstr>4.1 Quiz</vt:lpstr>
      <vt:lpstr>4.1 Quiz</vt:lpstr>
      <vt:lpstr>4.1 Quiz</vt:lpstr>
      <vt:lpstr>4.1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1173</cp:revision>
  <dcterms:created xsi:type="dcterms:W3CDTF">2018-09-28T16:40:41Z</dcterms:created>
  <dcterms:modified xsi:type="dcterms:W3CDTF">2020-06-28T00:08:45Z</dcterms:modified>
</cp:coreProperties>
</file>