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4" r:id="rId3"/>
    <p:sldId id="263" r:id="rId4"/>
    <p:sldId id="265" r:id="rId5"/>
    <p:sldId id="266" r:id="rId6"/>
    <p:sldId id="268" r:id="rId7"/>
    <p:sldId id="267" r:id="rId8"/>
    <p:sldId id="269" r:id="rId9"/>
    <p:sldId id="270" r:id="rId10"/>
    <p:sldId id="271" r:id="rId11"/>
    <p:sldId id="272" r:id="rId12"/>
    <p:sldId id="274"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2" d="100"/>
          <a:sy n="92" d="100"/>
        </p:scale>
        <p:origin x="91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Routing and Navigation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79209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Finally, we import { </a:t>
            </a:r>
            <a:r>
              <a:rPr lang="en-US" sz="1600" b="1" dirty="0" err="1">
                <a:solidFill>
                  <a:schemeClr val="tx1"/>
                </a:solidFill>
              </a:rPr>
              <a:t>AppRoutingModule</a:t>
            </a:r>
            <a:r>
              <a:rPr lang="en-US" sz="1600" b="1" dirty="0">
                <a:solidFill>
                  <a:schemeClr val="tx1"/>
                </a:solidFill>
              </a:rPr>
              <a:t> }  in the </a:t>
            </a:r>
            <a:r>
              <a:rPr lang="en-US" sz="1600" b="1" dirty="0" err="1">
                <a:solidFill>
                  <a:schemeClr val="tx1"/>
                </a:solidFill>
              </a:rPr>
              <a:t>app.modules.ts</a:t>
            </a:r>
            <a:r>
              <a:rPr lang="en-US" sz="1600" b="1" dirty="0">
                <a:solidFill>
                  <a:schemeClr val="tx1"/>
                </a:solidFill>
              </a:rPr>
              <a:t> and add to imports array.</a:t>
            </a:r>
          </a:p>
          <a:p>
            <a:pPr marL="465138" indent="-465138" algn="l">
              <a:buClr>
                <a:srgbClr val="0070C0"/>
              </a:buClr>
              <a:buFont typeface="Wingdings" pitchFamily="2" charset="2"/>
              <a:buChar char="u"/>
            </a:pPr>
            <a:r>
              <a:rPr lang="en-US" sz="1600" b="1" dirty="0">
                <a:solidFill>
                  <a:schemeClr val="tx1"/>
                </a:solidFill>
              </a:rPr>
              <a:t>That is the parts of routing demo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9AED13E5-1BFF-4953-862A-1E4B62CB4523}"/>
              </a:ext>
            </a:extLst>
          </p:cNvPr>
          <p:cNvPicPr>
            <a:picLocks noChangeAspect="1"/>
          </p:cNvPicPr>
          <p:nvPr/>
        </p:nvPicPr>
        <p:blipFill>
          <a:blip r:embed="rId2"/>
          <a:stretch>
            <a:fillRect/>
          </a:stretch>
        </p:blipFill>
        <p:spPr>
          <a:xfrm>
            <a:off x="1835696" y="2543450"/>
            <a:ext cx="4933950" cy="3600450"/>
          </a:xfrm>
          <a:prstGeom prst="rect">
            <a:avLst/>
          </a:prstGeom>
          <a:ln>
            <a:solidFill>
              <a:srgbClr val="C00000"/>
            </a:solidFill>
          </a:ln>
        </p:spPr>
      </p:pic>
      <p:sp>
        <p:nvSpPr>
          <p:cNvPr id="9" name="Rectangle 8">
            <a:extLst>
              <a:ext uri="{FF2B5EF4-FFF2-40B4-BE49-F238E27FC236}">
                <a16:creationId xmlns:a16="http://schemas.microsoft.com/office/drawing/2014/main" id="{98160701-40DE-4E44-8F92-91E0D79364A2}"/>
              </a:ext>
            </a:extLst>
          </p:cNvPr>
          <p:cNvSpPr/>
          <p:nvPr/>
        </p:nvSpPr>
        <p:spPr>
          <a:xfrm>
            <a:off x="2339752" y="3429000"/>
            <a:ext cx="432048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2E3F5E-3A21-4AF5-AF14-4B4211860A12}"/>
              </a:ext>
            </a:extLst>
          </p:cNvPr>
          <p:cNvSpPr/>
          <p:nvPr/>
        </p:nvSpPr>
        <p:spPr>
          <a:xfrm>
            <a:off x="2593179" y="5060206"/>
            <a:ext cx="1618781"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13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That is the first step. Generate a new project with routing option.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AC5FEA2E-CC84-43A6-A849-B5D27EF983A0}"/>
              </a:ext>
            </a:extLst>
          </p:cNvPr>
          <p:cNvPicPr>
            <a:picLocks noChangeAspect="1"/>
          </p:cNvPicPr>
          <p:nvPr/>
        </p:nvPicPr>
        <p:blipFill>
          <a:blip r:embed="rId2"/>
          <a:stretch>
            <a:fillRect/>
          </a:stretch>
        </p:blipFill>
        <p:spPr>
          <a:xfrm>
            <a:off x="2143125" y="2343150"/>
            <a:ext cx="4857750" cy="2171700"/>
          </a:xfrm>
          <a:prstGeom prst="rect">
            <a:avLst/>
          </a:prstGeom>
          <a:ln>
            <a:solidFill>
              <a:srgbClr val="C00000"/>
            </a:solidFill>
          </a:ln>
        </p:spPr>
      </p:pic>
      <p:sp>
        <p:nvSpPr>
          <p:cNvPr id="11" name="Rectangle 10">
            <a:extLst>
              <a:ext uri="{FF2B5EF4-FFF2-40B4-BE49-F238E27FC236}">
                <a16:creationId xmlns:a16="http://schemas.microsoft.com/office/drawing/2014/main" id="{FC1DBEF1-830E-4B12-AC0B-CF400206142E}"/>
              </a:ext>
            </a:extLst>
          </p:cNvPr>
          <p:cNvSpPr/>
          <p:nvPr/>
        </p:nvSpPr>
        <p:spPr>
          <a:xfrm>
            <a:off x="2195736" y="3140968"/>
            <a:ext cx="367240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92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61800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second step is to generate the department list and employee list components we will be navigating to.</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AC5FEA2E-CC84-43A6-A849-B5D27EF983A0}"/>
              </a:ext>
            </a:extLst>
          </p:cNvPr>
          <p:cNvPicPr>
            <a:picLocks noChangeAspect="1"/>
          </p:cNvPicPr>
          <p:nvPr/>
        </p:nvPicPr>
        <p:blipFill>
          <a:blip r:embed="rId2"/>
          <a:stretch>
            <a:fillRect/>
          </a:stretch>
        </p:blipFill>
        <p:spPr>
          <a:xfrm>
            <a:off x="2051720" y="2276872"/>
            <a:ext cx="4857750" cy="2171700"/>
          </a:xfrm>
          <a:prstGeom prst="rect">
            <a:avLst/>
          </a:prstGeom>
          <a:ln>
            <a:solidFill>
              <a:srgbClr val="C00000"/>
            </a:solidFill>
          </a:ln>
        </p:spPr>
      </p:pic>
      <p:sp>
        <p:nvSpPr>
          <p:cNvPr id="11" name="Rectangle 10">
            <a:extLst>
              <a:ext uri="{FF2B5EF4-FFF2-40B4-BE49-F238E27FC236}">
                <a16:creationId xmlns:a16="http://schemas.microsoft.com/office/drawing/2014/main" id="{FC1DBEF1-830E-4B12-AC0B-CF400206142E}"/>
              </a:ext>
            </a:extLst>
          </p:cNvPr>
          <p:cNvSpPr/>
          <p:nvPr/>
        </p:nvSpPr>
        <p:spPr>
          <a:xfrm>
            <a:off x="2203263" y="3317415"/>
            <a:ext cx="4585351"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2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B6501B-9442-4F66-85D7-8A03FD31CE3D}"/>
              </a:ext>
            </a:extLst>
          </p:cNvPr>
          <p:cNvPicPr>
            <a:picLocks noChangeAspect="1"/>
          </p:cNvPicPr>
          <p:nvPr/>
        </p:nvPicPr>
        <p:blipFill>
          <a:blip r:embed="rId2"/>
          <a:stretch>
            <a:fillRect/>
          </a:stretch>
        </p:blipFill>
        <p:spPr>
          <a:xfrm>
            <a:off x="611560" y="3024405"/>
            <a:ext cx="8075240" cy="195983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65618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project folder,</a:t>
            </a:r>
          </a:p>
          <a:p>
            <a:pPr marL="465138" indent="-465138" algn="l">
              <a:buClr>
                <a:srgbClr val="0070C0"/>
              </a:buClr>
              <a:buFont typeface="Wingdings" pitchFamily="2" charset="2"/>
              <a:buChar char="u"/>
            </a:pPr>
            <a:r>
              <a:rPr lang="en-US" sz="1600" b="1" dirty="0">
                <a:solidFill>
                  <a:schemeClr val="tx1"/>
                </a:solidFill>
              </a:rPr>
              <a:t>&gt; ng g c department-list -it –is</a:t>
            </a:r>
          </a:p>
          <a:p>
            <a:pPr marL="465138" indent="-465138" algn="l">
              <a:buClr>
                <a:srgbClr val="0070C0"/>
              </a:buClr>
              <a:buFont typeface="Wingdings" pitchFamily="2" charset="2"/>
              <a:buChar char="u"/>
            </a:pPr>
            <a:r>
              <a:rPr lang="en-US" sz="1600" b="1" dirty="0">
                <a:solidFill>
                  <a:schemeClr val="tx1"/>
                </a:solidFill>
              </a:rPr>
              <a:t>&gt; ng g c employee-list -it -is</a:t>
            </a:r>
          </a:p>
          <a:p>
            <a:pPr marL="465138" indent="-465138" algn="l">
              <a:buClr>
                <a:srgbClr val="0070C0"/>
              </a:buClr>
              <a:buFont typeface="Wingdings" pitchFamily="2" charset="2"/>
              <a:buChar char="u"/>
            </a:pPr>
            <a:r>
              <a:rPr lang="en-US" sz="1600" b="1" dirty="0">
                <a:solidFill>
                  <a:schemeClr val="tx1"/>
                </a:solidFill>
              </a:rPr>
              <a:t>g: generate, c: component, it: inline template, -is: inline style</a:t>
            </a:r>
          </a:p>
          <a:p>
            <a:pPr marL="465138" indent="-465138" algn="l">
              <a:buClr>
                <a:srgbClr val="0070C0"/>
              </a:buClr>
              <a:buFont typeface="Wingdings" pitchFamily="2" charset="2"/>
              <a:buChar char="u"/>
            </a:pPr>
            <a:r>
              <a:rPr lang="en-US" sz="1600" b="1" dirty="0">
                <a:solidFill>
                  <a:schemeClr val="tx1"/>
                </a:solidFill>
              </a:rPr>
              <a:t>So, that is our second steps, generate two components.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sp>
        <p:nvSpPr>
          <p:cNvPr id="11" name="Rectangle 10">
            <a:extLst>
              <a:ext uri="{FF2B5EF4-FFF2-40B4-BE49-F238E27FC236}">
                <a16:creationId xmlns:a16="http://schemas.microsoft.com/office/drawing/2014/main" id="{FC1DBEF1-830E-4B12-AC0B-CF400206142E}"/>
              </a:ext>
            </a:extLst>
          </p:cNvPr>
          <p:cNvSpPr/>
          <p:nvPr/>
        </p:nvSpPr>
        <p:spPr>
          <a:xfrm>
            <a:off x="6539376" y="3407213"/>
            <a:ext cx="1921055"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7B7AE9-6443-4F4A-9926-9FBC487B1C22}"/>
              </a:ext>
            </a:extLst>
          </p:cNvPr>
          <p:cNvSpPr/>
          <p:nvPr/>
        </p:nvSpPr>
        <p:spPr>
          <a:xfrm>
            <a:off x="6523753" y="4082620"/>
            <a:ext cx="2008685"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66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61800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third step is to configure the route for the application.</a:t>
            </a:r>
          </a:p>
          <a:p>
            <a:pPr marL="465138" indent="-465138" algn="l">
              <a:buClr>
                <a:srgbClr val="0070C0"/>
              </a:buClr>
              <a:buFont typeface="Wingdings" pitchFamily="2" charset="2"/>
              <a:buChar char="u"/>
            </a:pPr>
            <a:r>
              <a:rPr lang="en-US" sz="1600" b="1" dirty="0">
                <a:solidFill>
                  <a:schemeClr val="tx1"/>
                </a:solidFill>
              </a:rPr>
              <a:t>We do that in the app-</a:t>
            </a:r>
            <a:r>
              <a:rPr lang="en-US" sz="1600" b="1" dirty="0" err="1">
                <a:solidFill>
                  <a:schemeClr val="tx1"/>
                </a:solidFill>
              </a:rPr>
              <a:t>routing.module</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AC5FEA2E-CC84-43A6-A849-B5D27EF983A0}"/>
              </a:ext>
            </a:extLst>
          </p:cNvPr>
          <p:cNvPicPr>
            <a:picLocks noChangeAspect="1"/>
          </p:cNvPicPr>
          <p:nvPr/>
        </p:nvPicPr>
        <p:blipFill>
          <a:blip r:embed="rId2"/>
          <a:stretch>
            <a:fillRect/>
          </a:stretch>
        </p:blipFill>
        <p:spPr>
          <a:xfrm>
            <a:off x="2051720" y="2276872"/>
            <a:ext cx="4857750" cy="2171700"/>
          </a:xfrm>
          <a:prstGeom prst="rect">
            <a:avLst/>
          </a:prstGeom>
          <a:ln>
            <a:solidFill>
              <a:srgbClr val="C00000"/>
            </a:solidFill>
          </a:ln>
        </p:spPr>
      </p:pic>
      <p:sp>
        <p:nvSpPr>
          <p:cNvPr id="11" name="Rectangle 10">
            <a:extLst>
              <a:ext uri="{FF2B5EF4-FFF2-40B4-BE49-F238E27FC236}">
                <a16:creationId xmlns:a16="http://schemas.microsoft.com/office/drawing/2014/main" id="{FC1DBEF1-830E-4B12-AC0B-CF400206142E}"/>
              </a:ext>
            </a:extLst>
          </p:cNvPr>
          <p:cNvSpPr/>
          <p:nvPr/>
        </p:nvSpPr>
        <p:spPr>
          <a:xfrm>
            <a:off x="2187919" y="3689508"/>
            <a:ext cx="4585351"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52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23366-9302-4CC8-920D-E22BFA5E7206}"/>
              </a:ext>
            </a:extLst>
          </p:cNvPr>
          <p:cNvPicPr>
            <a:picLocks noChangeAspect="1"/>
          </p:cNvPicPr>
          <p:nvPr/>
        </p:nvPicPr>
        <p:blipFill>
          <a:blip r:embed="rId2"/>
          <a:stretch>
            <a:fillRect/>
          </a:stretch>
        </p:blipFill>
        <p:spPr>
          <a:xfrm>
            <a:off x="1619672" y="2490520"/>
            <a:ext cx="5581650" cy="27432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98189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have the constant routes which is strongly typed to routes from the router package.</a:t>
            </a:r>
          </a:p>
          <a:p>
            <a:pPr marL="465138" indent="-465138" algn="l">
              <a:buClr>
                <a:srgbClr val="0070C0"/>
              </a:buClr>
              <a:buFont typeface="Wingdings" pitchFamily="2" charset="2"/>
              <a:buChar char="u"/>
            </a:pPr>
            <a:r>
              <a:rPr lang="en-US" sz="1600" b="1" dirty="0">
                <a:solidFill>
                  <a:schemeClr val="tx1"/>
                </a:solidFill>
              </a:rPr>
              <a:t>Here, we define all possible routes for our application.</a:t>
            </a:r>
          </a:p>
          <a:p>
            <a:pPr marL="465138" indent="-465138" algn="l">
              <a:buClr>
                <a:srgbClr val="0070C0"/>
              </a:buClr>
              <a:buFont typeface="Wingdings" pitchFamily="2" charset="2"/>
              <a:buChar char="u"/>
            </a:pPr>
            <a:r>
              <a:rPr lang="en-US" sz="1600" b="1" dirty="0">
                <a:solidFill>
                  <a:schemeClr val="tx1"/>
                </a:solidFill>
              </a:rPr>
              <a:t>Each route is nothing but an object.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
        <p:nvSpPr>
          <p:cNvPr id="11" name="Rectangle 10">
            <a:extLst>
              <a:ext uri="{FF2B5EF4-FFF2-40B4-BE49-F238E27FC236}">
                <a16:creationId xmlns:a16="http://schemas.microsoft.com/office/drawing/2014/main" id="{FC1DBEF1-830E-4B12-AC0B-CF400206142E}"/>
              </a:ext>
            </a:extLst>
          </p:cNvPr>
          <p:cNvSpPr/>
          <p:nvPr/>
        </p:nvSpPr>
        <p:spPr>
          <a:xfrm>
            <a:off x="2754314" y="3767335"/>
            <a:ext cx="230425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56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6A9C6D-C50E-47EB-92EB-2E51C040B0A6}"/>
              </a:ext>
            </a:extLst>
          </p:cNvPr>
          <p:cNvPicPr>
            <a:picLocks noChangeAspect="1"/>
          </p:cNvPicPr>
          <p:nvPr/>
        </p:nvPicPr>
        <p:blipFill>
          <a:blip r:embed="rId2"/>
          <a:stretch>
            <a:fillRect/>
          </a:stretch>
        </p:blipFill>
        <p:spPr>
          <a:xfrm>
            <a:off x="2051720" y="2786354"/>
            <a:ext cx="5314950" cy="28765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36815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object contains a path which is reflected in the URL and the component to be rendered when we navigate to that corresponding path. We need to configure two route for our application.</a:t>
            </a:r>
          </a:p>
          <a:p>
            <a:pPr marL="465138" indent="-465138" algn="l">
              <a:buClr>
                <a:srgbClr val="0070C0"/>
              </a:buClr>
              <a:buFont typeface="Wingdings" pitchFamily="2" charset="2"/>
              <a:buChar char="u"/>
            </a:pPr>
            <a:r>
              <a:rPr lang="en-US" sz="1600" b="1" dirty="0">
                <a:solidFill>
                  <a:schemeClr val="tx1"/>
                </a:solidFill>
              </a:rPr>
              <a:t>The first one is department and the second one is employee.</a:t>
            </a:r>
          </a:p>
          <a:p>
            <a:pPr marL="465138" indent="-465138" algn="l">
              <a:buClr>
                <a:srgbClr val="0070C0"/>
              </a:buClr>
              <a:buFont typeface="Wingdings" pitchFamily="2" charset="2"/>
              <a:buChar char="u"/>
            </a:pPr>
            <a:r>
              <a:rPr lang="en-US" sz="1600" b="1" dirty="0">
                <a:solidFill>
                  <a:schemeClr val="tx1"/>
                </a:solidFill>
              </a:rPr>
              <a:t>The first one { path: ‘departments’ }, { path: employees’ }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sp>
        <p:nvSpPr>
          <p:cNvPr id="11" name="Rectangle 10">
            <a:extLst>
              <a:ext uri="{FF2B5EF4-FFF2-40B4-BE49-F238E27FC236}">
                <a16:creationId xmlns:a16="http://schemas.microsoft.com/office/drawing/2014/main" id="{FC1DBEF1-830E-4B12-AC0B-CF400206142E}"/>
              </a:ext>
            </a:extLst>
          </p:cNvPr>
          <p:cNvSpPr/>
          <p:nvPr/>
        </p:nvSpPr>
        <p:spPr>
          <a:xfrm>
            <a:off x="2771800" y="3522327"/>
            <a:ext cx="2304256" cy="9151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68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40EED-97F3-4299-87F0-3B8A3C523E90}"/>
              </a:ext>
            </a:extLst>
          </p:cNvPr>
          <p:cNvPicPr>
            <a:picLocks noChangeAspect="1"/>
          </p:cNvPicPr>
          <p:nvPr/>
        </p:nvPicPr>
        <p:blipFill>
          <a:blip r:embed="rId2"/>
          <a:stretch>
            <a:fillRect/>
          </a:stretch>
        </p:blipFill>
        <p:spPr>
          <a:xfrm>
            <a:off x="576833" y="2945606"/>
            <a:ext cx="8134350" cy="31527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98387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we navigate the departments, we need to display the department list specify property.</a:t>
            </a:r>
          </a:p>
          <a:p>
            <a:pPr marL="465138" indent="-465138" algn="l">
              <a:buClr>
                <a:srgbClr val="0070C0"/>
              </a:buClr>
              <a:buFont typeface="Wingdings" pitchFamily="2" charset="2"/>
              <a:buChar char="u"/>
            </a:pPr>
            <a:r>
              <a:rPr lang="en-US" sz="1600" b="1" dirty="0">
                <a:solidFill>
                  <a:schemeClr val="tx1"/>
                </a:solidFill>
              </a:rPr>
              <a:t>Similarly, If we navigate the employees, we need to display employee list specify property.</a:t>
            </a:r>
          </a:p>
          <a:p>
            <a:pPr marL="465138" indent="-465138" algn="l">
              <a:buClr>
                <a:srgbClr val="0070C0"/>
              </a:buClr>
              <a:buFont typeface="Wingdings" pitchFamily="2" charset="2"/>
              <a:buChar char="u"/>
            </a:pPr>
            <a:r>
              <a:rPr lang="en-US" sz="1600" b="1" dirty="0">
                <a:solidFill>
                  <a:schemeClr val="tx1"/>
                </a:solidFill>
              </a:rPr>
              <a:t>Make sure to import two components appropriately.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
        <p:nvSpPr>
          <p:cNvPr id="11" name="Rectangle 10">
            <a:extLst>
              <a:ext uri="{FF2B5EF4-FFF2-40B4-BE49-F238E27FC236}">
                <a16:creationId xmlns:a16="http://schemas.microsoft.com/office/drawing/2014/main" id="{FC1DBEF1-830E-4B12-AC0B-CF400206142E}"/>
              </a:ext>
            </a:extLst>
          </p:cNvPr>
          <p:cNvSpPr/>
          <p:nvPr/>
        </p:nvSpPr>
        <p:spPr>
          <a:xfrm>
            <a:off x="1835696" y="4243910"/>
            <a:ext cx="5256584" cy="5532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84B6C-B80A-424B-A993-E628C5A47DF3}"/>
              </a:ext>
            </a:extLst>
          </p:cNvPr>
          <p:cNvSpPr/>
          <p:nvPr/>
        </p:nvSpPr>
        <p:spPr>
          <a:xfrm>
            <a:off x="1544960" y="3553861"/>
            <a:ext cx="7141840" cy="5532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63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DCEE4FF-3182-47C8-BB57-B9B33EE3F3C4}"/>
              </a:ext>
            </a:extLst>
          </p:cNvPr>
          <p:cNvPicPr>
            <a:picLocks noChangeAspect="1"/>
          </p:cNvPicPr>
          <p:nvPr/>
        </p:nvPicPr>
        <p:blipFill>
          <a:blip r:embed="rId2"/>
          <a:stretch>
            <a:fillRect/>
          </a:stretch>
        </p:blipFill>
        <p:spPr>
          <a:xfrm>
            <a:off x="827584" y="2393285"/>
            <a:ext cx="7141840" cy="194017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76957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above routing components can be expressed as an array </a:t>
            </a:r>
          </a:p>
          <a:p>
            <a:pPr marL="465138" indent="-465138" algn="l">
              <a:buClr>
                <a:srgbClr val="0070C0"/>
              </a:buClr>
              <a:buFont typeface="Wingdings" pitchFamily="2" charset="2"/>
              <a:buChar char="u"/>
            </a:pPr>
            <a:r>
              <a:rPr lang="en-US" sz="1600" b="1" dirty="0" err="1">
                <a:solidFill>
                  <a:schemeClr val="tx1"/>
                </a:solidFill>
              </a:rPr>
              <a:t>routingComponents</a:t>
            </a:r>
            <a:r>
              <a:rPr lang="en-US" sz="1600" b="1" dirty="0">
                <a:solidFill>
                  <a:schemeClr val="tx1"/>
                </a:solidFill>
              </a:rPr>
              <a:t> = [</a:t>
            </a:r>
            <a:r>
              <a:rPr lang="en-US" sz="1600" b="1" dirty="0" err="1">
                <a:solidFill>
                  <a:schemeClr val="tx1"/>
                </a:solidFill>
              </a:rPr>
              <a:t>DepartmentListCoompoent</a:t>
            </a:r>
            <a:r>
              <a:rPr lang="en-US" sz="1600" b="1" dirty="0">
                <a:solidFill>
                  <a:schemeClr val="tx1"/>
                </a:solidFill>
              </a:rPr>
              <a:t>, </a:t>
            </a:r>
            <a:r>
              <a:rPr lang="en-US" sz="1600" b="1" dirty="0" err="1">
                <a:solidFill>
                  <a:schemeClr val="tx1"/>
                </a:solidFill>
              </a:rPr>
              <a:t>EmployeeListComponent</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sp>
        <p:nvSpPr>
          <p:cNvPr id="10" name="Rectangle 9">
            <a:extLst>
              <a:ext uri="{FF2B5EF4-FFF2-40B4-BE49-F238E27FC236}">
                <a16:creationId xmlns:a16="http://schemas.microsoft.com/office/drawing/2014/main" id="{38284B6C-B80A-424B-A993-E628C5A47DF3}"/>
              </a:ext>
            </a:extLst>
          </p:cNvPr>
          <p:cNvSpPr/>
          <p:nvPr/>
        </p:nvSpPr>
        <p:spPr>
          <a:xfrm>
            <a:off x="1524000" y="4077071"/>
            <a:ext cx="6072336" cy="1984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65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6ADCA3-AE30-4D47-9A51-2DE231B2E80C}"/>
              </a:ext>
            </a:extLst>
          </p:cNvPr>
          <p:cNvPicPr>
            <a:picLocks noChangeAspect="1"/>
          </p:cNvPicPr>
          <p:nvPr/>
        </p:nvPicPr>
        <p:blipFill>
          <a:blip r:embed="rId2"/>
          <a:stretch>
            <a:fillRect/>
          </a:stretch>
        </p:blipFill>
        <p:spPr>
          <a:xfrm>
            <a:off x="1259632" y="2132856"/>
            <a:ext cx="6081539" cy="375041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61052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than import </a:t>
            </a:r>
            <a:r>
              <a:rPr lang="en-US" sz="1600" b="1" dirty="0" err="1">
                <a:solidFill>
                  <a:schemeClr val="tx1"/>
                </a:solidFill>
              </a:rPr>
              <a:t>routingComponents</a:t>
            </a:r>
            <a:r>
              <a:rPr lang="en-US" sz="1600" b="1" dirty="0">
                <a:solidFill>
                  <a:schemeClr val="tx1"/>
                </a:solidFill>
              </a:rPr>
              <a:t> array into </a:t>
            </a:r>
            <a:r>
              <a:rPr lang="en-US" sz="1600" b="1" dirty="0" err="1">
                <a:solidFill>
                  <a:schemeClr val="tx1"/>
                </a:solidFill>
              </a:rPr>
              <a:t>app.modules</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This is a good practice to use one component array instead of two individual components.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sp>
        <p:nvSpPr>
          <p:cNvPr id="11" name="Rectangle 10">
            <a:extLst>
              <a:ext uri="{FF2B5EF4-FFF2-40B4-BE49-F238E27FC236}">
                <a16:creationId xmlns:a16="http://schemas.microsoft.com/office/drawing/2014/main" id="{FC1DBEF1-830E-4B12-AC0B-CF400206142E}"/>
              </a:ext>
            </a:extLst>
          </p:cNvPr>
          <p:cNvSpPr/>
          <p:nvPr/>
        </p:nvSpPr>
        <p:spPr>
          <a:xfrm>
            <a:off x="1976575" y="4013348"/>
            <a:ext cx="2052228" cy="5532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84B6C-B80A-424B-A993-E628C5A47DF3}"/>
              </a:ext>
            </a:extLst>
          </p:cNvPr>
          <p:cNvSpPr/>
          <p:nvPr/>
        </p:nvSpPr>
        <p:spPr>
          <a:xfrm>
            <a:off x="1711499" y="3000553"/>
            <a:ext cx="5557664" cy="5532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1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30243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this section, we discuss Routing and Navigation in Angular.</a:t>
            </a:r>
          </a:p>
          <a:p>
            <a:pPr marL="465138" indent="-465138" algn="l">
              <a:buClr>
                <a:srgbClr val="0070C0"/>
              </a:buClr>
              <a:buFont typeface="Wingdings" pitchFamily="2" charset="2"/>
              <a:buChar char="u"/>
            </a:pPr>
            <a:r>
              <a:rPr lang="en-US" sz="1600" b="1" dirty="0">
                <a:solidFill>
                  <a:schemeClr val="tx1"/>
                </a:solidFill>
              </a:rPr>
              <a:t>Any Angular application you build have multiple components.</a:t>
            </a:r>
          </a:p>
          <a:p>
            <a:pPr marL="465138" indent="-465138" algn="l">
              <a:buClr>
                <a:srgbClr val="0070C0"/>
              </a:buClr>
              <a:buFont typeface="Wingdings" pitchFamily="2" charset="2"/>
              <a:buChar char="u"/>
            </a:pPr>
            <a:r>
              <a:rPr lang="en-US" sz="1600" b="1" dirty="0">
                <a:solidFill>
                  <a:schemeClr val="tx1"/>
                </a:solidFill>
              </a:rPr>
              <a:t>Each component has its own view.</a:t>
            </a:r>
          </a:p>
          <a:p>
            <a:pPr marL="465138" indent="-465138" algn="l">
              <a:buClr>
                <a:srgbClr val="0070C0"/>
              </a:buClr>
              <a:buFont typeface="Wingdings" pitchFamily="2" charset="2"/>
              <a:buChar char="u"/>
            </a:pPr>
            <a:r>
              <a:rPr lang="en-US" sz="1600" b="1" dirty="0">
                <a:solidFill>
                  <a:schemeClr val="tx1"/>
                </a:solidFill>
              </a:rPr>
              <a:t>We need a way to navigate between these views as user performs some actions.</a:t>
            </a:r>
          </a:p>
          <a:p>
            <a:pPr marL="465138" indent="-465138" algn="l">
              <a:buClr>
                <a:srgbClr val="0070C0"/>
              </a:buClr>
              <a:buFont typeface="Wingdings" pitchFamily="2" charset="2"/>
              <a:buChar char="u"/>
            </a:pPr>
            <a:r>
              <a:rPr lang="en-US" sz="1600" b="1" dirty="0">
                <a:solidFill>
                  <a:schemeClr val="tx1"/>
                </a:solidFill>
              </a:rPr>
              <a:t>For this purpose, we make Angular router.</a:t>
            </a:r>
          </a:p>
          <a:p>
            <a:pPr marL="465138" indent="-465138" algn="l">
              <a:buClr>
                <a:srgbClr val="0070C0"/>
              </a:buClr>
              <a:buFont typeface="Wingdings" pitchFamily="2" charset="2"/>
              <a:buChar char="u"/>
            </a:pPr>
            <a:r>
              <a:rPr lang="en-US" sz="1600" b="1" dirty="0">
                <a:solidFill>
                  <a:schemeClr val="tx1"/>
                </a:solidFill>
              </a:rPr>
              <a:t>Even we learn about services, we will not use service while explain the different concepts of routing. We want to focus on routing alone.</a:t>
            </a:r>
          </a:p>
          <a:p>
            <a:pPr marL="465138" indent="-465138" algn="l">
              <a:buClr>
                <a:srgbClr val="0070C0"/>
              </a:buClr>
              <a:buFont typeface="Wingdings" pitchFamily="2" charset="2"/>
              <a:buChar char="u"/>
            </a:pPr>
            <a:r>
              <a:rPr lang="en-US" sz="1600" b="1" dirty="0">
                <a:solidFill>
                  <a:schemeClr val="tx1"/>
                </a:solidFill>
              </a:rPr>
              <a:t>We will use hard code data as the example. </a:t>
            </a:r>
          </a:p>
          <a:p>
            <a:pPr marL="465138" indent="-465138" algn="l">
              <a:buClr>
                <a:srgbClr val="0070C0"/>
              </a:buClr>
              <a:buFont typeface="Wingdings" pitchFamily="2" charset="2"/>
              <a:buChar char="u"/>
            </a:pPr>
            <a:r>
              <a:rPr lang="en-US" sz="1600" b="1" dirty="0">
                <a:solidFill>
                  <a:schemeClr val="tx1"/>
                </a:solidFill>
              </a:rPr>
              <a:t>There are a lot of concepts in Angular router, let’s learn one concept at a time.</a:t>
            </a:r>
          </a:p>
          <a:p>
            <a:pPr marL="465138" indent="-465138" algn="l">
              <a:buClr>
                <a:srgbClr val="0070C0"/>
              </a:buClr>
              <a:buFont typeface="Wingdings" pitchFamily="2" charset="2"/>
              <a:buChar char="u"/>
            </a:pPr>
            <a:r>
              <a:rPr lang="en-US" sz="1600" b="1" dirty="0">
                <a:solidFill>
                  <a:schemeClr val="tx1"/>
                </a:solidFill>
              </a:rPr>
              <a:t>We will learn how to navigate two different views with button clicks.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56310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796C13-BC48-4E30-AE32-2FAF2904BA83}"/>
              </a:ext>
            </a:extLst>
          </p:cNvPr>
          <p:cNvPicPr>
            <a:picLocks noChangeAspect="1"/>
          </p:cNvPicPr>
          <p:nvPr/>
        </p:nvPicPr>
        <p:blipFill>
          <a:blip r:embed="rId2"/>
          <a:stretch>
            <a:fillRect/>
          </a:stretch>
        </p:blipFill>
        <p:spPr>
          <a:xfrm>
            <a:off x="484485" y="2247241"/>
            <a:ext cx="5311987" cy="227161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90715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All right, the routes have been configured.</a:t>
            </a:r>
          </a:p>
          <a:p>
            <a:pPr marL="465138" indent="-465138" algn="l">
              <a:buClr>
                <a:srgbClr val="0070C0"/>
              </a:buClr>
              <a:buFont typeface="Wingdings" pitchFamily="2" charset="2"/>
              <a:buChar char="u"/>
            </a:pPr>
            <a:r>
              <a:rPr lang="en-US" sz="1600" b="1" dirty="0">
                <a:solidFill>
                  <a:schemeClr val="tx1"/>
                </a:solidFill>
              </a:rPr>
              <a:t>If we navigate “localhost:4200/departments”, we display the </a:t>
            </a:r>
            <a:r>
              <a:rPr lang="en-US" sz="1600" b="1" dirty="0" err="1">
                <a:solidFill>
                  <a:schemeClr val="tx1"/>
                </a:solidFill>
              </a:rPr>
              <a:t>DepartmentListCompnent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If we navigate “localhost:4200/employees”, we display the </a:t>
            </a:r>
            <a:r>
              <a:rPr lang="en-US" sz="1600" b="1" dirty="0" err="1">
                <a:solidFill>
                  <a:schemeClr val="tx1"/>
                </a:solidFill>
              </a:rPr>
              <a:t>EmployeeListCompnent</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sp>
        <p:nvSpPr>
          <p:cNvPr id="10" name="Rectangle 9">
            <a:extLst>
              <a:ext uri="{FF2B5EF4-FFF2-40B4-BE49-F238E27FC236}">
                <a16:creationId xmlns:a16="http://schemas.microsoft.com/office/drawing/2014/main" id="{38284B6C-B80A-424B-A993-E628C5A47DF3}"/>
              </a:ext>
            </a:extLst>
          </p:cNvPr>
          <p:cNvSpPr/>
          <p:nvPr/>
        </p:nvSpPr>
        <p:spPr>
          <a:xfrm>
            <a:off x="899592" y="3052292"/>
            <a:ext cx="3672408" cy="5532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8E1BDF8-2429-4A92-B672-667C3B4F7110}"/>
              </a:ext>
            </a:extLst>
          </p:cNvPr>
          <p:cNvPicPr>
            <a:picLocks noChangeAspect="1"/>
          </p:cNvPicPr>
          <p:nvPr/>
        </p:nvPicPr>
        <p:blipFill>
          <a:blip r:embed="rId3"/>
          <a:stretch>
            <a:fillRect/>
          </a:stretch>
        </p:blipFill>
        <p:spPr>
          <a:xfrm>
            <a:off x="3563888" y="4522615"/>
            <a:ext cx="4211960" cy="2198859"/>
          </a:xfrm>
          <a:prstGeom prst="rect">
            <a:avLst/>
          </a:prstGeom>
          <a:ln>
            <a:solidFill>
              <a:srgbClr val="C00000"/>
            </a:solidFill>
          </a:ln>
        </p:spPr>
      </p:pic>
      <p:sp>
        <p:nvSpPr>
          <p:cNvPr id="11" name="Rectangle 10">
            <a:extLst>
              <a:ext uri="{FF2B5EF4-FFF2-40B4-BE49-F238E27FC236}">
                <a16:creationId xmlns:a16="http://schemas.microsoft.com/office/drawing/2014/main" id="{CEDCFD73-D2DC-4921-BCCD-8B7BDE2395B1}"/>
              </a:ext>
            </a:extLst>
          </p:cNvPr>
          <p:cNvSpPr/>
          <p:nvPr/>
        </p:nvSpPr>
        <p:spPr>
          <a:xfrm>
            <a:off x="890870" y="4329135"/>
            <a:ext cx="4473218" cy="1897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E03956-7EB4-426B-8CBB-885E45DDD7C0}"/>
              </a:ext>
            </a:extLst>
          </p:cNvPr>
          <p:cNvSpPr/>
          <p:nvPr/>
        </p:nvSpPr>
        <p:spPr>
          <a:xfrm>
            <a:off x="3995936" y="5652031"/>
            <a:ext cx="792088" cy="2252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DBAEBDA-6CF1-43F9-91A7-CD7F7CC97809}"/>
              </a:ext>
            </a:extLst>
          </p:cNvPr>
          <p:cNvCxnSpPr>
            <a:stCxn id="11" idx="2"/>
            <a:endCxn id="12" idx="0"/>
          </p:cNvCxnSpPr>
          <p:nvPr/>
        </p:nvCxnSpPr>
        <p:spPr>
          <a:xfrm>
            <a:off x="3127479" y="4518860"/>
            <a:ext cx="1264501" cy="11331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4151D6-54CC-408B-BD6D-C17E139B8D83}"/>
              </a:ext>
            </a:extLst>
          </p:cNvPr>
          <p:cNvCxnSpPr>
            <a:cxnSpLocks/>
            <a:stCxn id="10" idx="2"/>
            <a:endCxn id="11" idx="0"/>
          </p:cNvCxnSpPr>
          <p:nvPr/>
        </p:nvCxnSpPr>
        <p:spPr>
          <a:xfrm>
            <a:off x="2735796" y="3605534"/>
            <a:ext cx="391683" cy="7236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56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29F36-2C73-4705-8A12-1ECC0FC7990A}"/>
              </a:ext>
            </a:extLst>
          </p:cNvPr>
          <p:cNvPicPr>
            <a:picLocks noChangeAspect="1"/>
          </p:cNvPicPr>
          <p:nvPr/>
        </p:nvPicPr>
        <p:blipFill>
          <a:blip r:embed="rId2"/>
          <a:stretch>
            <a:fillRect/>
          </a:stretch>
        </p:blipFill>
        <p:spPr>
          <a:xfrm>
            <a:off x="1473730" y="3167806"/>
            <a:ext cx="6146270" cy="3342580"/>
          </a:xfrm>
          <a:prstGeom prst="rect">
            <a:avLst/>
          </a:prstGeom>
          <a:noFill/>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168796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Hang on, where is the place specifying these components have to be displayed.</a:t>
            </a:r>
          </a:p>
          <a:p>
            <a:pPr marL="465138" indent="-465138" algn="l">
              <a:buClr>
                <a:srgbClr val="0070C0"/>
              </a:buClr>
              <a:buFont typeface="Wingdings" pitchFamily="2" charset="2"/>
              <a:buChar char="u"/>
            </a:pPr>
            <a:r>
              <a:rPr lang="en-US" sz="1600" b="1" dirty="0">
                <a:solidFill>
                  <a:schemeClr val="tx1"/>
                </a:solidFill>
              </a:rPr>
              <a:t>The answer is the router outlet directive.</a:t>
            </a:r>
          </a:p>
          <a:p>
            <a:pPr marL="465138" indent="-465138" algn="l">
              <a:buClr>
                <a:srgbClr val="0070C0"/>
              </a:buClr>
              <a:buFont typeface="Wingdings" pitchFamily="2" charset="2"/>
              <a:buChar char="u"/>
            </a:pPr>
            <a:r>
              <a:rPr lang="en-US" sz="1600" b="1" dirty="0">
                <a:solidFill>
                  <a:schemeClr val="tx1"/>
                </a:solidFill>
              </a:rPr>
              <a:t>Look at </a:t>
            </a:r>
            <a:r>
              <a:rPr lang="en-US" sz="1600" b="1" dirty="0" err="1">
                <a:solidFill>
                  <a:schemeClr val="tx1"/>
                </a:solidFill>
              </a:rPr>
              <a:t>app.component,html</a:t>
            </a:r>
            <a:r>
              <a:rPr lang="en-US" sz="1600" b="1" dirty="0">
                <a:solidFill>
                  <a:schemeClr val="tx1"/>
                </a:solidFill>
              </a:rPr>
              <a:t>, at very bottom have the &lt;router-outlet&gt;</a:t>
            </a:r>
          </a:p>
          <a:p>
            <a:pPr marL="465138" indent="-465138" algn="l">
              <a:buClr>
                <a:srgbClr val="0070C0"/>
              </a:buClr>
              <a:buFont typeface="Wingdings" pitchFamily="2" charset="2"/>
              <a:buChar char="u"/>
            </a:pPr>
            <a:r>
              <a:rPr lang="en-US" sz="1600" b="1" dirty="0">
                <a:solidFill>
                  <a:schemeClr val="tx1"/>
                </a:solidFill>
              </a:rPr>
              <a:t>The directive is available from the router package and it marks where is the router display the view.</a:t>
            </a:r>
          </a:p>
          <a:p>
            <a:pPr marL="465138" indent="-465138" algn="l">
              <a:buClr>
                <a:srgbClr val="0070C0"/>
              </a:buClr>
              <a:buFont typeface="Wingdings" pitchFamily="2" charset="2"/>
              <a:buChar char="u"/>
            </a:pPr>
            <a:r>
              <a:rPr lang="en-US" sz="1600" b="1" dirty="0">
                <a:solidFill>
                  <a:schemeClr val="tx1"/>
                </a:solidFill>
              </a:rPr>
              <a:t>So you say that the router views go here.</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a:p>
        </p:txBody>
      </p:sp>
      <p:sp>
        <p:nvSpPr>
          <p:cNvPr id="10" name="Rectangle 9">
            <a:extLst>
              <a:ext uri="{FF2B5EF4-FFF2-40B4-BE49-F238E27FC236}">
                <a16:creationId xmlns:a16="http://schemas.microsoft.com/office/drawing/2014/main" id="{38284B6C-B80A-424B-A993-E628C5A47DF3}"/>
              </a:ext>
            </a:extLst>
          </p:cNvPr>
          <p:cNvSpPr/>
          <p:nvPr/>
        </p:nvSpPr>
        <p:spPr>
          <a:xfrm>
            <a:off x="1882569" y="6219823"/>
            <a:ext cx="2664296" cy="2931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44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633ABF-937E-46C3-9E9D-A5288A49F623}"/>
              </a:ext>
            </a:extLst>
          </p:cNvPr>
          <p:cNvPicPr>
            <a:picLocks noChangeAspect="1"/>
          </p:cNvPicPr>
          <p:nvPr/>
        </p:nvPicPr>
        <p:blipFill>
          <a:blip r:embed="rId2"/>
          <a:stretch>
            <a:fillRect/>
          </a:stretch>
        </p:blipFill>
        <p:spPr>
          <a:xfrm>
            <a:off x="1714500" y="2580587"/>
            <a:ext cx="5715000" cy="22002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115913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 us also simplify the app.component.html.</a:t>
            </a:r>
          </a:p>
          <a:p>
            <a:pPr marL="465138" indent="-465138" algn="l">
              <a:buClr>
                <a:srgbClr val="0070C0"/>
              </a:buClr>
              <a:buFont typeface="Wingdings" pitchFamily="2" charset="2"/>
              <a:buChar char="u"/>
            </a:pPr>
            <a:r>
              <a:rPr lang="en-US" sz="1600" b="1" dirty="0">
                <a:solidFill>
                  <a:schemeClr val="tx1"/>
                </a:solidFill>
              </a:rPr>
              <a:t>We remove all the unnecessary HTML markup.</a:t>
            </a:r>
          </a:p>
          <a:p>
            <a:pPr marL="465138" indent="-465138" algn="l">
              <a:buClr>
                <a:srgbClr val="0070C0"/>
              </a:buClr>
              <a:buFont typeface="Wingdings" pitchFamily="2" charset="2"/>
              <a:buChar char="u"/>
            </a:pPr>
            <a:r>
              <a:rPr lang="en-US" sz="1600" b="1" dirty="0">
                <a:solidFill>
                  <a:schemeClr val="tx1"/>
                </a:solidFill>
              </a:rPr>
              <a:t>Save it and test.</a:t>
            </a:r>
          </a:p>
          <a:p>
            <a:pPr marL="465138" indent="-465138" algn="l">
              <a:buClr>
                <a:srgbClr val="0070C0"/>
              </a:buClr>
              <a:buFont typeface="Wingdings" pitchFamily="2" charset="2"/>
              <a:buChar char="u"/>
            </a:pPr>
            <a:r>
              <a:rPr lang="en-US" sz="1600" b="1" dirty="0">
                <a:solidFill>
                  <a:schemeClr val="tx1"/>
                </a:solidFill>
              </a:rPr>
              <a:t>&gt; </a:t>
            </a:r>
            <a:r>
              <a:rPr lang="en-US" sz="1600" b="1" dirty="0" err="1">
                <a:solidFill>
                  <a:schemeClr val="tx1"/>
                </a:solidFill>
              </a:rPr>
              <a:t>npm</a:t>
            </a:r>
            <a:r>
              <a:rPr lang="en-US" sz="1600" b="1" dirty="0">
                <a:solidFill>
                  <a:schemeClr val="tx1"/>
                </a:solidFill>
              </a:rPr>
              <a:t> start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22</a:t>
            </a:fld>
            <a:endParaRPr lang="zh-TW" altLang="en-US"/>
          </a:p>
        </p:txBody>
      </p:sp>
      <p:sp>
        <p:nvSpPr>
          <p:cNvPr id="10" name="Rectangle 9">
            <a:extLst>
              <a:ext uri="{FF2B5EF4-FFF2-40B4-BE49-F238E27FC236}">
                <a16:creationId xmlns:a16="http://schemas.microsoft.com/office/drawing/2014/main" id="{38284B6C-B80A-424B-A993-E628C5A47DF3}"/>
              </a:ext>
            </a:extLst>
          </p:cNvPr>
          <p:cNvSpPr/>
          <p:nvPr/>
        </p:nvSpPr>
        <p:spPr>
          <a:xfrm>
            <a:off x="2434580" y="4020748"/>
            <a:ext cx="266429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35AC86-64FD-441B-8F10-CD890D4079B9}"/>
              </a:ext>
            </a:extLst>
          </p:cNvPr>
          <p:cNvSpPr/>
          <p:nvPr/>
        </p:nvSpPr>
        <p:spPr>
          <a:xfrm>
            <a:off x="2578596" y="3404650"/>
            <a:ext cx="180020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18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FAEB582-BD50-4191-8372-FD0407966374}"/>
              </a:ext>
            </a:extLst>
          </p:cNvPr>
          <p:cNvPicPr>
            <a:picLocks noChangeAspect="1"/>
          </p:cNvPicPr>
          <p:nvPr/>
        </p:nvPicPr>
        <p:blipFill>
          <a:blip r:embed="rId2"/>
          <a:stretch>
            <a:fillRect/>
          </a:stretch>
        </p:blipFill>
        <p:spPr>
          <a:xfrm>
            <a:off x="4700590" y="4267779"/>
            <a:ext cx="3923928" cy="1830602"/>
          </a:xfrm>
          <a:prstGeom prst="rect">
            <a:avLst/>
          </a:prstGeom>
          <a:ln>
            <a:solidFill>
              <a:srgbClr val="C00000"/>
            </a:solidFill>
          </a:ln>
        </p:spPr>
      </p:pic>
      <p:pic>
        <p:nvPicPr>
          <p:cNvPr id="9" name="Picture 8">
            <a:extLst>
              <a:ext uri="{FF2B5EF4-FFF2-40B4-BE49-F238E27FC236}">
                <a16:creationId xmlns:a16="http://schemas.microsoft.com/office/drawing/2014/main" id="{8196AAE6-6909-43B1-A231-0F05E0301FE9}"/>
              </a:ext>
            </a:extLst>
          </p:cNvPr>
          <p:cNvPicPr>
            <a:picLocks noChangeAspect="1"/>
          </p:cNvPicPr>
          <p:nvPr/>
        </p:nvPicPr>
        <p:blipFill>
          <a:blip r:embed="rId3"/>
          <a:stretch>
            <a:fillRect/>
          </a:stretch>
        </p:blipFill>
        <p:spPr>
          <a:xfrm>
            <a:off x="457200" y="4267957"/>
            <a:ext cx="4114800" cy="1891762"/>
          </a:xfrm>
          <a:prstGeom prst="rect">
            <a:avLst/>
          </a:prstGeom>
          <a:ln>
            <a:solidFill>
              <a:srgbClr val="C00000"/>
            </a:solidFill>
          </a:ln>
        </p:spPr>
      </p:pic>
      <p:pic>
        <p:nvPicPr>
          <p:cNvPr id="7" name="Picture 6">
            <a:extLst>
              <a:ext uri="{FF2B5EF4-FFF2-40B4-BE49-F238E27FC236}">
                <a16:creationId xmlns:a16="http://schemas.microsoft.com/office/drawing/2014/main" id="{658F0917-B99B-4310-B781-82AAF574050A}"/>
              </a:ext>
            </a:extLst>
          </p:cNvPr>
          <p:cNvPicPr>
            <a:picLocks noChangeAspect="1"/>
          </p:cNvPicPr>
          <p:nvPr/>
        </p:nvPicPr>
        <p:blipFill>
          <a:blip r:embed="rId4"/>
          <a:stretch>
            <a:fillRect/>
          </a:stretch>
        </p:blipFill>
        <p:spPr>
          <a:xfrm>
            <a:off x="488431" y="1739220"/>
            <a:ext cx="4114800" cy="189638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3"/>
            <a:ext cx="4248472"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Open chrome and enter “localhost:4200”</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a:p>
        </p:txBody>
      </p:sp>
      <p:sp>
        <p:nvSpPr>
          <p:cNvPr id="10" name="Rectangle 9">
            <a:extLst>
              <a:ext uri="{FF2B5EF4-FFF2-40B4-BE49-F238E27FC236}">
                <a16:creationId xmlns:a16="http://schemas.microsoft.com/office/drawing/2014/main" id="{38284B6C-B80A-424B-A993-E628C5A47DF3}"/>
              </a:ext>
            </a:extLst>
          </p:cNvPr>
          <p:cNvSpPr/>
          <p:nvPr/>
        </p:nvSpPr>
        <p:spPr>
          <a:xfrm>
            <a:off x="1259632" y="4677773"/>
            <a:ext cx="216122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35AC86-64FD-441B-8F10-CD890D4079B9}"/>
              </a:ext>
            </a:extLst>
          </p:cNvPr>
          <p:cNvSpPr/>
          <p:nvPr/>
        </p:nvSpPr>
        <p:spPr>
          <a:xfrm>
            <a:off x="1480034" y="2189016"/>
            <a:ext cx="1322997"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034F29-6BF8-4222-ADF0-12A0E12EC926}"/>
              </a:ext>
            </a:extLst>
          </p:cNvPr>
          <p:cNvSpPr/>
          <p:nvPr/>
        </p:nvSpPr>
        <p:spPr>
          <a:xfrm>
            <a:off x="5692854" y="4665693"/>
            <a:ext cx="1903482" cy="300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副標題 2">
            <a:extLst>
              <a:ext uri="{FF2B5EF4-FFF2-40B4-BE49-F238E27FC236}">
                <a16:creationId xmlns:a16="http://schemas.microsoft.com/office/drawing/2014/main" id="{19C9AD1C-D920-4B2E-BB90-98E29B4AAAA1}"/>
              </a:ext>
            </a:extLst>
          </p:cNvPr>
          <p:cNvSpPr txBox="1">
            <a:spLocks/>
          </p:cNvSpPr>
          <p:nvPr/>
        </p:nvSpPr>
        <p:spPr>
          <a:xfrm>
            <a:off x="421595" y="3832237"/>
            <a:ext cx="4150405"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Enter “localhost:4200/departments”</a:t>
            </a:r>
          </a:p>
        </p:txBody>
      </p:sp>
      <p:sp>
        <p:nvSpPr>
          <p:cNvPr id="15" name="副標題 2">
            <a:extLst>
              <a:ext uri="{FF2B5EF4-FFF2-40B4-BE49-F238E27FC236}">
                <a16:creationId xmlns:a16="http://schemas.microsoft.com/office/drawing/2014/main" id="{5616B0C3-3B20-4F14-8406-E830B21114AD}"/>
              </a:ext>
            </a:extLst>
          </p:cNvPr>
          <p:cNvSpPr txBox="1">
            <a:spLocks/>
          </p:cNvSpPr>
          <p:nvPr/>
        </p:nvSpPr>
        <p:spPr>
          <a:xfrm>
            <a:off x="4716016" y="3836880"/>
            <a:ext cx="3744416"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Enter “localhost:4200/employees” </a:t>
            </a:r>
          </a:p>
          <a:p>
            <a:pPr marL="465138" indent="-465138" algn="l">
              <a:buClr>
                <a:srgbClr val="0070C0"/>
              </a:buClr>
              <a:buFont typeface="Wingdings" pitchFamily="2" charset="2"/>
              <a:buChar char="u"/>
            </a:pPr>
            <a:endParaRPr lang="en-US" sz="1600" b="1" dirty="0">
              <a:solidFill>
                <a:schemeClr val="tx1"/>
              </a:solidFill>
            </a:endParaRPr>
          </a:p>
        </p:txBody>
      </p:sp>
      <p:sp>
        <p:nvSpPr>
          <p:cNvPr id="16" name="Rectangle 15">
            <a:extLst>
              <a:ext uri="{FF2B5EF4-FFF2-40B4-BE49-F238E27FC236}">
                <a16:creationId xmlns:a16="http://schemas.microsoft.com/office/drawing/2014/main" id="{DBD92370-E67D-4BEC-81D4-41C6A6F43A40}"/>
              </a:ext>
            </a:extLst>
          </p:cNvPr>
          <p:cNvSpPr/>
          <p:nvPr/>
        </p:nvSpPr>
        <p:spPr>
          <a:xfrm>
            <a:off x="4700590" y="5809584"/>
            <a:ext cx="1903482" cy="300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A8C6B3-4D19-405A-B0D4-E9285397285D}"/>
              </a:ext>
            </a:extLst>
          </p:cNvPr>
          <p:cNvSpPr/>
          <p:nvPr/>
        </p:nvSpPr>
        <p:spPr>
          <a:xfrm>
            <a:off x="457200" y="5809584"/>
            <a:ext cx="1903482" cy="300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741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2"/>
            <a:ext cx="8064896" cy="266430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the routing is work now. But we cannot expect user typing the URL.</a:t>
            </a:r>
          </a:p>
          <a:p>
            <a:pPr marL="465138" indent="-465138" algn="l">
              <a:buClr>
                <a:srgbClr val="0070C0"/>
              </a:buClr>
              <a:buFont typeface="Wingdings" pitchFamily="2" charset="2"/>
              <a:buChar char="u"/>
            </a:pPr>
            <a:r>
              <a:rPr lang="en-US" sz="1600" b="1" dirty="0">
                <a:solidFill>
                  <a:schemeClr val="tx1"/>
                </a:solidFill>
              </a:rPr>
              <a:t>So, let us add some buttons to navigate these views.</a:t>
            </a:r>
          </a:p>
          <a:p>
            <a:pPr marL="465138" indent="-465138" algn="l">
              <a:buClr>
                <a:srgbClr val="0070C0"/>
              </a:buClr>
              <a:buFont typeface="Wingdings" pitchFamily="2" charset="2"/>
              <a:buChar char="u"/>
            </a:pPr>
            <a:r>
              <a:rPr lang="en-US" sz="1600" b="1" dirty="0">
                <a:solidFill>
                  <a:schemeClr val="tx1"/>
                </a:solidFill>
              </a:rPr>
              <a:t>Let’s go back to app.component.html ,</a:t>
            </a:r>
          </a:p>
          <a:p>
            <a:pPr marL="465138" indent="-465138" algn="l">
              <a:buClr>
                <a:srgbClr val="0070C0"/>
              </a:buClr>
              <a:buFont typeface="Wingdings" pitchFamily="2" charset="2"/>
              <a:buChar char="u"/>
            </a:pPr>
            <a:r>
              <a:rPr lang="en-US" sz="1600" b="1" dirty="0">
                <a:solidFill>
                  <a:schemeClr val="tx1"/>
                </a:solidFill>
              </a:rPr>
              <a:t>Under the &lt;/div&gt;, add two anchor tags &lt;a&gt; for Departments and Employees.</a:t>
            </a:r>
          </a:p>
          <a:p>
            <a:pPr marL="465138" indent="-465138" algn="l">
              <a:buClr>
                <a:srgbClr val="0070C0"/>
              </a:buClr>
              <a:buFont typeface="Wingdings" pitchFamily="2" charset="2"/>
              <a:buChar char="u"/>
            </a:pPr>
            <a:r>
              <a:rPr lang="en-US" sz="1600" b="1" dirty="0">
                <a:solidFill>
                  <a:schemeClr val="tx1"/>
                </a:solidFill>
              </a:rPr>
              <a:t>Within two anchor tags &lt;a&gt;, we add the two special directives from the router package, the first one is the router directive which specify the path we want to navigate to. So when we click the on the department button, we want to navigate to the departments path. </a:t>
            </a:r>
          </a:p>
          <a:p>
            <a:pPr marL="465138" indent="-465138" algn="l">
              <a:buClr>
                <a:srgbClr val="0070C0"/>
              </a:buClr>
              <a:buFont typeface="Wingdings" pitchFamily="2" charset="2"/>
              <a:buChar char="u"/>
            </a:pPr>
            <a:r>
              <a:rPr lang="en-US" sz="1600" b="1" dirty="0">
                <a:solidFill>
                  <a:schemeClr val="tx1"/>
                </a:solidFill>
              </a:rPr>
              <a:t>Similarly, when we click on the employees button, we navigate to the employees path.</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1427354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2"/>
            <a:ext cx="8064896" cy="84515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&gt; ng Server</a:t>
            </a:r>
          </a:p>
          <a:p>
            <a:pPr marL="465138" indent="-465138" algn="l">
              <a:buClr>
                <a:srgbClr val="0070C0"/>
              </a:buClr>
              <a:buFont typeface="Wingdings" pitchFamily="2" charset="2"/>
              <a:buChar char="u"/>
            </a:pPr>
            <a:r>
              <a:rPr lang="en-US" sz="1600" b="1" dirty="0">
                <a:solidFill>
                  <a:schemeClr val="tx1"/>
                </a:solidFill>
              </a:rPr>
              <a:t>Click button to see the routing information.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30E1E3E0-250B-402B-8FDF-4F206A00FABF}"/>
              </a:ext>
            </a:extLst>
          </p:cNvPr>
          <p:cNvPicPr>
            <a:picLocks noChangeAspect="1"/>
          </p:cNvPicPr>
          <p:nvPr/>
        </p:nvPicPr>
        <p:blipFill>
          <a:blip r:embed="rId2"/>
          <a:stretch>
            <a:fillRect/>
          </a:stretch>
        </p:blipFill>
        <p:spPr>
          <a:xfrm>
            <a:off x="470798" y="2449517"/>
            <a:ext cx="3309990" cy="1183125"/>
          </a:xfrm>
          <a:prstGeom prst="rect">
            <a:avLst/>
          </a:prstGeom>
          <a:ln>
            <a:solidFill>
              <a:srgbClr val="C00000"/>
            </a:solidFill>
          </a:ln>
        </p:spPr>
      </p:pic>
      <p:pic>
        <p:nvPicPr>
          <p:cNvPr id="8" name="Picture 7">
            <a:extLst>
              <a:ext uri="{FF2B5EF4-FFF2-40B4-BE49-F238E27FC236}">
                <a16:creationId xmlns:a16="http://schemas.microsoft.com/office/drawing/2014/main" id="{C79C00D6-5DB1-484E-AD9C-C6E4AEACB823}"/>
              </a:ext>
            </a:extLst>
          </p:cNvPr>
          <p:cNvPicPr>
            <a:picLocks noChangeAspect="1"/>
          </p:cNvPicPr>
          <p:nvPr/>
        </p:nvPicPr>
        <p:blipFill>
          <a:blip r:embed="rId3"/>
          <a:stretch>
            <a:fillRect/>
          </a:stretch>
        </p:blipFill>
        <p:spPr>
          <a:xfrm>
            <a:off x="4310011" y="2366476"/>
            <a:ext cx="3309989" cy="1349206"/>
          </a:xfrm>
          <a:prstGeom prst="rect">
            <a:avLst/>
          </a:prstGeom>
          <a:ln>
            <a:solidFill>
              <a:srgbClr val="C00000"/>
            </a:solidFill>
          </a:ln>
        </p:spPr>
      </p:pic>
      <p:pic>
        <p:nvPicPr>
          <p:cNvPr id="9" name="Picture 8">
            <a:extLst>
              <a:ext uri="{FF2B5EF4-FFF2-40B4-BE49-F238E27FC236}">
                <a16:creationId xmlns:a16="http://schemas.microsoft.com/office/drawing/2014/main" id="{0C8BE5E8-04EE-4C1D-9768-AFC855865CCF}"/>
              </a:ext>
            </a:extLst>
          </p:cNvPr>
          <p:cNvPicPr>
            <a:picLocks noChangeAspect="1"/>
          </p:cNvPicPr>
          <p:nvPr/>
        </p:nvPicPr>
        <p:blipFill>
          <a:blip r:embed="rId4"/>
          <a:stretch>
            <a:fillRect/>
          </a:stretch>
        </p:blipFill>
        <p:spPr>
          <a:xfrm>
            <a:off x="4257060" y="3966450"/>
            <a:ext cx="3309989" cy="1457695"/>
          </a:xfrm>
          <a:prstGeom prst="rect">
            <a:avLst/>
          </a:prstGeom>
          <a:ln>
            <a:solidFill>
              <a:srgbClr val="C00000"/>
            </a:solidFill>
          </a:ln>
        </p:spPr>
      </p:pic>
      <p:sp>
        <p:nvSpPr>
          <p:cNvPr id="10" name="Rectangle 9">
            <a:extLst>
              <a:ext uri="{FF2B5EF4-FFF2-40B4-BE49-F238E27FC236}">
                <a16:creationId xmlns:a16="http://schemas.microsoft.com/office/drawing/2014/main" id="{D07DFBF0-DBE5-47DC-9E6E-F7C22F0E6428}"/>
              </a:ext>
            </a:extLst>
          </p:cNvPr>
          <p:cNvSpPr/>
          <p:nvPr/>
        </p:nvSpPr>
        <p:spPr>
          <a:xfrm>
            <a:off x="4427984" y="3356992"/>
            <a:ext cx="576064" cy="203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A9AC1D-523F-4762-934C-7EF1F197B770}"/>
              </a:ext>
            </a:extLst>
          </p:cNvPr>
          <p:cNvSpPr/>
          <p:nvPr/>
        </p:nvSpPr>
        <p:spPr>
          <a:xfrm>
            <a:off x="4860032" y="4953550"/>
            <a:ext cx="576064" cy="203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77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FC4BE53-B4BF-4FAB-A10D-4AFDD67AFCB8}"/>
              </a:ext>
            </a:extLst>
          </p:cNvPr>
          <p:cNvPicPr>
            <a:picLocks noChangeAspect="1"/>
          </p:cNvPicPr>
          <p:nvPr/>
        </p:nvPicPr>
        <p:blipFill>
          <a:blip r:embed="rId2"/>
          <a:stretch>
            <a:fillRect/>
          </a:stretch>
        </p:blipFill>
        <p:spPr>
          <a:xfrm>
            <a:off x="3835449" y="3478389"/>
            <a:ext cx="4693543" cy="19454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2"/>
            <a:ext cx="8064896" cy="3600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Set margin-right for anchor tag &lt;a&gt;.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26</a:t>
            </a:fld>
            <a:endParaRPr lang="zh-TW" altLang="en-US"/>
          </a:p>
        </p:txBody>
      </p:sp>
      <p:pic>
        <p:nvPicPr>
          <p:cNvPr id="9" name="Picture 8">
            <a:extLst>
              <a:ext uri="{FF2B5EF4-FFF2-40B4-BE49-F238E27FC236}">
                <a16:creationId xmlns:a16="http://schemas.microsoft.com/office/drawing/2014/main" id="{0C8BE5E8-04EE-4C1D-9768-AFC855865CCF}"/>
              </a:ext>
            </a:extLst>
          </p:cNvPr>
          <p:cNvPicPr>
            <a:picLocks noChangeAspect="1"/>
          </p:cNvPicPr>
          <p:nvPr/>
        </p:nvPicPr>
        <p:blipFill>
          <a:blip r:embed="rId3"/>
          <a:stretch>
            <a:fillRect/>
          </a:stretch>
        </p:blipFill>
        <p:spPr>
          <a:xfrm>
            <a:off x="3838128" y="1777886"/>
            <a:ext cx="3309989" cy="1457695"/>
          </a:xfrm>
          <a:prstGeom prst="rect">
            <a:avLst/>
          </a:prstGeom>
          <a:ln>
            <a:solidFill>
              <a:srgbClr val="C00000"/>
            </a:solidFill>
          </a:ln>
        </p:spPr>
      </p:pic>
      <p:sp>
        <p:nvSpPr>
          <p:cNvPr id="10" name="Rectangle 9">
            <a:extLst>
              <a:ext uri="{FF2B5EF4-FFF2-40B4-BE49-F238E27FC236}">
                <a16:creationId xmlns:a16="http://schemas.microsoft.com/office/drawing/2014/main" id="{D07DFBF0-DBE5-47DC-9E6E-F7C22F0E6428}"/>
              </a:ext>
            </a:extLst>
          </p:cNvPr>
          <p:cNvSpPr/>
          <p:nvPr/>
        </p:nvSpPr>
        <p:spPr>
          <a:xfrm>
            <a:off x="4688920" y="4897578"/>
            <a:ext cx="576064" cy="203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A9AC1D-523F-4762-934C-7EF1F197B770}"/>
              </a:ext>
            </a:extLst>
          </p:cNvPr>
          <p:cNvSpPr/>
          <p:nvPr/>
        </p:nvSpPr>
        <p:spPr>
          <a:xfrm>
            <a:off x="4348933" y="2821606"/>
            <a:ext cx="281283" cy="209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4E2525E-0149-419C-B421-842E4E2FF7ED}"/>
              </a:ext>
            </a:extLst>
          </p:cNvPr>
          <p:cNvPicPr>
            <a:picLocks noChangeAspect="1"/>
          </p:cNvPicPr>
          <p:nvPr/>
        </p:nvPicPr>
        <p:blipFill>
          <a:blip r:embed="rId4"/>
          <a:stretch>
            <a:fillRect/>
          </a:stretch>
        </p:blipFill>
        <p:spPr>
          <a:xfrm>
            <a:off x="681614" y="1777886"/>
            <a:ext cx="2345271" cy="4109070"/>
          </a:xfrm>
          <a:prstGeom prst="rect">
            <a:avLst/>
          </a:prstGeom>
          <a:ln>
            <a:solidFill>
              <a:srgbClr val="C00000"/>
            </a:solidFill>
          </a:ln>
        </p:spPr>
      </p:pic>
      <p:cxnSp>
        <p:nvCxnSpPr>
          <p:cNvPr id="16" name="Straight Arrow Connector 15">
            <a:extLst>
              <a:ext uri="{FF2B5EF4-FFF2-40B4-BE49-F238E27FC236}">
                <a16:creationId xmlns:a16="http://schemas.microsoft.com/office/drawing/2014/main" id="{0186C853-5B91-408B-91E3-1DB24060DCDC}"/>
              </a:ext>
            </a:extLst>
          </p:cNvPr>
          <p:cNvCxnSpPr>
            <a:cxnSpLocks/>
          </p:cNvCxnSpPr>
          <p:nvPr/>
        </p:nvCxnSpPr>
        <p:spPr>
          <a:xfrm flipV="1">
            <a:off x="2432992" y="2909275"/>
            <a:ext cx="1909192" cy="18861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B188EAB-DEB4-47A6-9874-8AD51B72AA86}"/>
              </a:ext>
            </a:extLst>
          </p:cNvPr>
          <p:cNvSpPr/>
          <p:nvPr/>
        </p:nvSpPr>
        <p:spPr>
          <a:xfrm>
            <a:off x="1284270" y="4693279"/>
            <a:ext cx="1148722" cy="2042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0AA06549-03A8-434A-A62E-5984F490C8D4}"/>
              </a:ext>
            </a:extLst>
          </p:cNvPr>
          <p:cNvCxnSpPr>
            <a:cxnSpLocks/>
            <a:stCxn id="18" idx="3"/>
          </p:cNvCxnSpPr>
          <p:nvPr/>
        </p:nvCxnSpPr>
        <p:spPr>
          <a:xfrm>
            <a:off x="2432992" y="4795429"/>
            <a:ext cx="2208983" cy="2428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802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86409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When the user navigate to the localhost:4200, we display a title that says “Routing and Navigation”.</a:t>
            </a:r>
          </a:p>
          <a:p>
            <a:pPr marL="465138" indent="-465138" algn="l">
              <a:buClr>
                <a:srgbClr val="0070C0"/>
              </a:buClr>
              <a:buFont typeface="Wingdings" pitchFamily="2" charset="2"/>
              <a:buChar char="u"/>
            </a:pPr>
            <a:r>
              <a:rPr lang="en-US" sz="1600" b="1" dirty="0">
                <a:solidFill>
                  <a:schemeClr val="tx1"/>
                </a:solidFill>
              </a:rPr>
              <a:t>Below the title, we have two buttons, “Department” and “Employees”.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46CE4843-1541-4A69-AD77-F2F790E5BE15}"/>
              </a:ext>
            </a:extLst>
          </p:cNvPr>
          <p:cNvPicPr>
            <a:picLocks noChangeAspect="1"/>
          </p:cNvPicPr>
          <p:nvPr/>
        </p:nvPicPr>
        <p:blipFill>
          <a:blip r:embed="rId2"/>
          <a:stretch>
            <a:fillRect/>
          </a:stretch>
        </p:blipFill>
        <p:spPr>
          <a:xfrm>
            <a:off x="2843808" y="2858025"/>
            <a:ext cx="3122358" cy="2932434"/>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79209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we navigate to the URL localhost:4200/departments or click department button, we display a “</a:t>
            </a:r>
            <a:r>
              <a:rPr lang="en-US" sz="1600" b="1" dirty="0" err="1">
                <a:solidFill>
                  <a:schemeClr val="tx1"/>
                </a:solidFill>
              </a:rPr>
              <a:t>DepartmentList</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8E815378-51A7-4D96-B4EC-2CBFEA784188}"/>
              </a:ext>
            </a:extLst>
          </p:cNvPr>
          <p:cNvPicPr>
            <a:picLocks noChangeAspect="1"/>
          </p:cNvPicPr>
          <p:nvPr/>
        </p:nvPicPr>
        <p:blipFill>
          <a:blip r:embed="rId2"/>
          <a:stretch>
            <a:fillRect/>
          </a:stretch>
        </p:blipFill>
        <p:spPr>
          <a:xfrm>
            <a:off x="2334428" y="2564904"/>
            <a:ext cx="4457700" cy="3676650"/>
          </a:xfrm>
          <a:prstGeom prst="rect">
            <a:avLst/>
          </a:prstGeom>
          <a:ln>
            <a:solidFill>
              <a:srgbClr val="C00000"/>
            </a:solidFill>
          </a:ln>
        </p:spPr>
      </p:pic>
      <p:sp>
        <p:nvSpPr>
          <p:cNvPr id="9" name="Rectangle 8">
            <a:extLst>
              <a:ext uri="{FF2B5EF4-FFF2-40B4-BE49-F238E27FC236}">
                <a16:creationId xmlns:a16="http://schemas.microsoft.com/office/drawing/2014/main" id="{74B1C2B5-E2E6-42B1-998B-D4E636B41324}"/>
              </a:ext>
            </a:extLst>
          </p:cNvPr>
          <p:cNvSpPr/>
          <p:nvPr/>
        </p:nvSpPr>
        <p:spPr>
          <a:xfrm>
            <a:off x="2843808" y="4797152"/>
            <a:ext cx="20882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40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79209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we navigate to the URL localhost:4200/</a:t>
            </a:r>
            <a:r>
              <a:rPr lang="en-US" sz="1600" b="1" dirty="0" err="1">
                <a:solidFill>
                  <a:schemeClr val="tx1"/>
                </a:solidFill>
              </a:rPr>
              <a:t>emplyees</a:t>
            </a:r>
            <a:r>
              <a:rPr lang="en-US" sz="1600" b="1" dirty="0">
                <a:solidFill>
                  <a:schemeClr val="tx1"/>
                </a:solidFill>
              </a:rPr>
              <a:t> or click Employees button, we display a “</a:t>
            </a:r>
            <a:r>
              <a:rPr lang="en-US" sz="1600" b="1" dirty="0" err="1">
                <a:solidFill>
                  <a:schemeClr val="tx1"/>
                </a:solidFill>
              </a:rPr>
              <a:t>EmployeeList</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0640D2B5-90B8-4EB7-8343-0A686EF20379}"/>
              </a:ext>
            </a:extLst>
          </p:cNvPr>
          <p:cNvPicPr>
            <a:picLocks noChangeAspect="1"/>
          </p:cNvPicPr>
          <p:nvPr/>
        </p:nvPicPr>
        <p:blipFill>
          <a:blip r:embed="rId2"/>
          <a:stretch>
            <a:fillRect/>
          </a:stretch>
        </p:blipFill>
        <p:spPr>
          <a:xfrm>
            <a:off x="2476500" y="2673597"/>
            <a:ext cx="4076700" cy="3657600"/>
          </a:xfrm>
          <a:prstGeom prst="rect">
            <a:avLst/>
          </a:prstGeom>
          <a:ln>
            <a:solidFill>
              <a:srgbClr val="C00000"/>
            </a:solidFill>
          </a:ln>
        </p:spPr>
      </p:pic>
      <p:sp>
        <p:nvSpPr>
          <p:cNvPr id="9" name="Rectangle 8">
            <a:extLst>
              <a:ext uri="{FF2B5EF4-FFF2-40B4-BE49-F238E27FC236}">
                <a16:creationId xmlns:a16="http://schemas.microsoft.com/office/drawing/2014/main" id="{64BDD402-1F7E-46DF-9F5D-FF5AB4AD4DC5}"/>
              </a:ext>
            </a:extLst>
          </p:cNvPr>
          <p:cNvSpPr/>
          <p:nvPr/>
        </p:nvSpPr>
        <p:spPr>
          <a:xfrm>
            <a:off x="3059832" y="5517232"/>
            <a:ext cx="20882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8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230426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Based on URL or which button the user click, we navigate to the appropriate view.</a:t>
            </a:r>
          </a:p>
          <a:p>
            <a:pPr marL="465138" indent="-465138" algn="l">
              <a:buClr>
                <a:srgbClr val="0070C0"/>
              </a:buClr>
              <a:buFont typeface="Wingdings" pitchFamily="2" charset="2"/>
              <a:buChar char="u"/>
            </a:pPr>
            <a:r>
              <a:rPr lang="en-US" sz="1600" b="1" dirty="0">
                <a:solidFill>
                  <a:schemeClr val="tx1"/>
                </a:solidFill>
              </a:rPr>
              <a:t>To implement the requirement, here are the steps.</a:t>
            </a:r>
          </a:p>
          <a:p>
            <a:pPr marL="465138" indent="-465138" algn="l">
              <a:buClr>
                <a:srgbClr val="0070C0"/>
              </a:buClr>
              <a:buFont typeface="Wingdings" pitchFamily="2" charset="2"/>
              <a:buChar char="u"/>
            </a:pPr>
            <a:r>
              <a:rPr lang="en-US" sz="1600" b="1" dirty="0">
                <a:solidFill>
                  <a:schemeClr val="tx1"/>
                </a:solidFill>
              </a:rPr>
              <a:t>First step, we create a project with Angular CLI with the routing option.</a:t>
            </a:r>
          </a:p>
          <a:p>
            <a:pPr marL="465138" indent="-465138" algn="l">
              <a:buClr>
                <a:srgbClr val="0070C0"/>
              </a:buClr>
              <a:buFont typeface="Wingdings" pitchFamily="2" charset="2"/>
              <a:buChar char="u"/>
            </a:pPr>
            <a:r>
              <a:rPr lang="en-US" sz="1600" b="1" dirty="0">
                <a:solidFill>
                  <a:schemeClr val="tx1"/>
                </a:solidFill>
              </a:rPr>
              <a:t>Second step, we generate the department list component and employee list component. These are the components we want to display in the view.</a:t>
            </a:r>
          </a:p>
          <a:p>
            <a:pPr marL="465138" indent="-465138" algn="l">
              <a:buClr>
                <a:srgbClr val="0070C0"/>
              </a:buClr>
              <a:buFont typeface="Wingdings" pitchFamily="2" charset="2"/>
              <a:buChar char="u"/>
            </a:pPr>
            <a:r>
              <a:rPr lang="en-US" sz="1600" b="1" dirty="0">
                <a:solidFill>
                  <a:schemeClr val="tx1"/>
                </a:solidFill>
              </a:rPr>
              <a:t>Third step, we configure the routes for our application. This will allow us to navigate the routes from the URL.</a:t>
            </a:r>
          </a:p>
          <a:p>
            <a:pPr marL="465138" indent="-465138" algn="l">
              <a:buClr>
                <a:srgbClr val="0070C0"/>
              </a:buClr>
              <a:buFont typeface="Wingdings" pitchFamily="2" charset="2"/>
              <a:buChar char="u"/>
            </a:pPr>
            <a:r>
              <a:rPr lang="en-US" sz="1600" b="1" dirty="0">
                <a:solidFill>
                  <a:schemeClr val="tx1"/>
                </a:solidFill>
              </a:rPr>
              <a:t>Fourth step, we add the buttons and use directives to navigate the configured routes.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6E78F6D2-40F4-4396-A5D4-8C456509BBB4}"/>
              </a:ext>
            </a:extLst>
          </p:cNvPr>
          <p:cNvPicPr>
            <a:picLocks noChangeAspect="1"/>
          </p:cNvPicPr>
          <p:nvPr/>
        </p:nvPicPr>
        <p:blipFill>
          <a:blip r:embed="rId2"/>
          <a:stretch>
            <a:fillRect/>
          </a:stretch>
        </p:blipFill>
        <p:spPr>
          <a:xfrm>
            <a:off x="2051720" y="3902992"/>
            <a:ext cx="4733925" cy="1895475"/>
          </a:xfrm>
          <a:prstGeom prst="rect">
            <a:avLst/>
          </a:prstGeom>
          <a:ln>
            <a:solidFill>
              <a:srgbClr val="C00000"/>
            </a:solidFill>
          </a:ln>
        </p:spPr>
      </p:pic>
    </p:spTree>
    <p:extLst>
      <p:ext uri="{BB962C8B-B14F-4D97-AF65-F5344CB8AC3E}">
        <p14:creationId xmlns:p14="http://schemas.microsoft.com/office/powerpoint/2010/main" val="277615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15213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let’s begin with step one, generating a new application with routing option (--routing) as below.</a:t>
            </a:r>
          </a:p>
          <a:p>
            <a:pPr marL="465138" indent="-465138" algn="l">
              <a:buClr>
                <a:srgbClr val="0070C0"/>
              </a:buClr>
              <a:buFont typeface="Wingdings" pitchFamily="2" charset="2"/>
              <a:buChar char="u"/>
            </a:pPr>
            <a:r>
              <a:rPr lang="en-US" sz="1600" b="1" dirty="0">
                <a:solidFill>
                  <a:schemeClr val="tx1"/>
                </a:solidFill>
              </a:rPr>
              <a:t>In ANGULAR folder, we type:</a:t>
            </a:r>
          </a:p>
          <a:p>
            <a:pPr marL="465138" indent="-465138" algn="l">
              <a:buClr>
                <a:srgbClr val="0070C0"/>
              </a:buClr>
              <a:buFont typeface="Wingdings" pitchFamily="2" charset="2"/>
              <a:buChar char="u"/>
            </a:pPr>
            <a:r>
              <a:rPr lang="en-US" sz="1600" b="1" dirty="0">
                <a:solidFill>
                  <a:schemeClr val="tx1"/>
                </a:solidFill>
              </a:rPr>
              <a:t>&gt; ng new a2301-routing-demo --routing</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10" name="Picture 9">
            <a:extLst>
              <a:ext uri="{FF2B5EF4-FFF2-40B4-BE49-F238E27FC236}">
                <a16:creationId xmlns:a16="http://schemas.microsoft.com/office/drawing/2014/main" id="{D36D3269-788B-4A79-B0A2-E7AA78D243BF}"/>
              </a:ext>
            </a:extLst>
          </p:cNvPr>
          <p:cNvPicPr>
            <a:picLocks noChangeAspect="1"/>
          </p:cNvPicPr>
          <p:nvPr/>
        </p:nvPicPr>
        <p:blipFill>
          <a:blip r:embed="rId2"/>
          <a:stretch>
            <a:fillRect/>
          </a:stretch>
        </p:blipFill>
        <p:spPr>
          <a:xfrm>
            <a:off x="623887" y="2605920"/>
            <a:ext cx="7896225" cy="219075"/>
          </a:xfrm>
          <a:prstGeom prst="rect">
            <a:avLst/>
          </a:prstGeom>
          <a:ln>
            <a:solidFill>
              <a:srgbClr val="C00000"/>
            </a:solidFill>
          </a:ln>
        </p:spPr>
      </p:pic>
    </p:spTree>
    <p:extLst>
      <p:ext uri="{BB962C8B-B14F-4D97-AF65-F5344CB8AC3E}">
        <p14:creationId xmlns:p14="http://schemas.microsoft.com/office/powerpoint/2010/main" val="34118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219991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Now, we may not always generate a new application with the routing option.</a:t>
            </a:r>
          </a:p>
          <a:p>
            <a:pPr marL="465138" indent="-465138" algn="l">
              <a:buClr>
                <a:srgbClr val="0070C0"/>
              </a:buClr>
              <a:buFont typeface="Wingdings" pitchFamily="2" charset="2"/>
              <a:buChar char="u"/>
            </a:pPr>
            <a:r>
              <a:rPr lang="en-US" sz="1600" b="1" dirty="0">
                <a:solidFill>
                  <a:schemeClr val="tx1"/>
                </a:solidFill>
              </a:rPr>
              <a:t>We might want to add routing to our existing application as well.</a:t>
            </a:r>
          </a:p>
          <a:p>
            <a:pPr marL="465138" indent="-465138" algn="l">
              <a:buClr>
                <a:srgbClr val="0070C0"/>
              </a:buClr>
              <a:buFont typeface="Wingdings" pitchFamily="2" charset="2"/>
              <a:buChar char="u"/>
            </a:pPr>
            <a:r>
              <a:rPr lang="en-US" sz="1600" b="1" dirty="0">
                <a:solidFill>
                  <a:schemeClr val="tx1"/>
                </a:solidFill>
              </a:rPr>
              <a:t>Let’s go over what the routing option does and you can replicate the exact same code </a:t>
            </a:r>
            <a:r>
              <a:rPr lang="en-US" sz="1600" b="1" dirty="0" err="1">
                <a:solidFill>
                  <a:schemeClr val="tx1"/>
                </a:solidFill>
              </a:rPr>
              <a:t>im</a:t>
            </a:r>
            <a:r>
              <a:rPr lang="en-US" sz="1600" b="1" dirty="0">
                <a:solidFill>
                  <a:schemeClr val="tx1"/>
                </a:solidFill>
              </a:rPr>
              <a:t> your existing application as well.</a:t>
            </a:r>
          </a:p>
          <a:p>
            <a:pPr marL="465138" indent="-465138" algn="l">
              <a:buClr>
                <a:srgbClr val="0070C0"/>
              </a:buClr>
              <a:buFont typeface="Wingdings" pitchFamily="2" charset="2"/>
              <a:buChar char="u"/>
            </a:pPr>
            <a:r>
              <a:rPr lang="en-US" sz="1600" b="1" dirty="0">
                <a:solidFill>
                  <a:schemeClr val="tx1"/>
                </a:solidFill>
              </a:rPr>
              <a:t>Now, the first thing you need to include is the base tag in your index.html. </a:t>
            </a:r>
          </a:p>
          <a:p>
            <a:pPr marL="465138" indent="-465138" algn="l">
              <a:buClr>
                <a:srgbClr val="0070C0"/>
              </a:buClr>
              <a:buFont typeface="Wingdings" pitchFamily="2" charset="2"/>
              <a:buChar char="u"/>
            </a:pPr>
            <a:r>
              <a:rPr lang="en-US" sz="1600" b="1" dirty="0">
                <a:solidFill>
                  <a:schemeClr val="tx1"/>
                </a:solidFill>
              </a:rPr>
              <a:t>Open </a:t>
            </a:r>
            <a:r>
              <a:rPr lang="en-US" sz="1600" b="1" dirty="0" err="1">
                <a:solidFill>
                  <a:schemeClr val="tx1"/>
                </a:solidFill>
              </a:rPr>
              <a:t>src</a:t>
            </a:r>
            <a:r>
              <a:rPr lang="en-US" sz="1600" b="1" dirty="0">
                <a:solidFill>
                  <a:schemeClr val="tx1"/>
                </a:solidFill>
              </a:rPr>
              <a:t>/index.html file, as a child to the head tag, add a base tag and set the value of  </a:t>
            </a:r>
            <a:r>
              <a:rPr lang="en-US" sz="1600" b="1" dirty="0" err="1">
                <a:solidFill>
                  <a:schemeClr val="tx1"/>
                </a:solidFill>
              </a:rPr>
              <a:t>href</a:t>
            </a:r>
            <a:r>
              <a:rPr lang="en-US" sz="1600" b="1" dirty="0">
                <a:solidFill>
                  <a:schemeClr val="tx1"/>
                </a:solidFill>
              </a:rPr>
              <a:t> attribute to the forward slash. This is required so that the application knows how to construct the URL while navigating.</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12" name="Picture 11">
            <a:extLst>
              <a:ext uri="{FF2B5EF4-FFF2-40B4-BE49-F238E27FC236}">
                <a16:creationId xmlns:a16="http://schemas.microsoft.com/office/drawing/2014/main" id="{440A2D63-BF3E-402E-86E1-8AADA6A67AEB}"/>
              </a:ext>
            </a:extLst>
          </p:cNvPr>
          <p:cNvPicPr>
            <a:picLocks noChangeAspect="1"/>
          </p:cNvPicPr>
          <p:nvPr/>
        </p:nvPicPr>
        <p:blipFill>
          <a:blip r:embed="rId2"/>
          <a:stretch>
            <a:fillRect/>
          </a:stretch>
        </p:blipFill>
        <p:spPr>
          <a:xfrm>
            <a:off x="2114652" y="3652381"/>
            <a:ext cx="4857403" cy="2928345"/>
          </a:xfrm>
          <a:prstGeom prst="rect">
            <a:avLst/>
          </a:prstGeom>
        </p:spPr>
      </p:pic>
      <p:sp>
        <p:nvSpPr>
          <p:cNvPr id="7" name="Rectangle 6">
            <a:extLst>
              <a:ext uri="{FF2B5EF4-FFF2-40B4-BE49-F238E27FC236}">
                <a16:creationId xmlns:a16="http://schemas.microsoft.com/office/drawing/2014/main" id="{5DE0F172-450E-4F67-9580-C8EECB48E28D}"/>
              </a:ext>
            </a:extLst>
          </p:cNvPr>
          <p:cNvSpPr/>
          <p:nvPr/>
        </p:nvSpPr>
        <p:spPr>
          <a:xfrm>
            <a:off x="2862211" y="4856974"/>
            <a:ext cx="136815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773006-E071-4B3E-AA45-9B4FF430B220}"/>
              </a:ext>
            </a:extLst>
          </p:cNvPr>
          <p:cNvSpPr/>
          <p:nvPr/>
        </p:nvSpPr>
        <p:spPr>
          <a:xfrm>
            <a:off x="971600" y="2780927"/>
            <a:ext cx="7560840" cy="6877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ED5FD16-F63C-4E64-B627-269A71A7930D}"/>
              </a:ext>
            </a:extLst>
          </p:cNvPr>
          <p:cNvCxnSpPr>
            <a:cxnSpLocks/>
            <a:stCxn id="13" idx="2"/>
            <a:endCxn id="7" idx="0"/>
          </p:cNvCxnSpPr>
          <p:nvPr/>
        </p:nvCxnSpPr>
        <p:spPr>
          <a:xfrm flipH="1">
            <a:off x="3546287" y="3468672"/>
            <a:ext cx="1205733" cy="13883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5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CCAC5A-69E8-4EA5-9D20-B0C4F004BCEE}"/>
              </a:ext>
            </a:extLst>
          </p:cNvPr>
          <p:cNvPicPr>
            <a:picLocks noChangeAspect="1"/>
          </p:cNvPicPr>
          <p:nvPr/>
        </p:nvPicPr>
        <p:blipFill>
          <a:blip r:embed="rId2"/>
          <a:stretch>
            <a:fillRect/>
          </a:stretch>
        </p:blipFill>
        <p:spPr>
          <a:xfrm>
            <a:off x="2339752" y="2480098"/>
            <a:ext cx="4772025" cy="22098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Routing and Navigation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06224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Next, in the app folder, open a file, app-</a:t>
            </a:r>
            <a:r>
              <a:rPr lang="en-US" sz="1600" b="1" dirty="0" err="1">
                <a:solidFill>
                  <a:schemeClr val="tx1"/>
                </a:solidFill>
              </a:rPr>
              <a:t>routing.module.ts</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This file contains the routing module for our application.</a:t>
            </a:r>
          </a:p>
          <a:p>
            <a:pPr marL="465138" indent="-465138" algn="l">
              <a:buClr>
                <a:srgbClr val="0070C0"/>
              </a:buClr>
              <a:buFont typeface="Wingdings" pitchFamily="2" charset="2"/>
              <a:buChar char="u"/>
            </a:pPr>
            <a:r>
              <a:rPr lang="en-US" sz="1600" b="1" dirty="0">
                <a:solidFill>
                  <a:schemeClr val="tx1"/>
                </a:solidFill>
              </a:rPr>
              <a:t>This is where we configure for different route. We will come back later.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3636258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3218</TotalTime>
  <Words>1814</Words>
  <Application>Microsoft Office PowerPoint</Application>
  <PresentationFormat>On-screen Show (4:3)</PresentationFormat>
  <Paragraphs>185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佈景主題</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23 Routing and Navigation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1349</cp:revision>
  <dcterms:created xsi:type="dcterms:W3CDTF">2018-09-28T16:40:41Z</dcterms:created>
  <dcterms:modified xsi:type="dcterms:W3CDTF">2019-03-11T18:00:10Z</dcterms:modified>
</cp:coreProperties>
</file>