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4" r:id="rId3"/>
    <p:sldId id="272" r:id="rId4"/>
    <p:sldId id="265" r:id="rId5"/>
    <p:sldId id="266" r:id="rId6"/>
    <p:sldId id="268" r:id="rId7"/>
    <p:sldId id="267" r:id="rId8"/>
    <p:sldId id="273" r:id="rId9"/>
    <p:sldId id="271" r:id="rId10"/>
    <p:sldId id="275" r:id="rId11"/>
    <p:sldId id="270" r:id="rId12"/>
    <p:sldId id="274"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p:scale>
          <a:sx n="96" d="100"/>
          <a:sy n="96" d="100"/>
        </p:scale>
        <p:origin x="792" y="2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27 Optional Route Parameter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0A35E23-02CC-4250-B807-CD67D5943E05}"/>
              </a:ext>
            </a:extLst>
          </p:cNvPr>
          <p:cNvPicPr>
            <a:picLocks noChangeAspect="1"/>
          </p:cNvPicPr>
          <p:nvPr/>
        </p:nvPicPr>
        <p:blipFill>
          <a:blip r:embed="rId2"/>
          <a:stretch>
            <a:fillRect/>
          </a:stretch>
        </p:blipFill>
        <p:spPr>
          <a:xfrm>
            <a:off x="861057" y="1850023"/>
            <a:ext cx="5692143" cy="4387289"/>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27.2 Get Optional ID and Set Color</a:t>
            </a:r>
            <a:endParaRPr lang="zh-TW" altLang="en-US" b="1" dirty="0">
              <a:solidFill>
                <a:srgbClr val="FFFF00"/>
              </a:solidFill>
            </a:endParaRPr>
          </a:p>
        </p:txBody>
      </p:sp>
      <p:sp>
        <p:nvSpPr>
          <p:cNvPr id="3" name="副標題 2"/>
          <p:cNvSpPr>
            <a:spLocks noGrp="1"/>
          </p:cNvSpPr>
          <p:nvPr>
            <p:ph type="subTitle" idx="1"/>
          </p:nvPr>
        </p:nvSpPr>
        <p:spPr>
          <a:xfrm>
            <a:off x="467544" y="1268754"/>
            <a:ext cx="8219256" cy="509134"/>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Go back to </a:t>
            </a:r>
            <a:r>
              <a:rPr lang="en-US" sz="1600" b="1" dirty="0" err="1">
                <a:solidFill>
                  <a:schemeClr val="tx1"/>
                </a:solidFill>
              </a:rPr>
              <a:t>departmentList</a:t>
            </a:r>
            <a:r>
              <a:rPr lang="en-US" sz="1600" b="1" dirty="0">
                <a:solidFill>
                  <a:schemeClr val="tx1"/>
                </a:solidFill>
              </a:rPr>
              <a:t> Component. Use Observable and </a:t>
            </a:r>
            <a:r>
              <a:rPr lang="en-US" sz="1600" b="1" dirty="0" err="1">
                <a:solidFill>
                  <a:schemeClr val="tx1"/>
                </a:solidFill>
              </a:rPr>
              <a:t>ParamMp</a:t>
            </a:r>
            <a:r>
              <a:rPr lang="en-US" sz="1600" b="1" dirty="0">
                <a:solidFill>
                  <a:schemeClr val="tx1"/>
                </a:solidFill>
              </a:rPr>
              <a:t> to get Optional Parameter ID.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https://www.youtube.com/watch?v=gnTFkl2AF-w&amp;list=PLC3y8-rFHvwhBRAgFinJR8KHIrCdTkZcZ&amp;index=27</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sp>
        <p:nvSpPr>
          <p:cNvPr id="16" name="Rectangle 15">
            <a:extLst>
              <a:ext uri="{FF2B5EF4-FFF2-40B4-BE49-F238E27FC236}">
                <a16:creationId xmlns:a16="http://schemas.microsoft.com/office/drawing/2014/main" id="{EFD506AD-58B1-4167-9B2F-7580229BF5EE}"/>
              </a:ext>
            </a:extLst>
          </p:cNvPr>
          <p:cNvSpPr/>
          <p:nvPr/>
        </p:nvSpPr>
        <p:spPr>
          <a:xfrm>
            <a:off x="1259632" y="4725144"/>
            <a:ext cx="2448272"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404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B4E2E09B-7041-4C85-BAB1-AF7874AFA569}"/>
              </a:ext>
            </a:extLst>
          </p:cNvPr>
          <p:cNvPicPr>
            <a:picLocks noChangeAspect="1"/>
          </p:cNvPicPr>
          <p:nvPr/>
        </p:nvPicPr>
        <p:blipFill>
          <a:blip r:embed="rId2"/>
          <a:stretch>
            <a:fillRect/>
          </a:stretch>
        </p:blipFill>
        <p:spPr>
          <a:xfrm>
            <a:off x="683568" y="1697135"/>
            <a:ext cx="5692143" cy="484177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27.2 Get Optional ID and Set Color</a:t>
            </a:r>
            <a:endParaRPr lang="zh-TW" altLang="en-US" b="1" dirty="0">
              <a:solidFill>
                <a:srgbClr val="FFFF00"/>
              </a:solidFill>
            </a:endParaRPr>
          </a:p>
        </p:txBody>
      </p:sp>
      <p:sp>
        <p:nvSpPr>
          <p:cNvPr id="3" name="副標題 2"/>
          <p:cNvSpPr>
            <a:spLocks noGrp="1"/>
          </p:cNvSpPr>
          <p:nvPr>
            <p:ph type="subTitle" idx="1"/>
          </p:nvPr>
        </p:nvSpPr>
        <p:spPr>
          <a:xfrm>
            <a:off x="467544" y="1268754"/>
            <a:ext cx="8219256" cy="36004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Set the li color by class defined in style.css.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https://www.youtube.com/watch?v=gnTFkl2AF-w&amp;list=PLC3y8-rFHvwhBRAgFinJR8KHIrCdTkZcZ&amp;index=27</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pic>
        <p:nvPicPr>
          <p:cNvPr id="12" name="Picture 11">
            <a:extLst>
              <a:ext uri="{FF2B5EF4-FFF2-40B4-BE49-F238E27FC236}">
                <a16:creationId xmlns:a16="http://schemas.microsoft.com/office/drawing/2014/main" id="{E8CC7640-EFB6-477F-8B9B-5FC0B675331C}"/>
              </a:ext>
            </a:extLst>
          </p:cNvPr>
          <p:cNvPicPr>
            <a:picLocks noChangeAspect="1"/>
          </p:cNvPicPr>
          <p:nvPr/>
        </p:nvPicPr>
        <p:blipFill>
          <a:blip r:embed="rId3"/>
          <a:stretch>
            <a:fillRect/>
          </a:stretch>
        </p:blipFill>
        <p:spPr>
          <a:xfrm>
            <a:off x="4427984" y="3375118"/>
            <a:ext cx="3724275" cy="819150"/>
          </a:xfrm>
          <a:prstGeom prst="rect">
            <a:avLst/>
          </a:prstGeom>
          <a:ln>
            <a:solidFill>
              <a:srgbClr val="C00000"/>
            </a:solidFill>
          </a:ln>
        </p:spPr>
      </p:pic>
      <p:sp>
        <p:nvSpPr>
          <p:cNvPr id="15" name="Rectangle 14">
            <a:extLst>
              <a:ext uri="{FF2B5EF4-FFF2-40B4-BE49-F238E27FC236}">
                <a16:creationId xmlns:a16="http://schemas.microsoft.com/office/drawing/2014/main" id="{48911EF3-12E9-40CF-9CC0-CE2F4AD630FF}"/>
              </a:ext>
            </a:extLst>
          </p:cNvPr>
          <p:cNvSpPr/>
          <p:nvPr/>
        </p:nvSpPr>
        <p:spPr>
          <a:xfrm>
            <a:off x="2755063" y="2912458"/>
            <a:ext cx="154915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B6F1B87-86C3-4623-8DC6-6B3E615A5C9E}"/>
              </a:ext>
            </a:extLst>
          </p:cNvPr>
          <p:cNvSpPr/>
          <p:nvPr/>
        </p:nvSpPr>
        <p:spPr>
          <a:xfrm>
            <a:off x="5004048" y="3413968"/>
            <a:ext cx="2520280" cy="780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5FBD97C4-B9E4-4587-A86B-3C8E897226FC}"/>
              </a:ext>
            </a:extLst>
          </p:cNvPr>
          <p:cNvCxnSpPr>
            <a:stCxn id="15" idx="2"/>
            <a:endCxn id="33" idx="1"/>
          </p:cNvCxnSpPr>
          <p:nvPr/>
        </p:nvCxnSpPr>
        <p:spPr>
          <a:xfrm>
            <a:off x="3529639" y="3128482"/>
            <a:ext cx="1474409" cy="67563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69100B2-D378-4309-BBCC-F50AE05CBA35}"/>
              </a:ext>
            </a:extLst>
          </p:cNvPr>
          <p:cNvSpPr/>
          <p:nvPr/>
        </p:nvSpPr>
        <p:spPr>
          <a:xfrm>
            <a:off x="1043608" y="6001396"/>
            <a:ext cx="1944216" cy="3827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23CF4372-734E-40D6-A65B-8DB9EE808BBD}"/>
              </a:ext>
            </a:extLst>
          </p:cNvPr>
          <p:cNvCxnSpPr>
            <a:cxnSpLocks/>
            <a:stCxn id="36" idx="0"/>
          </p:cNvCxnSpPr>
          <p:nvPr/>
        </p:nvCxnSpPr>
        <p:spPr>
          <a:xfrm flipV="1">
            <a:off x="2015716" y="3804118"/>
            <a:ext cx="2988332" cy="219727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82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27.2 Get Optional ID and Set Color</a:t>
            </a:r>
            <a:endParaRPr lang="zh-TW" altLang="en-US" b="1" dirty="0">
              <a:solidFill>
                <a:srgbClr val="FFFF00"/>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https://www.youtube.com/watch?v=gnTFkl2AF-w&amp;list=PLC3y8-rFHvwhBRAgFinJR8KHIrCdTkZcZ&amp;index=27</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pic>
        <p:nvPicPr>
          <p:cNvPr id="13" name="Picture 12">
            <a:extLst>
              <a:ext uri="{FF2B5EF4-FFF2-40B4-BE49-F238E27FC236}">
                <a16:creationId xmlns:a16="http://schemas.microsoft.com/office/drawing/2014/main" id="{BAC9D711-1C8C-41F9-8DF2-A8280CCB86AE}"/>
              </a:ext>
            </a:extLst>
          </p:cNvPr>
          <p:cNvPicPr>
            <a:picLocks noChangeAspect="1"/>
          </p:cNvPicPr>
          <p:nvPr/>
        </p:nvPicPr>
        <p:blipFill>
          <a:blip r:embed="rId2"/>
          <a:stretch>
            <a:fillRect/>
          </a:stretch>
        </p:blipFill>
        <p:spPr>
          <a:xfrm>
            <a:off x="6293597" y="2260224"/>
            <a:ext cx="2150529" cy="2965895"/>
          </a:xfrm>
          <a:prstGeom prst="rect">
            <a:avLst/>
          </a:prstGeom>
          <a:ln>
            <a:solidFill>
              <a:srgbClr val="C00000"/>
            </a:solidFill>
          </a:ln>
        </p:spPr>
      </p:pic>
      <p:pic>
        <p:nvPicPr>
          <p:cNvPr id="9" name="Picture 8">
            <a:extLst>
              <a:ext uri="{FF2B5EF4-FFF2-40B4-BE49-F238E27FC236}">
                <a16:creationId xmlns:a16="http://schemas.microsoft.com/office/drawing/2014/main" id="{FDD70F5E-1AAD-4DBB-B39D-746D75A36A07}"/>
              </a:ext>
            </a:extLst>
          </p:cNvPr>
          <p:cNvPicPr>
            <a:picLocks noChangeAspect="1"/>
          </p:cNvPicPr>
          <p:nvPr/>
        </p:nvPicPr>
        <p:blipFill>
          <a:blip r:embed="rId3"/>
          <a:stretch>
            <a:fillRect/>
          </a:stretch>
        </p:blipFill>
        <p:spPr>
          <a:xfrm>
            <a:off x="638900" y="1879277"/>
            <a:ext cx="1898199" cy="2012091"/>
          </a:xfrm>
          <a:prstGeom prst="rect">
            <a:avLst/>
          </a:prstGeom>
          <a:ln>
            <a:solidFill>
              <a:srgbClr val="C00000"/>
            </a:solidFill>
          </a:ln>
        </p:spPr>
      </p:pic>
      <p:pic>
        <p:nvPicPr>
          <p:cNvPr id="10" name="Picture 9">
            <a:extLst>
              <a:ext uri="{FF2B5EF4-FFF2-40B4-BE49-F238E27FC236}">
                <a16:creationId xmlns:a16="http://schemas.microsoft.com/office/drawing/2014/main" id="{83E7F7F0-EE64-4D2A-8F29-51C384BC02B2}"/>
              </a:ext>
            </a:extLst>
          </p:cNvPr>
          <p:cNvPicPr>
            <a:picLocks noChangeAspect="1"/>
          </p:cNvPicPr>
          <p:nvPr/>
        </p:nvPicPr>
        <p:blipFill>
          <a:blip r:embed="rId4"/>
          <a:stretch>
            <a:fillRect/>
          </a:stretch>
        </p:blipFill>
        <p:spPr>
          <a:xfrm>
            <a:off x="3107780" y="1752073"/>
            <a:ext cx="2702681" cy="2499324"/>
          </a:xfrm>
          <a:prstGeom prst="rect">
            <a:avLst/>
          </a:prstGeom>
          <a:ln>
            <a:solidFill>
              <a:srgbClr val="C00000"/>
            </a:solidFill>
          </a:ln>
        </p:spPr>
      </p:pic>
      <p:sp>
        <p:nvSpPr>
          <p:cNvPr id="11" name="副標題 2">
            <a:extLst>
              <a:ext uri="{FF2B5EF4-FFF2-40B4-BE49-F238E27FC236}">
                <a16:creationId xmlns:a16="http://schemas.microsoft.com/office/drawing/2014/main" id="{D374A3AA-378F-4885-B5DC-DBD7B397D053}"/>
              </a:ext>
            </a:extLst>
          </p:cNvPr>
          <p:cNvSpPr txBox="1">
            <a:spLocks/>
          </p:cNvSpPr>
          <p:nvPr/>
        </p:nvSpPr>
        <p:spPr>
          <a:xfrm>
            <a:off x="438150" y="1392033"/>
            <a:ext cx="2589606"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b="1">
                <a:solidFill>
                  <a:schemeClr val="tx1"/>
                </a:solidFill>
              </a:rPr>
              <a:t>Refresh the browser.</a:t>
            </a:r>
            <a:endParaRPr lang="en-US" sz="1600" b="1" dirty="0">
              <a:solidFill>
                <a:schemeClr val="tx1"/>
              </a:solidFill>
            </a:endParaRPr>
          </a:p>
        </p:txBody>
      </p:sp>
      <p:cxnSp>
        <p:nvCxnSpPr>
          <p:cNvPr id="14" name="Straight Arrow Connector 13">
            <a:extLst>
              <a:ext uri="{FF2B5EF4-FFF2-40B4-BE49-F238E27FC236}">
                <a16:creationId xmlns:a16="http://schemas.microsoft.com/office/drawing/2014/main" id="{D0BAE4F8-19EE-4680-96EB-E32B92525A84}"/>
              </a:ext>
            </a:extLst>
          </p:cNvPr>
          <p:cNvCxnSpPr>
            <a:cxnSpLocks/>
            <a:stCxn id="15" idx="3"/>
            <a:endCxn id="10" idx="1"/>
          </p:cNvCxnSpPr>
          <p:nvPr/>
        </p:nvCxnSpPr>
        <p:spPr>
          <a:xfrm flipV="1">
            <a:off x="1491962" y="3001735"/>
            <a:ext cx="1615818" cy="1679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91BAF2F-1783-4E6D-AD71-1DA9779C985B}"/>
              </a:ext>
            </a:extLst>
          </p:cNvPr>
          <p:cNvSpPr/>
          <p:nvPr/>
        </p:nvSpPr>
        <p:spPr>
          <a:xfrm>
            <a:off x="699874" y="3053623"/>
            <a:ext cx="792088" cy="232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4B37377-5C1E-41B6-BA91-D3C697D8B0F5}"/>
              </a:ext>
            </a:extLst>
          </p:cNvPr>
          <p:cNvSpPr/>
          <p:nvPr/>
        </p:nvSpPr>
        <p:spPr>
          <a:xfrm>
            <a:off x="3179788" y="3906160"/>
            <a:ext cx="576064" cy="232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副標題 2">
            <a:extLst>
              <a:ext uri="{FF2B5EF4-FFF2-40B4-BE49-F238E27FC236}">
                <a16:creationId xmlns:a16="http://schemas.microsoft.com/office/drawing/2014/main" id="{183B2557-6AE6-47B7-84FD-24C457ED35F8}"/>
              </a:ext>
            </a:extLst>
          </p:cNvPr>
          <p:cNvSpPr txBox="1">
            <a:spLocks/>
          </p:cNvSpPr>
          <p:nvPr/>
        </p:nvSpPr>
        <p:spPr>
          <a:xfrm>
            <a:off x="3239915" y="1329901"/>
            <a:ext cx="2376264"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b="1" dirty="0">
                <a:solidFill>
                  <a:schemeClr val="tx1"/>
                </a:solidFill>
              </a:rPr>
              <a:t>Click Back Button.</a:t>
            </a:r>
          </a:p>
        </p:txBody>
      </p:sp>
      <p:sp>
        <p:nvSpPr>
          <p:cNvPr id="19" name="副標題 2">
            <a:extLst>
              <a:ext uri="{FF2B5EF4-FFF2-40B4-BE49-F238E27FC236}">
                <a16:creationId xmlns:a16="http://schemas.microsoft.com/office/drawing/2014/main" id="{2AD60727-BC2C-4D19-AA02-B17165B950F5}"/>
              </a:ext>
            </a:extLst>
          </p:cNvPr>
          <p:cNvSpPr txBox="1">
            <a:spLocks/>
          </p:cNvSpPr>
          <p:nvPr/>
        </p:nvSpPr>
        <p:spPr>
          <a:xfrm>
            <a:off x="6180729" y="1363447"/>
            <a:ext cx="2376264" cy="59895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b="1" dirty="0">
                <a:solidFill>
                  <a:schemeClr val="tx1"/>
                </a:solidFill>
              </a:rPr>
              <a:t>Get Optional ID and set match ID color.</a:t>
            </a:r>
          </a:p>
        </p:txBody>
      </p:sp>
      <p:sp>
        <p:nvSpPr>
          <p:cNvPr id="20" name="Rectangle 19">
            <a:extLst>
              <a:ext uri="{FF2B5EF4-FFF2-40B4-BE49-F238E27FC236}">
                <a16:creationId xmlns:a16="http://schemas.microsoft.com/office/drawing/2014/main" id="{CE37E4E7-572A-4F18-8AD5-F6F42BCE5887}"/>
              </a:ext>
            </a:extLst>
          </p:cNvPr>
          <p:cNvSpPr/>
          <p:nvPr/>
        </p:nvSpPr>
        <p:spPr>
          <a:xfrm>
            <a:off x="6514634" y="4043377"/>
            <a:ext cx="1009693" cy="232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7BEF470-6140-495C-8665-53B6795274FF}"/>
              </a:ext>
            </a:extLst>
          </p:cNvPr>
          <p:cNvCxnSpPr>
            <a:cxnSpLocks/>
            <a:stCxn id="16" idx="3"/>
            <a:endCxn id="24" idx="1"/>
          </p:cNvCxnSpPr>
          <p:nvPr/>
        </p:nvCxnSpPr>
        <p:spPr>
          <a:xfrm flipV="1">
            <a:off x="3755852" y="2594813"/>
            <a:ext cx="3263628" cy="14274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776F8A5-5E60-496B-845D-034089A5A71F}"/>
              </a:ext>
            </a:extLst>
          </p:cNvPr>
          <p:cNvSpPr/>
          <p:nvPr/>
        </p:nvSpPr>
        <p:spPr>
          <a:xfrm>
            <a:off x="7019480" y="2478725"/>
            <a:ext cx="1224928" cy="232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6311C395-8DAD-4594-BCC9-74F9D681F78F}"/>
              </a:ext>
            </a:extLst>
          </p:cNvPr>
          <p:cNvCxnSpPr>
            <a:cxnSpLocks/>
            <a:stCxn id="24" idx="2"/>
            <a:endCxn id="20" idx="0"/>
          </p:cNvCxnSpPr>
          <p:nvPr/>
        </p:nvCxnSpPr>
        <p:spPr>
          <a:xfrm flipH="1">
            <a:off x="7019481" y="2710901"/>
            <a:ext cx="612463" cy="13324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21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 Optional Route Parameter</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242008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this section, we discuss the Optional Route Parameters.</a:t>
            </a:r>
          </a:p>
          <a:p>
            <a:pPr marL="465138" indent="-465138" algn="l">
              <a:buClr>
                <a:srgbClr val="0070C0"/>
              </a:buClr>
              <a:buFont typeface="Wingdings" pitchFamily="2" charset="2"/>
              <a:buChar char="u"/>
            </a:pPr>
            <a:r>
              <a:rPr lang="en-US" sz="1600" b="1" dirty="0">
                <a:solidFill>
                  <a:schemeClr val="tx1"/>
                </a:solidFill>
              </a:rPr>
              <a:t>Here is the new requirement: In the DepartmentDetail component, we need to add Back button.</a:t>
            </a:r>
          </a:p>
          <a:p>
            <a:pPr marL="465138" indent="-465138" algn="l">
              <a:buClr>
                <a:srgbClr val="0070C0"/>
              </a:buClr>
              <a:buFont typeface="Wingdings" pitchFamily="2" charset="2"/>
              <a:buChar char="u"/>
            </a:pPr>
            <a:r>
              <a:rPr lang="en-US" sz="1600" b="1" dirty="0">
                <a:solidFill>
                  <a:schemeClr val="tx1"/>
                </a:solidFill>
              </a:rPr>
              <a:t>When we click on the Back button, we need to navigate back to the Department List Component. The previous list select department must be highlighted. </a:t>
            </a:r>
          </a:p>
          <a:p>
            <a:pPr marL="465138" indent="-465138" algn="l">
              <a:buClr>
                <a:srgbClr val="0070C0"/>
              </a:buClr>
              <a:buFont typeface="Wingdings" pitchFamily="2" charset="2"/>
              <a:buChar char="u"/>
            </a:pPr>
            <a:r>
              <a:rPr lang="en-US" sz="1600" b="1" dirty="0">
                <a:solidFill>
                  <a:schemeClr val="tx1"/>
                </a:solidFill>
              </a:rPr>
              <a:t>For example, if we click 1) Angular, it must be navigate to DepartmentDetail component. Over here, if we click Back button, it should be navigate back to the Department List and 1) Angular should be highlighted.</a:t>
            </a:r>
          </a:p>
          <a:p>
            <a:pPr marL="465138" indent="-465138" algn="l">
              <a:buClr>
                <a:srgbClr val="0070C0"/>
              </a:buClr>
              <a:buFont typeface="Wingdings" pitchFamily="2" charset="2"/>
              <a:buChar char="u"/>
            </a:pPr>
            <a:r>
              <a:rPr lang="en-US" sz="1600" b="1" dirty="0">
                <a:solidFill>
                  <a:schemeClr val="tx1"/>
                </a:solidFill>
              </a:rPr>
              <a:t>This can be achieved by Optional Route Parameter.</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https://www.youtube.com/watch?v=gnTFkl2AF-w&amp;list=PLC3y8-rFHvwhBRAgFinJR8KHIrCdTkZcZ&amp;index=27</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C9E59E42-3901-4920-B448-EA2BE6104F5B}"/>
              </a:ext>
            </a:extLst>
          </p:cNvPr>
          <p:cNvPicPr>
            <a:picLocks noChangeAspect="1"/>
          </p:cNvPicPr>
          <p:nvPr/>
        </p:nvPicPr>
        <p:blipFill>
          <a:blip r:embed="rId2"/>
          <a:stretch>
            <a:fillRect/>
          </a:stretch>
        </p:blipFill>
        <p:spPr>
          <a:xfrm>
            <a:off x="2213620" y="3970269"/>
            <a:ext cx="4716760" cy="2420082"/>
          </a:xfrm>
          <a:prstGeom prst="rect">
            <a:avLst/>
          </a:prstGeom>
          <a:ln>
            <a:solidFill>
              <a:srgbClr val="C00000"/>
            </a:solidFill>
          </a:ln>
        </p:spPr>
      </p:pic>
      <p:sp>
        <p:nvSpPr>
          <p:cNvPr id="8" name="Rectangle 7">
            <a:extLst>
              <a:ext uri="{FF2B5EF4-FFF2-40B4-BE49-F238E27FC236}">
                <a16:creationId xmlns:a16="http://schemas.microsoft.com/office/drawing/2014/main" id="{CF9FC14F-6372-4F2D-832A-AF02EFA420FF}"/>
              </a:ext>
            </a:extLst>
          </p:cNvPr>
          <p:cNvSpPr/>
          <p:nvPr/>
        </p:nvSpPr>
        <p:spPr>
          <a:xfrm>
            <a:off x="2573660" y="5296119"/>
            <a:ext cx="64807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44FC5B-9844-4325-855C-489134D5D319}"/>
              </a:ext>
            </a:extLst>
          </p:cNvPr>
          <p:cNvSpPr/>
          <p:nvPr/>
        </p:nvSpPr>
        <p:spPr>
          <a:xfrm>
            <a:off x="5237956" y="5664543"/>
            <a:ext cx="720080" cy="2796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17E8FC3-5335-441A-9237-CF3151840CF5}"/>
              </a:ext>
            </a:extLst>
          </p:cNvPr>
          <p:cNvCxnSpPr>
            <a:cxnSpLocks/>
            <a:stCxn id="8" idx="3"/>
          </p:cNvCxnSpPr>
          <p:nvPr/>
        </p:nvCxnSpPr>
        <p:spPr>
          <a:xfrm>
            <a:off x="3221732" y="5404131"/>
            <a:ext cx="18002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5E7D0B-F7E0-4889-9F48-9F8B62CA9135}"/>
              </a:ext>
            </a:extLst>
          </p:cNvPr>
          <p:cNvCxnSpPr>
            <a:cxnSpLocks/>
            <a:stCxn id="9" idx="1"/>
          </p:cNvCxnSpPr>
          <p:nvPr/>
        </p:nvCxnSpPr>
        <p:spPr>
          <a:xfrm flipH="1">
            <a:off x="4229844" y="5804367"/>
            <a:ext cx="1008112" cy="318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24E78D4-C875-4083-822F-61C87A2F1E0E}"/>
              </a:ext>
            </a:extLst>
          </p:cNvPr>
          <p:cNvCxnSpPr>
            <a:cxnSpLocks/>
            <a:stCxn id="9" idx="1"/>
            <a:endCxn id="8" idx="2"/>
          </p:cNvCxnSpPr>
          <p:nvPr/>
        </p:nvCxnSpPr>
        <p:spPr>
          <a:xfrm flipH="1" flipV="1">
            <a:off x="2897696" y="5512143"/>
            <a:ext cx="2340260" cy="29222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10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27.1 Add Button and Callback</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58307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27.1 Add Button and Callback</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61052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Go Back to VS Code, the DepartmentDetail Component.</a:t>
            </a:r>
          </a:p>
          <a:p>
            <a:pPr marL="465138" indent="-465138" algn="l">
              <a:buClr>
                <a:srgbClr val="0070C0"/>
              </a:buClr>
              <a:buFont typeface="Wingdings" pitchFamily="2" charset="2"/>
              <a:buChar char="u"/>
            </a:pPr>
            <a:r>
              <a:rPr lang="en-US" sz="1600" b="1" dirty="0">
                <a:solidFill>
                  <a:schemeClr val="tx1"/>
                </a:solidFill>
              </a:rPr>
              <a:t>Let’s first add the  button Back.</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https://www.youtube.com/watch?v=gnTFkl2AF-w&amp;list=PLC3y8-rFHvwhBRAgFinJR8KHIrCdTkZcZ&amp;index=27</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10" name="Picture 9">
            <a:extLst>
              <a:ext uri="{FF2B5EF4-FFF2-40B4-BE49-F238E27FC236}">
                <a16:creationId xmlns:a16="http://schemas.microsoft.com/office/drawing/2014/main" id="{8DEBF033-8CFC-4875-BCEF-92A3C452D975}"/>
              </a:ext>
            </a:extLst>
          </p:cNvPr>
          <p:cNvPicPr>
            <a:picLocks noChangeAspect="1"/>
          </p:cNvPicPr>
          <p:nvPr/>
        </p:nvPicPr>
        <p:blipFill>
          <a:blip r:embed="rId2"/>
          <a:stretch>
            <a:fillRect/>
          </a:stretch>
        </p:blipFill>
        <p:spPr>
          <a:xfrm>
            <a:off x="2339752" y="1907853"/>
            <a:ext cx="3971538" cy="4486477"/>
          </a:xfrm>
          <a:prstGeom prst="rect">
            <a:avLst/>
          </a:prstGeom>
          <a:ln>
            <a:solidFill>
              <a:srgbClr val="C00000"/>
            </a:solidFill>
          </a:ln>
        </p:spPr>
      </p:pic>
      <p:sp>
        <p:nvSpPr>
          <p:cNvPr id="15" name="Rectangle 14">
            <a:extLst>
              <a:ext uri="{FF2B5EF4-FFF2-40B4-BE49-F238E27FC236}">
                <a16:creationId xmlns:a16="http://schemas.microsoft.com/office/drawing/2014/main" id="{342F2611-69CC-4549-8B34-1FA5F99B4834}"/>
              </a:ext>
            </a:extLst>
          </p:cNvPr>
          <p:cNvSpPr/>
          <p:nvPr/>
        </p:nvSpPr>
        <p:spPr>
          <a:xfrm>
            <a:off x="2897696" y="3356992"/>
            <a:ext cx="1314264" cy="39850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CA33ED00-208A-46F9-9FB8-32C4EF40D5E3}"/>
              </a:ext>
            </a:extLst>
          </p:cNvPr>
          <p:cNvCxnSpPr>
            <a:cxnSpLocks/>
            <a:stCxn id="3" idx="2"/>
            <a:endCxn id="15" idx="0"/>
          </p:cNvCxnSpPr>
          <p:nvPr/>
        </p:nvCxnSpPr>
        <p:spPr>
          <a:xfrm flipH="1">
            <a:off x="3554828" y="1879277"/>
            <a:ext cx="1089180" cy="14777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331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AF11EB4-0F18-422F-9B80-1861F10FEAAE}"/>
              </a:ext>
            </a:extLst>
          </p:cNvPr>
          <p:cNvPicPr>
            <a:picLocks noChangeAspect="1"/>
          </p:cNvPicPr>
          <p:nvPr/>
        </p:nvPicPr>
        <p:blipFill>
          <a:blip r:embed="rId2"/>
          <a:stretch>
            <a:fillRect/>
          </a:stretch>
        </p:blipFill>
        <p:spPr>
          <a:xfrm>
            <a:off x="2046260" y="1787000"/>
            <a:ext cx="4522068" cy="421439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27.1 Add Button and Callback</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36004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Add event handler (click) = “</a:t>
            </a:r>
            <a:r>
              <a:rPr lang="en-US" sz="1600" b="1" dirty="0" err="1">
                <a:solidFill>
                  <a:schemeClr val="tx1"/>
                </a:solidFill>
              </a:rPr>
              <a:t>gotoDepartments</a:t>
            </a:r>
            <a:r>
              <a:rPr lang="en-US" sz="1600" b="1" dirty="0">
                <a:solidFill>
                  <a:schemeClr val="tx1"/>
                </a:solidFill>
              </a:rPr>
              <a: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https://www.youtube.com/watch?v=gnTFkl2AF-w&amp;list=PLC3y8-rFHvwhBRAgFinJR8KHIrCdTkZcZ&amp;index=27</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sp>
        <p:nvSpPr>
          <p:cNvPr id="15" name="Rectangle 14">
            <a:extLst>
              <a:ext uri="{FF2B5EF4-FFF2-40B4-BE49-F238E27FC236}">
                <a16:creationId xmlns:a16="http://schemas.microsoft.com/office/drawing/2014/main" id="{342F2611-69CC-4549-8B34-1FA5F99B4834}"/>
              </a:ext>
            </a:extLst>
          </p:cNvPr>
          <p:cNvSpPr/>
          <p:nvPr/>
        </p:nvSpPr>
        <p:spPr>
          <a:xfrm>
            <a:off x="2820228" y="3637433"/>
            <a:ext cx="2970448" cy="39850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CA33ED00-208A-46F9-9FB8-32C4EF40D5E3}"/>
              </a:ext>
            </a:extLst>
          </p:cNvPr>
          <p:cNvCxnSpPr>
            <a:cxnSpLocks/>
            <a:stCxn id="3" idx="2"/>
            <a:endCxn id="15" idx="0"/>
          </p:cNvCxnSpPr>
          <p:nvPr/>
        </p:nvCxnSpPr>
        <p:spPr>
          <a:xfrm flipH="1">
            <a:off x="4305452" y="1628795"/>
            <a:ext cx="338556" cy="20086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413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603EFEE-DDF0-4041-A837-6BFF6ADCBA11}"/>
              </a:ext>
            </a:extLst>
          </p:cNvPr>
          <p:cNvPicPr>
            <a:picLocks noChangeAspect="1"/>
          </p:cNvPicPr>
          <p:nvPr/>
        </p:nvPicPr>
        <p:blipFill>
          <a:blip r:embed="rId2"/>
          <a:stretch>
            <a:fillRect/>
          </a:stretch>
        </p:blipFill>
        <p:spPr>
          <a:xfrm>
            <a:off x="5148064" y="1269365"/>
            <a:ext cx="3758240" cy="518336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27.1 Add Button and Callback</a:t>
            </a:r>
            <a:endParaRPr lang="zh-TW" altLang="en-US" b="1" dirty="0">
              <a:solidFill>
                <a:srgbClr val="FFFF00"/>
              </a:solidFill>
            </a:endParaRPr>
          </a:p>
        </p:txBody>
      </p:sp>
      <p:sp>
        <p:nvSpPr>
          <p:cNvPr id="3" name="副標題 2"/>
          <p:cNvSpPr>
            <a:spLocks noGrp="1"/>
          </p:cNvSpPr>
          <p:nvPr>
            <p:ph type="subTitle" idx="1"/>
          </p:nvPr>
        </p:nvSpPr>
        <p:spPr>
          <a:xfrm>
            <a:off x="467544" y="1268754"/>
            <a:ext cx="4464496" cy="172819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Add callback function “</a:t>
            </a:r>
            <a:r>
              <a:rPr lang="en-US" sz="1600" b="1" dirty="0" err="1">
                <a:solidFill>
                  <a:schemeClr val="tx1"/>
                </a:solidFill>
              </a:rPr>
              <a:t>gotoDepartments</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let the </a:t>
            </a:r>
            <a:r>
              <a:rPr lang="en-US" sz="1600" b="1" dirty="0" err="1">
                <a:solidFill>
                  <a:schemeClr val="tx1"/>
                </a:solidFill>
              </a:rPr>
              <a:t>selectedId</a:t>
            </a:r>
            <a:r>
              <a:rPr lang="en-US" sz="1600" b="1" dirty="0">
                <a:solidFill>
                  <a:schemeClr val="tx1"/>
                </a:solidFill>
              </a:rPr>
              <a:t> = current department ID;</a:t>
            </a:r>
          </a:p>
          <a:p>
            <a:pPr marL="465138" indent="-465138" algn="l">
              <a:buClr>
                <a:srgbClr val="0070C0"/>
              </a:buClr>
              <a:buFont typeface="Wingdings" pitchFamily="2" charset="2"/>
              <a:buChar char="u"/>
            </a:pPr>
            <a:r>
              <a:rPr lang="en-US" sz="1600" b="1" dirty="0">
                <a:solidFill>
                  <a:schemeClr val="tx1"/>
                </a:solidFill>
              </a:rPr>
              <a:t>Once we have the department ID, we can navigate back the department with the parameter array </a:t>
            </a:r>
            <a:r>
              <a:rPr lang="en-US" sz="1600" b="1" dirty="0" err="1">
                <a:solidFill>
                  <a:schemeClr val="tx1"/>
                </a:solidFill>
              </a:rPr>
              <a:t>router.navigate</a:t>
            </a:r>
            <a:r>
              <a:rPr lang="en-US" sz="1600" b="1" dirty="0">
                <a:solidFill>
                  <a:schemeClr val="tx1"/>
                </a:solidFill>
              </a:rPr>
              <a:t> ([‘departments’, { id: </a:t>
            </a:r>
            <a:r>
              <a:rPr lang="en-US" sz="1600" b="1" dirty="0" err="1">
                <a:solidFill>
                  <a:schemeClr val="tx1"/>
                </a:solidFill>
              </a:rPr>
              <a:t>selectedId</a:t>
            </a:r>
            <a:r>
              <a:rPr lang="en-US" sz="1600" b="1" dirty="0">
                <a:solidFill>
                  <a:schemeClr val="tx1"/>
                </a:solidFill>
              </a:rPr>
              <a:t>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https://www.youtube.com/watch?v=gnTFkl2AF-w&amp;list=PLC3y8-rFHvwhBRAgFinJR8KHIrCdTkZcZ&amp;index=27</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sp>
        <p:nvSpPr>
          <p:cNvPr id="15" name="Rectangle 14">
            <a:extLst>
              <a:ext uri="{FF2B5EF4-FFF2-40B4-BE49-F238E27FC236}">
                <a16:creationId xmlns:a16="http://schemas.microsoft.com/office/drawing/2014/main" id="{342F2611-69CC-4549-8B34-1FA5F99B4834}"/>
              </a:ext>
            </a:extLst>
          </p:cNvPr>
          <p:cNvSpPr/>
          <p:nvPr/>
        </p:nvSpPr>
        <p:spPr>
          <a:xfrm>
            <a:off x="5580112" y="5851689"/>
            <a:ext cx="2970448" cy="5046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CA33ED00-208A-46F9-9FB8-32C4EF40D5E3}"/>
              </a:ext>
            </a:extLst>
          </p:cNvPr>
          <p:cNvCxnSpPr>
            <a:cxnSpLocks/>
            <a:stCxn id="19" idx="2"/>
            <a:endCxn id="15" idx="0"/>
          </p:cNvCxnSpPr>
          <p:nvPr/>
        </p:nvCxnSpPr>
        <p:spPr>
          <a:xfrm flipH="1">
            <a:off x="7065336" y="3034109"/>
            <a:ext cx="97769" cy="28175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DFC104B-79E1-42D5-8CA0-DC5EF7D77E4A}"/>
              </a:ext>
            </a:extLst>
          </p:cNvPr>
          <p:cNvSpPr/>
          <p:nvPr/>
        </p:nvSpPr>
        <p:spPr>
          <a:xfrm>
            <a:off x="5677881" y="2668984"/>
            <a:ext cx="2970448"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8479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F54B65C7-5B87-42AD-842F-51AA621BBEF4}"/>
              </a:ext>
            </a:extLst>
          </p:cNvPr>
          <p:cNvPicPr>
            <a:picLocks noChangeAspect="1"/>
          </p:cNvPicPr>
          <p:nvPr/>
        </p:nvPicPr>
        <p:blipFill>
          <a:blip r:embed="rId2"/>
          <a:stretch>
            <a:fillRect/>
          </a:stretch>
        </p:blipFill>
        <p:spPr>
          <a:xfrm>
            <a:off x="6418351" y="4095681"/>
            <a:ext cx="1752848" cy="2567012"/>
          </a:xfrm>
          <a:prstGeom prst="rect">
            <a:avLst/>
          </a:prstGeom>
          <a:ln>
            <a:solidFill>
              <a:srgbClr val="C00000"/>
            </a:solidFill>
          </a:ln>
        </p:spPr>
      </p:pic>
      <p:pic>
        <p:nvPicPr>
          <p:cNvPr id="20" name="Picture 19">
            <a:extLst>
              <a:ext uri="{FF2B5EF4-FFF2-40B4-BE49-F238E27FC236}">
                <a16:creationId xmlns:a16="http://schemas.microsoft.com/office/drawing/2014/main" id="{25A6E730-2E37-4FE7-BFB6-A49A423EFD9C}"/>
              </a:ext>
            </a:extLst>
          </p:cNvPr>
          <p:cNvPicPr>
            <a:picLocks noChangeAspect="1"/>
          </p:cNvPicPr>
          <p:nvPr/>
        </p:nvPicPr>
        <p:blipFill>
          <a:blip r:embed="rId3"/>
          <a:stretch>
            <a:fillRect/>
          </a:stretch>
        </p:blipFill>
        <p:spPr>
          <a:xfrm>
            <a:off x="611560" y="1725913"/>
            <a:ext cx="1898199" cy="2012091"/>
          </a:xfrm>
          <a:prstGeom prst="rect">
            <a:avLst/>
          </a:prstGeom>
          <a:ln>
            <a:solidFill>
              <a:srgbClr val="C00000"/>
            </a:solidFill>
          </a:ln>
        </p:spPr>
      </p:pic>
      <p:pic>
        <p:nvPicPr>
          <p:cNvPr id="21" name="Picture 20">
            <a:extLst>
              <a:ext uri="{FF2B5EF4-FFF2-40B4-BE49-F238E27FC236}">
                <a16:creationId xmlns:a16="http://schemas.microsoft.com/office/drawing/2014/main" id="{A2D27F8D-B927-4129-B7B7-492776422DD0}"/>
              </a:ext>
            </a:extLst>
          </p:cNvPr>
          <p:cNvPicPr>
            <a:picLocks noChangeAspect="1"/>
          </p:cNvPicPr>
          <p:nvPr/>
        </p:nvPicPr>
        <p:blipFill>
          <a:blip r:embed="rId4"/>
          <a:stretch>
            <a:fillRect/>
          </a:stretch>
        </p:blipFill>
        <p:spPr>
          <a:xfrm>
            <a:off x="3347864" y="1709418"/>
            <a:ext cx="2702681" cy="249932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27.1 Add Button and Callback</a:t>
            </a:r>
            <a:endParaRPr lang="zh-TW" altLang="en-US" b="1" dirty="0">
              <a:solidFill>
                <a:srgbClr val="FFFF00"/>
              </a:solidFill>
            </a:endParaRPr>
          </a:p>
        </p:txBody>
      </p:sp>
      <p:sp>
        <p:nvSpPr>
          <p:cNvPr id="3" name="副標題 2"/>
          <p:cNvSpPr>
            <a:spLocks noGrp="1"/>
          </p:cNvSpPr>
          <p:nvPr>
            <p:ph type="subTitle" idx="1"/>
          </p:nvPr>
        </p:nvSpPr>
        <p:spPr>
          <a:xfrm>
            <a:off x="467544" y="1268754"/>
            <a:ext cx="2589606" cy="36004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Refresh the browser.</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https://www.youtube.com/watch?v=gnTFkl2AF-w&amp;list=PLC3y8-rFHvwhBRAgFinJR8KHIrCdTkZcZ&amp;index=27</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cxnSp>
        <p:nvCxnSpPr>
          <p:cNvPr id="18" name="Straight Arrow Connector 17">
            <a:extLst>
              <a:ext uri="{FF2B5EF4-FFF2-40B4-BE49-F238E27FC236}">
                <a16:creationId xmlns:a16="http://schemas.microsoft.com/office/drawing/2014/main" id="{CA33ED00-208A-46F9-9FB8-32C4EF40D5E3}"/>
              </a:ext>
            </a:extLst>
          </p:cNvPr>
          <p:cNvCxnSpPr>
            <a:cxnSpLocks/>
            <a:stCxn id="19" idx="3"/>
            <a:endCxn id="21" idx="1"/>
          </p:cNvCxnSpPr>
          <p:nvPr/>
        </p:nvCxnSpPr>
        <p:spPr>
          <a:xfrm flipV="1">
            <a:off x="1464622" y="2959080"/>
            <a:ext cx="1883242" cy="5726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DFC104B-79E1-42D5-8CA0-DC5EF7D77E4A}"/>
              </a:ext>
            </a:extLst>
          </p:cNvPr>
          <p:cNvSpPr/>
          <p:nvPr/>
        </p:nvSpPr>
        <p:spPr>
          <a:xfrm>
            <a:off x="672534" y="2900259"/>
            <a:ext cx="792088" cy="232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BC24A35-6FC9-489F-8616-084CD0716E65}"/>
              </a:ext>
            </a:extLst>
          </p:cNvPr>
          <p:cNvSpPr/>
          <p:nvPr/>
        </p:nvSpPr>
        <p:spPr>
          <a:xfrm>
            <a:off x="3419872" y="3863505"/>
            <a:ext cx="576064" cy="232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E2796997-8AFC-4923-A338-D0323801FC42}"/>
              </a:ext>
            </a:extLst>
          </p:cNvPr>
          <p:cNvCxnSpPr>
            <a:cxnSpLocks/>
            <a:stCxn id="28" idx="3"/>
            <a:endCxn id="35" idx="1"/>
          </p:cNvCxnSpPr>
          <p:nvPr/>
        </p:nvCxnSpPr>
        <p:spPr>
          <a:xfrm>
            <a:off x="3995936" y="3979593"/>
            <a:ext cx="2422415" cy="139959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副標題 2">
            <a:extLst>
              <a:ext uri="{FF2B5EF4-FFF2-40B4-BE49-F238E27FC236}">
                <a16:creationId xmlns:a16="http://schemas.microsoft.com/office/drawing/2014/main" id="{3DA2590D-BC6D-4785-8205-5D9CFC345C98}"/>
              </a:ext>
            </a:extLst>
          </p:cNvPr>
          <p:cNvSpPr txBox="1">
            <a:spLocks/>
          </p:cNvSpPr>
          <p:nvPr/>
        </p:nvSpPr>
        <p:spPr>
          <a:xfrm>
            <a:off x="3419872" y="1257464"/>
            <a:ext cx="2376264"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b="1" dirty="0">
                <a:solidFill>
                  <a:schemeClr val="tx1"/>
                </a:solidFill>
              </a:rPr>
              <a:t>Click Back Button.</a:t>
            </a:r>
          </a:p>
        </p:txBody>
      </p:sp>
      <p:sp>
        <p:nvSpPr>
          <p:cNvPr id="38" name="Rectangle 37">
            <a:extLst>
              <a:ext uri="{FF2B5EF4-FFF2-40B4-BE49-F238E27FC236}">
                <a16:creationId xmlns:a16="http://schemas.microsoft.com/office/drawing/2014/main" id="{CA1CDEF4-0CFA-4164-B93E-06E76FE067DF}"/>
              </a:ext>
            </a:extLst>
          </p:cNvPr>
          <p:cNvSpPr/>
          <p:nvPr/>
        </p:nvSpPr>
        <p:spPr>
          <a:xfrm>
            <a:off x="6994767" y="4270289"/>
            <a:ext cx="1176431" cy="232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EE5D8486-EFD5-46B0-A174-349EB8B7BD12}"/>
              </a:ext>
            </a:extLst>
          </p:cNvPr>
          <p:cNvCxnSpPr>
            <a:cxnSpLocks/>
            <a:stCxn id="28" idx="3"/>
            <a:endCxn id="38" idx="1"/>
          </p:cNvCxnSpPr>
          <p:nvPr/>
        </p:nvCxnSpPr>
        <p:spPr>
          <a:xfrm>
            <a:off x="3995936" y="3979593"/>
            <a:ext cx="2998831" cy="4067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副標題 2">
            <a:extLst>
              <a:ext uri="{FF2B5EF4-FFF2-40B4-BE49-F238E27FC236}">
                <a16:creationId xmlns:a16="http://schemas.microsoft.com/office/drawing/2014/main" id="{4E4DA47F-0937-42C9-B1BF-19B31AFFF00F}"/>
              </a:ext>
            </a:extLst>
          </p:cNvPr>
          <p:cNvSpPr txBox="1">
            <a:spLocks/>
          </p:cNvSpPr>
          <p:nvPr/>
        </p:nvSpPr>
        <p:spPr>
          <a:xfrm>
            <a:off x="1835696" y="4314291"/>
            <a:ext cx="3770273" cy="65140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b="1" dirty="0">
                <a:solidFill>
                  <a:schemeClr val="tx1"/>
                </a:solidFill>
              </a:rPr>
              <a:t>CLocalhost:4200/</a:t>
            </a:r>
            <a:r>
              <a:rPr lang="en-US" sz="1600" b="1" dirty="0" err="1">
                <a:solidFill>
                  <a:schemeClr val="tx1"/>
                </a:solidFill>
              </a:rPr>
              <a:t>departments:id</a:t>
            </a:r>
            <a:r>
              <a:rPr lang="en-US" sz="1600" b="1" dirty="0">
                <a:solidFill>
                  <a:schemeClr val="tx1"/>
                </a:solidFill>
              </a:rPr>
              <a:t>=1</a:t>
            </a:r>
          </a:p>
          <a:p>
            <a:pPr marL="465138" indent="-465138" algn="l">
              <a:buClr>
                <a:srgbClr val="0070C0"/>
              </a:buClr>
              <a:buFont typeface="Wingdings" pitchFamily="2" charset="2"/>
              <a:buChar char="u"/>
            </a:pPr>
            <a:r>
              <a:rPr lang="en-US" sz="1600" b="1" dirty="0">
                <a:solidFill>
                  <a:schemeClr val="tx1"/>
                </a:solidFill>
              </a:rPr>
              <a:t>Id is the key, 1 is the value</a:t>
            </a:r>
          </a:p>
        </p:txBody>
      </p:sp>
      <p:pic>
        <p:nvPicPr>
          <p:cNvPr id="63" name="Picture 62">
            <a:extLst>
              <a:ext uri="{FF2B5EF4-FFF2-40B4-BE49-F238E27FC236}">
                <a16:creationId xmlns:a16="http://schemas.microsoft.com/office/drawing/2014/main" id="{E6683BF6-3F0F-445F-8AB5-B128B10DD47B}"/>
              </a:ext>
            </a:extLst>
          </p:cNvPr>
          <p:cNvPicPr>
            <a:picLocks noChangeAspect="1"/>
          </p:cNvPicPr>
          <p:nvPr/>
        </p:nvPicPr>
        <p:blipFill>
          <a:blip r:embed="rId5"/>
          <a:stretch>
            <a:fillRect/>
          </a:stretch>
        </p:blipFill>
        <p:spPr>
          <a:xfrm>
            <a:off x="2725649" y="5054669"/>
            <a:ext cx="2941466" cy="1580629"/>
          </a:xfrm>
          <a:prstGeom prst="rect">
            <a:avLst/>
          </a:prstGeom>
          <a:ln>
            <a:solidFill>
              <a:srgbClr val="C00000"/>
            </a:solidFill>
          </a:ln>
        </p:spPr>
      </p:pic>
      <p:sp>
        <p:nvSpPr>
          <p:cNvPr id="64" name="Rectangle 63">
            <a:extLst>
              <a:ext uri="{FF2B5EF4-FFF2-40B4-BE49-F238E27FC236}">
                <a16:creationId xmlns:a16="http://schemas.microsoft.com/office/drawing/2014/main" id="{555A1E2D-30E5-4976-8188-3BCB13921B2F}"/>
              </a:ext>
            </a:extLst>
          </p:cNvPr>
          <p:cNvSpPr/>
          <p:nvPr/>
        </p:nvSpPr>
        <p:spPr>
          <a:xfrm>
            <a:off x="4699205" y="6169081"/>
            <a:ext cx="808900" cy="232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06A1CF8C-A954-4452-9AC2-B1ACB4483EE2}"/>
              </a:ext>
            </a:extLst>
          </p:cNvPr>
          <p:cNvCxnSpPr>
            <a:cxnSpLocks/>
            <a:stCxn id="64" idx="3"/>
            <a:endCxn id="38" idx="1"/>
          </p:cNvCxnSpPr>
          <p:nvPr/>
        </p:nvCxnSpPr>
        <p:spPr>
          <a:xfrm flipV="1">
            <a:off x="5508105" y="4386377"/>
            <a:ext cx="1486662" cy="18987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1014028-608F-49C4-8CC7-E26F1BA421AB}"/>
              </a:ext>
            </a:extLst>
          </p:cNvPr>
          <p:cNvCxnSpPr>
            <a:cxnSpLocks/>
            <a:stCxn id="28" idx="2"/>
            <a:endCxn id="64" idx="0"/>
          </p:cNvCxnSpPr>
          <p:nvPr/>
        </p:nvCxnSpPr>
        <p:spPr>
          <a:xfrm>
            <a:off x="3707904" y="4095681"/>
            <a:ext cx="1395751" cy="20734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43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27.2 Get Optional ID and Set Color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2780388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02FAF3A-9F39-47DC-89EC-CCAC24BE3836}"/>
              </a:ext>
            </a:extLst>
          </p:cNvPr>
          <p:cNvPicPr>
            <a:picLocks noChangeAspect="1"/>
          </p:cNvPicPr>
          <p:nvPr/>
        </p:nvPicPr>
        <p:blipFill>
          <a:blip r:embed="rId2"/>
          <a:stretch>
            <a:fillRect/>
          </a:stretch>
        </p:blipFill>
        <p:spPr>
          <a:xfrm>
            <a:off x="1043608" y="2708920"/>
            <a:ext cx="2941466" cy="1580629"/>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27.2 Get Optional ID and Set Color</a:t>
            </a:r>
            <a:endParaRPr lang="zh-TW" altLang="en-US" b="1" dirty="0">
              <a:solidFill>
                <a:srgbClr val="FFFF00"/>
              </a:solidFill>
            </a:endParaRPr>
          </a:p>
        </p:txBody>
      </p:sp>
      <p:sp>
        <p:nvSpPr>
          <p:cNvPr id="3" name="副標題 2"/>
          <p:cNvSpPr>
            <a:spLocks noGrp="1"/>
          </p:cNvSpPr>
          <p:nvPr>
            <p:ph type="subTitle" idx="1"/>
          </p:nvPr>
        </p:nvSpPr>
        <p:spPr>
          <a:xfrm>
            <a:off x="467544" y="1268753"/>
            <a:ext cx="8219256" cy="117378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“id: </a:t>
            </a:r>
            <a:r>
              <a:rPr lang="en-US" sz="1600" b="1" dirty="0" err="1">
                <a:solidFill>
                  <a:schemeClr val="tx1"/>
                </a:solidFill>
              </a:rPr>
              <a:t>selectedId</a:t>
            </a:r>
            <a:r>
              <a:rPr lang="en-US" sz="1600" b="1" dirty="0">
                <a:solidFill>
                  <a:schemeClr val="tx1"/>
                </a:solidFill>
              </a:rPr>
              <a:t>” and “:id=1” is optional because it does not affect your view.</a:t>
            </a:r>
          </a:p>
          <a:p>
            <a:pPr marL="465138" indent="-465138" algn="l">
              <a:buClr>
                <a:srgbClr val="0070C0"/>
              </a:buClr>
              <a:buFont typeface="Wingdings" pitchFamily="2" charset="2"/>
              <a:buChar char="u"/>
            </a:pPr>
            <a:r>
              <a:rPr lang="en-US" sz="1600" b="1" dirty="0">
                <a:solidFill>
                  <a:schemeClr val="tx1"/>
                </a:solidFill>
              </a:rPr>
              <a:t>The optional parameter can be used to apply logic to the view.</a:t>
            </a:r>
          </a:p>
          <a:p>
            <a:pPr marL="465138" indent="-465138" algn="l">
              <a:buClr>
                <a:srgbClr val="0070C0"/>
              </a:buClr>
              <a:buFont typeface="Wingdings" pitchFamily="2" charset="2"/>
              <a:buChar char="u"/>
            </a:pPr>
            <a:r>
              <a:rPr lang="en-US" sz="1600" b="1" dirty="0">
                <a:solidFill>
                  <a:schemeClr val="tx1"/>
                </a:solidFill>
              </a:rPr>
              <a:t>We are going to read this parameter and search for the id on the view. If the id match, then highlight the department.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https://www.youtube.com/watch?v=gnTFkl2AF-w&amp;list=PLC3y8-rFHvwhBRAgFinJR8KHIrCdTkZcZ&amp;index=27</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sp>
        <p:nvSpPr>
          <p:cNvPr id="22" name="Rectangle 21">
            <a:extLst>
              <a:ext uri="{FF2B5EF4-FFF2-40B4-BE49-F238E27FC236}">
                <a16:creationId xmlns:a16="http://schemas.microsoft.com/office/drawing/2014/main" id="{EDA6B502-E919-4018-9EDF-C5ABA9F7C5D6}"/>
              </a:ext>
            </a:extLst>
          </p:cNvPr>
          <p:cNvSpPr/>
          <p:nvPr/>
        </p:nvSpPr>
        <p:spPr>
          <a:xfrm>
            <a:off x="3017164" y="3823332"/>
            <a:ext cx="808900" cy="232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949F05B-A175-4448-B310-EBA7BC0503FD}"/>
              </a:ext>
            </a:extLst>
          </p:cNvPr>
          <p:cNvPicPr>
            <a:picLocks noChangeAspect="1"/>
          </p:cNvPicPr>
          <p:nvPr/>
        </p:nvPicPr>
        <p:blipFill>
          <a:blip r:embed="rId3"/>
          <a:stretch>
            <a:fillRect/>
          </a:stretch>
        </p:blipFill>
        <p:spPr>
          <a:xfrm>
            <a:off x="4126902" y="2708920"/>
            <a:ext cx="3663456" cy="2278757"/>
          </a:xfrm>
          <a:prstGeom prst="rect">
            <a:avLst/>
          </a:prstGeom>
          <a:ln>
            <a:solidFill>
              <a:srgbClr val="C00000"/>
            </a:solidFill>
          </a:ln>
        </p:spPr>
      </p:pic>
      <p:sp>
        <p:nvSpPr>
          <p:cNvPr id="24" name="Rectangle 23">
            <a:extLst>
              <a:ext uri="{FF2B5EF4-FFF2-40B4-BE49-F238E27FC236}">
                <a16:creationId xmlns:a16="http://schemas.microsoft.com/office/drawing/2014/main" id="{BEBC7921-7642-4711-B3A2-655C80C1FAF8}"/>
              </a:ext>
            </a:extLst>
          </p:cNvPr>
          <p:cNvSpPr/>
          <p:nvPr/>
        </p:nvSpPr>
        <p:spPr>
          <a:xfrm>
            <a:off x="5436096" y="2886801"/>
            <a:ext cx="360040" cy="232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8A2594-FF3C-4AF7-9B17-03C2D3BD5EB4}"/>
              </a:ext>
            </a:extLst>
          </p:cNvPr>
          <p:cNvSpPr/>
          <p:nvPr/>
        </p:nvSpPr>
        <p:spPr>
          <a:xfrm>
            <a:off x="4283968" y="3939420"/>
            <a:ext cx="864096" cy="232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C20BAE4-E509-421F-B231-0FCAD7429B2C}"/>
              </a:ext>
            </a:extLst>
          </p:cNvPr>
          <p:cNvCxnSpPr>
            <a:stCxn id="24" idx="2"/>
            <a:endCxn id="25" idx="0"/>
          </p:cNvCxnSpPr>
          <p:nvPr/>
        </p:nvCxnSpPr>
        <p:spPr>
          <a:xfrm flipH="1">
            <a:off x="4716016" y="3118977"/>
            <a:ext cx="900100" cy="8204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BD24ED1-370D-4ABF-80BD-FD097BFF2FF2}"/>
              </a:ext>
            </a:extLst>
          </p:cNvPr>
          <p:cNvCxnSpPr>
            <a:cxnSpLocks/>
            <a:stCxn id="22" idx="0"/>
            <a:endCxn id="24" idx="1"/>
          </p:cNvCxnSpPr>
          <p:nvPr/>
        </p:nvCxnSpPr>
        <p:spPr>
          <a:xfrm flipV="1">
            <a:off x="3421614" y="3002889"/>
            <a:ext cx="2014482" cy="8204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19930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3654</TotalTime>
  <Words>609</Words>
  <Application>Microsoft Office PowerPoint</Application>
  <PresentationFormat>On-screen Show (4:3)</PresentationFormat>
  <Paragraphs>74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佈景主題</vt:lpstr>
      <vt:lpstr>27 Optional Route Parameter</vt:lpstr>
      <vt:lpstr>27 Optional Route Parameter</vt:lpstr>
      <vt:lpstr>27.1 Add Button and Callback</vt:lpstr>
      <vt:lpstr>27.1 Add Button and Callback</vt:lpstr>
      <vt:lpstr>27.1 Add Button and Callback</vt:lpstr>
      <vt:lpstr>27.1 Add Button and Callback</vt:lpstr>
      <vt:lpstr>27.1 Add Button and Callback</vt:lpstr>
      <vt:lpstr>27.2 Get Optional ID and Set Color</vt:lpstr>
      <vt:lpstr>27.2 Get Optional ID and Set Color</vt:lpstr>
      <vt:lpstr>27.2 Get Optional ID and Set Color</vt:lpstr>
      <vt:lpstr>27.2 Get Optional ID and Set Color</vt:lpstr>
      <vt:lpstr>27.2 Get Optional ID and Set Color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1523</cp:revision>
  <dcterms:created xsi:type="dcterms:W3CDTF">2018-09-28T16:40:41Z</dcterms:created>
  <dcterms:modified xsi:type="dcterms:W3CDTF">2019-03-12T21:58:11Z</dcterms:modified>
</cp:coreProperties>
</file>