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59" r:id="rId2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4" d="100"/>
          <a:sy n="94" d="100"/>
        </p:scale>
        <p:origin x="12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HTTP Fetch Data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F5BF537-0221-4BFC-8B5B-5FA3F2715A56}"/>
              </a:ext>
            </a:extLst>
          </p:cNvPr>
          <p:cNvPicPr>
            <a:picLocks noChangeAspect="1"/>
          </p:cNvPicPr>
          <p:nvPr/>
        </p:nvPicPr>
        <p:blipFill>
          <a:blip r:embed="rId2"/>
          <a:stretch>
            <a:fillRect/>
          </a:stretch>
        </p:blipFill>
        <p:spPr>
          <a:xfrm>
            <a:off x="1505520" y="2209944"/>
            <a:ext cx="6276975" cy="35814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79209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Now, we have completed the first step. We have made the request for </a:t>
            </a:r>
            <a:r>
              <a:rPr lang="en-US" sz="1600" b="1" dirty="0" err="1">
                <a:solidFill>
                  <a:schemeClr val="tx1"/>
                </a:solidFill>
              </a:rPr>
              <a:t>employee.Service</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Next step is to cast the observable which we receive as response to an employee array.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61796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86410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If you hover the get method, you can see that it returns an Observable but for our application, this observable needs to be cast into a format that represents an array of employees.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764A7A21-273F-4760-983B-AD23A0A1F585}"/>
              </a:ext>
            </a:extLst>
          </p:cNvPr>
          <p:cNvPicPr>
            <a:picLocks noChangeAspect="1"/>
          </p:cNvPicPr>
          <p:nvPr/>
        </p:nvPicPr>
        <p:blipFill>
          <a:blip r:embed="rId2"/>
          <a:stretch>
            <a:fillRect/>
          </a:stretch>
        </p:blipFill>
        <p:spPr>
          <a:xfrm>
            <a:off x="1947648" y="2364219"/>
            <a:ext cx="5638800" cy="4357255"/>
          </a:xfrm>
          <a:prstGeom prst="rect">
            <a:avLst/>
          </a:prstGeom>
          <a:ln>
            <a:solidFill>
              <a:srgbClr val="C00000"/>
            </a:solidFill>
          </a:ln>
        </p:spPr>
      </p:pic>
    </p:spTree>
    <p:extLst>
      <p:ext uri="{BB962C8B-B14F-4D97-AF65-F5344CB8AC3E}">
        <p14:creationId xmlns:p14="http://schemas.microsoft.com/office/powerpoint/2010/main" val="134711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4"/>
            <a:ext cx="8352928" cy="148105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app folder, create a new file </a:t>
            </a:r>
            <a:r>
              <a:rPr lang="en-US" sz="1600" b="1" dirty="0" err="1">
                <a:solidFill>
                  <a:schemeClr val="tx1"/>
                </a:solidFill>
              </a:rPr>
              <a:t>employee.ts</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Add the code for Employee interface.</a:t>
            </a:r>
          </a:p>
          <a:p>
            <a:pPr marL="465138" indent="-465138" algn="l">
              <a:buClr>
                <a:srgbClr val="0070C0"/>
              </a:buClr>
              <a:buFont typeface="Wingdings" pitchFamily="2" charset="2"/>
              <a:buChar char="u"/>
            </a:pPr>
            <a:r>
              <a:rPr lang="en-US" sz="1600" b="1" dirty="0">
                <a:solidFill>
                  <a:schemeClr val="tx1"/>
                </a:solidFill>
              </a:rPr>
              <a:t>Export interface </a:t>
            </a:r>
            <a:r>
              <a:rPr lang="en-US" sz="1600" b="1" dirty="0" err="1">
                <a:solidFill>
                  <a:schemeClr val="tx1"/>
                </a:solidFill>
              </a:rPr>
              <a:t>Iemployee</a:t>
            </a:r>
            <a:r>
              <a:rPr lang="en-US" sz="1600" b="1" dirty="0">
                <a:solidFill>
                  <a:schemeClr val="tx1"/>
                </a:solidFill>
              </a:rPr>
              <a:t>. Each employee has ID, Name, and age.</a:t>
            </a:r>
          </a:p>
          <a:p>
            <a:pPr marL="465138" indent="-465138" algn="l">
              <a:buClr>
                <a:srgbClr val="0070C0"/>
              </a:buClr>
              <a:buFont typeface="Wingdings" pitchFamily="2" charset="2"/>
              <a:buChar char="u"/>
            </a:pPr>
            <a:r>
              <a:rPr lang="en-US" sz="1600" b="1" dirty="0">
                <a:solidFill>
                  <a:schemeClr val="tx1"/>
                </a:solidFill>
              </a:rPr>
              <a:t>We now have the Employee type that Observable can be cast into.</a:t>
            </a:r>
          </a:p>
          <a:p>
            <a:pPr marL="465138" indent="-465138" algn="l">
              <a:buClr>
                <a:srgbClr val="0070C0"/>
              </a:buClr>
              <a:buFont typeface="Wingdings" pitchFamily="2" charset="2"/>
              <a:buChar char="u"/>
            </a:pPr>
            <a:r>
              <a:rPr lang="en-US" sz="1600" b="1" dirty="0">
                <a:solidFill>
                  <a:schemeClr val="tx1"/>
                </a:solidFill>
              </a:rPr>
              <a:t>Go back to employee service.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3DADCA89-BFBE-40A3-BA4E-A208AA94DE8F}"/>
              </a:ext>
            </a:extLst>
          </p:cNvPr>
          <p:cNvPicPr>
            <a:picLocks noChangeAspect="1"/>
          </p:cNvPicPr>
          <p:nvPr/>
        </p:nvPicPr>
        <p:blipFill>
          <a:blip r:embed="rId2"/>
          <a:stretch>
            <a:fillRect/>
          </a:stretch>
        </p:blipFill>
        <p:spPr>
          <a:xfrm>
            <a:off x="4781550" y="2779524"/>
            <a:ext cx="3543300" cy="2057400"/>
          </a:xfrm>
          <a:prstGeom prst="rect">
            <a:avLst/>
          </a:prstGeom>
          <a:ln>
            <a:solidFill>
              <a:srgbClr val="C00000"/>
            </a:solidFill>
          </a:ln>
        </p:spPr>
      </p:pic>
      <p:pic>
        <p:nvPicPr>
          <p:cNvPr id="9" name="Picture 8">
            <a:extLst>
              <a:ext uri="{FF2B5EF4-FFF2-40B4-BE49-F238E27FC236}">
                <a16:creationId xmlns:a16="http://schemas.microsoft.com/office/drawing/2014/main" id="{89248B6B-EBF9-4B47-A922-A11610C40A81}"/>
              </a:ext>
            </a:extLst>
          </p:cNvPr>
          <p:cNvPicPr>
            <a:picLocks noChangeAspect="1"/>
          </p:cNvPicPr>
          <p:nvPr/>
        </p:nvPicPr>
        <p:blipFill>
          <a:blip r:embed="rId3"/>
          <a:stretch>
            <a:fillRect/>
          </a:stretch>
        </p:blipFill>
        <p:spPr>
          <a:xfrm>
            <a:off x="1274774" y="2749808"/>
            <a:ext cx="3286125" cy="4057650"/>
          </a:xfrm>
          <a:prstGeom prst="rect">
            <a:avLst/>
          </a:prstGeom>
          <a:ln>
            <a:solidFill>
              <a:srgbClr val="C00000"/>
            </a:solidFill>
          </a:ln>
        </p:spPr>
      </p:pic>
    </p:spTree>
    <p:extLst>
      <p:ext uri="{BB962C8B-B14F-4D97-AF65-F5344CB8AC3E}">
        <p14:creationId xmlns:p14="http://schemas.microsoft.com/office/powerpoint/2010/main" val="238553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3"/>
            <a:ext cx="8352928" cy="200480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Add the type to get request. This is going to be an array of </a:t>
            </a:r>
            <a:r>
              <a:rPr lang="en-US" sz="1600" b="1" dirty="0" err="1">
                <a:solidFill>
                  <a:schemeClr val="tx1"/>
                </a:solidFill>
              </a:rPr>
              <a:t>IEmployee</a:t>
            </a:r>
            <a:r>
              <a:rPr lang="en-US" sz="1600" b="1" dirty="0">
                <a:solidFill>
                  <a:schemeClr val="tx1"/>
                </a:solidFill>
              </a:rPr>
              <a:t> and also make sure to import { </a:t>
            </a:r>
            <a:r>
              <a:rPr lang="en-US" sz="1600" b="1" dirty="0" err="1">
                <a:solidFill>
                  <a:schemeClr val="tx1"/>
                </a:solidFill>
              </a:rPr>
              <a:t>IEmployee</a:t>
            </a:r>
            <a:r>
              <a:rPr lang="en-US" sz="1600" b="1" dirty="0">
                <a:solidFill>
                  <a:schemeClr val="tx1"/>
                </a:solidFill>
              </a:rPr>
              <a:t> } from ‘./employee’</a:t>
            </a:r>
          </a:p>
          <a:p>
            <a:pPr marL="465138" indent="-465138" algn="l">
              <a:buClr>
                <a:srgbClr val="0070C0"/>
              </a:buClr>
              <a:buFont typeface="Wingdings" pitchFamily="2" charset="2"/>
              <a:buChar char="u"/>
            </a:pPr>
            <a:r>
              <a:rPr lang="en-US" sz="1600" b="1" dirty="0">
                <a:solidFill>
                  <a:schemeClr val="tx1"/>
                </a:solidFill>
              </a:rPr>
              <a:t>&gt; </a:t>
            </a:r>
            <a:r>
              <a:rPr lang="en-US" sz="1600" b="1" dirty="0" err="1">
                <a:solidFill>
                  <a:schemeClr val="tx1"/>
                </a:solidFill>
              </a:rPr>
              <a:t>npm</a:t>
            </a:r>
            <a:r>
              <a:rPr lang="en-US" sz="1600" b="1" dirty="0">
                <a:solidFill>
                  <a:schemeClr val="tx1"/>
                </a:solidFill>
              </a:rPr>
              <a:t> install </a:t>
            </a:r>
            <a:r>
              <a:rPr lang="en-US" sz="1600" b="1" dirty="0" err="1">
                <a:solidFill>
                  <a:schemeClr val="tx1"/>
                </a:solidFill>
              </a:rPr>
              <a:t>rxjs-compat</a:t>
            </a:r>
            <a:r>
              <a:rPr lang="en-US" sz="1600" b="1" dirty="0">
                <a:solidFill>
                  <a:schemeClr val="tx1"/>
                </a:solidFill>
              </a:rPr>
              <a:t> --save  # to solve the </a:t>
            </a:r>
            <a:r>
              <a:rPr lang="en-US" sz="1600" b="1" dirty="0" err="1">
                <a:solidFill>
                  <a:schemeClr val="tx1"/>
                </a:solidFill>
              </a:rPr>
              <a:t>Obsverable</a:t>
            </a:r>
            <a:r>
              <a:rPr lang="en-US" sz="1600" b="1" dirty="0">
                <a:solidFill>
                  <a:schemeClr val="tx1"/>
                </a:solidFill>
              </a:rPr>
              <a:t> not found problem</a:t>
            </a:r>
          </a:p>
          <a:p>
            <a:pPr marL="465138" indent="-465138" algn="l">
              <a:buClr>
                <a:srgbClr val="0070C0"/>
              </a:buClr>
              <a:buFont typeface="Wingdings" pitchFamily="2" charset="2"/>
              <a:buChar char="u"/>
            </a:pPr>
            <a:r>
              <a:rPr lang="en-US" sz="1600" b="1" dirty="0">
                <a:solidFill>
                  <a:schemeClr val="tx1"/>
                </a:solidFill>
              </a:rPr>
              <a:t>import {Observable} from ‘</a:t>
            </a:r>
            <a:r>
              <a:rPr lang="en-US" sz="1600" b="1" dirty="0" err="1">
                <a:solidFill>
                  <a:schemeClr val="tx1"/>
                </a:solidFill>
              </a:rPr>
              <a:t>rxjs</a:t>
            </a:r>
            <a:r>
              <a:rPr lang="en-US" sz="1600" b="1" dirty="0">
                <a:solidFill>
                  <a:schemeClr val="tx1"/>
                </a:solidFill>
              </a:rPr>
              <a:t>/Observable’;</a:t>
            </a:r>
          </a:p>
          <a:p>
            <a:pPr marL="465138" indent="-465138" algn="l">
              <a:buClr>
                <a:srgbClr val="0070C0"/>
              </a:buClr>
              <a:buFont typeface="Wingdings" pitchFamily="2" charset="2"/>
              <a:buChar char="u"/>
            </a:pPr>
            <a:r>
              <a:rPr lang="en-US" sz="1600" b="1" dirty="0" err="1">
                <a:solidFill>
                  <a:schemeClr val="tx1"/>
                </a:solidFill>
              </a:rPr>
              <a:t>getEmmployee</a:t>
            </a:r>
            <a:r>
              <a:rPr lang="en-US" sz="1600" b="1" dirty="0">
                <a:solidFill>
                  <a:schemeClr val="tx1"/>
                </a:solidFill>
              </a:rPr>
              <a:t>: Observable&lt;</a:t>
            </a:r>
            <a:r>
              <a:rPr lang="en-US" sz="1600" b="1" dirty="0" err="1">
                <a:solidFill>
                  <a:schemeClr val="tx1"/>
                </a:solidFill>
              </a:rPr>
              <a:t>Iemployee</a:t>
            </a:r>
            <a:r>
              <a:rPr lang="en-US" sz="1600" b="1" dirty="0">
                <a:solidFill>
                  <a:schemeClr val="tx1"/>
                </a:solidFill>
              </a:rPr>
              <a:t>[]&gt; {  </a:t>
            </a:r>
          </a:p>
          <a:p>
            <a:pPr marL="465138" indent="-465138" algn="l">
              <a:buClr>
                <a:srgbClr val="0070C0"/>
              </a:buClr>
              <a:buFont typeface="Wingdings" pitchFamily="2" charset="2"/>
              <a:buChar char="u"/>
            </a:pPr>
            <a:r>
              <a:rPr lang="en-US" sz="1600" b="1" dirty="0">
                <a:solidFill>
                  <a:schemeClr val="tx1"/>
                </a:solidFill>
              </a:rPr>
              <a:t>  return </a:t>
            </a:r>
            <a:r>
              <a:rPr lang="en-US" sz="1600" b="1" dirty="0" err="1">
                <a:solidFill>
                  <a:schemeClr val="tx1"/>
                </a:solidFill>
              </a:rPr>
              <a:t>this.http.get</a:t>
            </a:r>
            <a:r>
              <a:rPr lang="en-US" sz="1600" b="1" dirty="0">
                <a:solidFill>
                  <a:schemeClr val="tx1"/>
                </a:solidFill>
              </a:rPr>
              <a:t> &lt;</a:t>
            </a:r>
            <a:r>
              <a:rPr lang="en-US" sz="1600" b="1" dirty="0" err="1">
                <a:solidFill>
                  <a:schemeClr val="tx1"/>
                </a:solidFill>
              </a:rPr>
              <a:t>Iemployee</a:t>
            </a:r>
            <a:r>
              <a:rPr lang="en-US" sz="1600" b="1" dirty="0">
                <a:solidFill>
                  <a:schemeClr val="tx1"/>
                </a:solidFill>
              </a:rPr>
              <a:t>[]&gt; (this._</a:t>
            </a:r>
            <a:r>
              <a:rPr lang="en-US" sz="1600" b="1" dirty="0" err="1">
                <a:solidFill>
                  <a:schemeClr val="tx1"/>
                </a:solidFill>
              </a:rPr>
              <a:t>url</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6ADEFF33-08B0-4469-8100-00220F88BFFF}"/>
              </a:ext>
            </a:extLst>
          </p:cNvPr>
          <p:cNvPicPr>
            <a:picLocks noChangeAspect="1"/>
          </p:cNvPicPr>
          <p:nvPr/>
        </p:nvPicPr>
        <p:blipFill>
          <a:blip r:embed="rId2"/>
          <a:stretch>
            <a:fillRect/>
          </a:stretch>
        </p:blipFill>
        <p:spPr>
          <a:xfrm>
            <a:off x="2606824" y="3273554"/>
            <a:ext cx="4781550" cy="3447920"/>
          </a:xfrm>
          <a:prstGeom prst="rect">
            <a:avLst/>
          </a:prstGeom>
          <a:ln>
            <a:solidFill>
              <a:srgbClr val="C00000"/>
            </a:solidFill>
          </a:ln>
        </p:spPr>
      </p:pic>
      <p:sp>
        <p:nvSpPr>
          <p:cNvPr id="10" name="Rectangle 9">
            <a:extLst>
              <a:ext uri="{FF2B5EF4-FFF2-40B4-BE49-F238E27FC236}">
                <a16:creationId xmlns:a16="http://schemas.microsoft.com/office/drawing/2014/main" id="{8B00C908-F5EE-49A1-A99B-A4D594208E38}"/>
              </a:ext>
            </a:extLst>
          </p:cNvPr>
          <p:cNvSpPr/>
          <p:nvPr/>
        </p:nvSpPr>
        <p:spPr>
          <a:xfrm>
            <a:off x="3305184" y="4298499"/>
            <a:ext cx="3816424"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72995E-B240-451E-8D6A-266E4716768A}"/>
              </a:ext>
            </a:extLst>
          </p:cNvPr>
          <p:cNvSpPr/>
          <p:nvPr/>
        </p:nvSpPr>
        <p:spPr>
          <a:xfrm>
            <a:off x="3554082" y="5903368"/>
            <a:ext cx="3816424" cy="6099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5373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B30CDC3-2E51-4BC6-B45B-DA7093FF5D22}"/>
              </a:ext>
            </a:extLst>
          </p:cNvPr>
          <p:cNvPicPr>
            <a:picLocks noChangeAspect="1"/>
          </p:cNvPicPr>
          <p:nvPr/>
        </p:nvPicPr>
        <p:blipFill>
          <a:blip r:embed="rId2"/>
          <a:stretch>
            <a:fillRect/>
          </a:stretch>
        </p:blipFill>
        <p:spPr>
          <a:xfrm>
            <a:off x="1547664" y="2390507"/>
            <a:ext cx="6276975" cy="35814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3"/>
            <a:ext cx="8352928" cy="93611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This complete the second step. We have cast the Observable into Employee Array.</a:t>
            </a:r>
          </a:p>
          <a:p>
            <a:pPr marL="465138" indent="-465138" algn="l">
              <a:buClr>
                <a:srgbClr val="0070C0"/>
              </a:buClr>
              <a:buFont typeface="Wingdings" pitchFamily="2" charset="2"/>
              <a:buChar char="u"/>
            </a:pPr>
            <a:r>
              <a:rPr lang="en-US" sz="1600" b="1" dirty="0">
                <a:solidFill>
                  <a:schemeClr val="tx1"/>
                </a:solidFill>
              </a:rPr>
              <a:t>The third step is subscribe the Observable from employee-list and employee-detail.</a:t>
            </a:r>
          </a:p>
          <a:p>
            <a:pPr marL="465138" indent="-465138" algn="l">
              <a:buClr>
                <a:srgbClr val="0070C0"/>
              </a:buClr>
              <a:buFont typeface="Wingdings" pitchFamily="2" charset="2"/>
              <a:buChar char="u"/>
            </a:pPr>
            <a:r>
              <a:rPr lang="en-US" sz="1600" b="1" dirty="0">
                <a:solidFill>
                  <a:schemeClr val="tx1"/>
                </a:solidFill>
              </a:rPr>
              <a:t>The fourth step is to assign employee array to a local variable.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sp>
        <p:nvSpPr>
          <p:cNvPr id="10" name="Rectangle 9">
            <a:extLst>
              <a:ext uri="{FF2B5EF4-FFF2-40B4-BE49-F238E27FC236}">
                <a16:creationId xmlns:a16="http://schemas.microsoft.com/office/drawing/2014/main" id="{8B00C908-F5EE-49A1-A99B-A4D594208E38}"/>
              </a:ext>
            </a:extLst>
          </p:cNvPr>
          <p:cNvSpPr/>
          <p:nvPr/>
        </p:nvSpPr>
        <p:spPr>
          <a:xfrm>
            <a:off x="2051720" y="3645024"/>
            <a:ext cx="5328592" cy="7920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70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9C0872-F371-4E4D-BCF4-335F14AF4244}"/>
              </a:ext>
            </a:extLst>
          </p:cNvPr>
          <p:cNvPicPr>
            <a:picLocks noChangeAspect="1"/>
          </p:cNvPicPr>
          <p:nvPr/>
        </p:nvPicPr>
        <p:blipFill>
          <a:blip r:embed="rId2"/>
          <a:stretch>
            <a:fillRect/>
          </a:stretch>
        </p:blipFill>
        <p:spPr>
          <a:xfrm>
            <a:off x="1619672" y="2979685"/>
            <a:ext cx="6066940" cy="241462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3"/>
            <a:ext cx="8352928" cy="156183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Let’s implement the third and fourth steps together.</a:t>
            </a:r>
          </a:p>
          <a:p>
            <a:pPr marL="465138" indent="-465138" algn="l">
              <a:buClr>
                <a:srgbClr val="0070C0"/>
              </a:buClr>
              <a:buFont typeface="Wingdings" pitchFamily="2" charset="2"/>
              <a:buChar char="u"/>
            </a:pPr>
            <a:r>
              <a:rPr lang="en-US" sz="1600" b="1" dirty="0">
                <a:solidFill>
                  <a:schemeClr val="tx1"/>
                </a:solidFill>
              </a:rPr>
              <a:t>Go to employee-list component and subscribe to the observable.</a:t>
            </a:r>
          </a:p>
          <a:p>
            <a:pPr marL="465138" indent="-465138" algn="l">
              <a:buClr>
                <a:srgbClr val="0070C0"/>
              </a:buClr>
              <a:buFont typeface="Wingdings" pitchFamily="2" charset="2"/>
              <a:buChar char="u"/>
            </a:pPr>
            <a:r>
              <a:rPr lang="en-US" sz="1600" b="1" dirty="0">
                <a:solidFill>
                  <a:schemeClr val="tx1"/>
                </a:solidFill>
              </a:rPr>
              <a:t>Here </a:t>
            </a:r>
            <a:r>
              <a:rPr lang="en-US" sz="1600" b="1" dirty="0" err="1">
                <a:solidFill>
                  <a:schemeClr val="tx1"/>
                </a:solidFill>
              </a:rPr>
              <a:t>getEmployee</a:t>
            </a:r>
            <a:r>
              <a:rPr lang="en-US" sz="1600" b="1" dirty="0">
                <a:solidFill>
                  <a:schemeClr val="tx1"/>
                </a:solidFill>
              </a:rPr>
              <a:t>() method then subscribe to the Observable.</a:t>
            </a:r>
          </a:p>
          <a:p>
            <a:pPr marL="465138" indent="-465138" algn="l">
              <a:buClr>
                <a:srgbClr val="0070C0"/>
              </a:buClr>
              <a:buFont typeface="Wingdings" pitchFamily="2" charset="2"/>
              <a:buChar char="u"/>
            </a:pPr>
            <a:r>
              <a:rPr lang="en-US" sz="1600" b="1" dirty="0">
                <a:solidFill>
                  <a:schemeClr val="tx1"/>
                </a:solidFill>
              </a:rPr>
              <a:t>Remove </a:t>
            </a:r>
            <a:r>
              <a:rPr lang="en-US" sz="1600" b="1" dirty="0" err="1">
                <a:solidFill>
                  <a:schemeClr val="tx1"/>
                </a:solidFill>
              </a:rPr>
              <a:t>this.employees</a:t>
            </a:r>
            <a:r>
              <a:rPr lang="en-US" sz="1600" b="1" dirty="0">
                <a:solidFill>
                  <a:schemeClr val="tx1"/>
                </a:solidFill>
              </a:rPr>
              <a:t> assignment, instead, we are going to have the subscribe to the observable returned by the get employees method.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sp>
        <p:nvSpPr>
          <p:cNvPr id="10" name="Rectangle 9">
            <a:extLst>
              <a:ext uri="{FF2B5EF4-FFF2-40B4-BE49-F238E27FC236}">
                <a16:creationId xmlns:a16="http://schemas.microsoft.com/office/drawing/2014/main" id="{8B00C908-F5EE-49A1-A99B-A4D594208E38}"/>
              </a:ext>
            </a:extLst>
          </p:cNvPr>
          <p:cNvSpPr/>
          <p:nvPr/>
        </p:nvSpPr>
        <p:spPr>
          <a:xfrm>
            <a:off x="2686472" y="4498017"/>
            <a:ext cx="3816424" cy="5885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26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5F7B963-E34D-44A4-A61D-9BC6BFCACB71}"/>
              </a:ext>
            </a:extLst>
          </p:cNvPr>
          <p:cNvPicPr>
            <a:picLocks noChangeAspect="1"/>
          </p:cNvPicPr>
          <p:nvPr/>
        </p:nvPicPr>
        <p:blipFill>
          <a:blip r:embed="rId2"/>
          <a:stretch>
            <a:fillRect/>
          </a:stretch>
        </p:blipFill>
        <p:spPr>
          <a:xfrm>
            <a:off x="1835696" y="3285551"/>
            <a:ext cx="5276850" cy="23907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90"/>
            <a:ext cx="8352928" cy="177105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first argument to the subscribe method is going to be a flat arrow function that assign the data received from the observable to this local employees property. </a:t>
            </a:r>
          </a:p>
          <a:p>
            <a:pPr marL="465138" indent="-465138" algn="l">
              <a:buClr>
                <a:srgbClr val="0070C0"/>
              </a:buClr>
              <a:buFont typeface="Wingdings" pitchFamily="2" charset="2"/>
              <a:buChar char="u"/>
            </a:pPr>
            <a:r>
              <a:rPr lang="en-US" sz="1600" b="1" dirty="0">
                <a:solidFill>
                  <a:schemeClr val="tx1"/>
                </a:solidFill>
              </a:rPr>
              <a:t>The argument is going to be (data =&gt; </a:t>
            </a:r>
            <a:r>
              <a:rPr lang="en-US" sz="1600" b="1" dirty="0" err="1">
                <a:solidFill>
                  <a:schemeClr val="tx1"/>
                </a:solidFill>
              </a:rPr>
              <a:t>this.employees</a:t>
            </a:r>
            <a:r>
              <a:rPr lang="en-US" sz="1600" b="1" dirty="0">
                <a:solidFill>
                  <a:schemeClr val="tx1"/>
                </a:solidFill>
              </a:rPr>
              <a:t> = data);</a:t>
            </a:r>
          </a:p>
          <a:p>
            <a:pPr marL="465138" indent="-465138" algn="l">
              <a:buClr>
                <a:srgbClr val="0070C0"/>
              </a:buClr>
              <a:buFont typeface="Wingdings" pitchFamily="2" charset="2"/>
              <a:buChar char="u"/>
            </a:pPr>
            <a:r>
              <a:rPr lang="en-US" sz="1600" b="1" dirty="0">
                <a:solidFill>
                  <a:schemeClr val="tx1"/>
                </a:solidFill>
              </a:rPr>
              <a:t>The left hand side is the argument to the function, and the right hand side is the body of the function. </a:t>
            </a:r>
          </a:p>
          <a:p>
            <a:pPr marL="465138" indent="-465138" algn="l">
              <a:buClr>
                <a:srgbClr val="0070C0"/>
              </a:buClr>
              <a:buFont typeface="Wingdings" pitchFamily="2" charset="2"/>
              <a:buChar char="u"/>
            </a:pPr>
            <a:r>
              <a:rPr lang="en-US" sz="1600" b="1" dirty="0">
                <a:solidFill>
                  <a:schemeClr val="tx1"/>
                </a:solidFill>
              </a:rPr>
              <a:t>We are assigning the employee data to the employees property.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16</a:t>
            </a:fld>
            <a:endParaRPr lang="zh-TW" altLang="en-US"/>
          </a:p>
        </p:txBody>
      </p:sp>
      <p:sp>
        <p:nvSpPr>
          <p:cNvPr id="10" name="Rectangle 9">
            <a:extLst>
              <a:ext uri="{FF2B5EF4-FFF2-40B4-BE49-F238E27FC236}">
                <a16:creationId xmlns:a16="http://schemas.microsoft.com/office/drawing/2014/main" id="{8B00C908-F5EE-49A1-A99B-A4D594208E38}"/>
              </a:ext>
            </a:extLst>
          </p:cNvPr>
          <p:cNvSpPr/>
          <p:nvPr/>
        </p:nvSpPr>
        <p:spPr>
          <a:xfrm>
            <a:off x="2806824" y="4740352"/>
            <a:ext cx="3816424" cy="3453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162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C89689-84E4-48B2-A3D3-63D6271D1DF6}"/>
              </a:ext>
            </a:extLst>
          </p:cNvPr>
          <p:cNvPicPr>
            <a:picLocks noChangeAspect="1"/>
          </p:cNvPicPr>
          <p:nvPr/>
        </p:nvPicPr>
        <p:blipFill>
          <a:blip r:embed="rId2"/>
          <a:stretch>
            <a:fillRect/>
          </a:stretch>
        </p:blipFill>
        <p:spPr>
          <a:xfrm>
            <a:off x="442973" y="3028704"/>
            <a:ext cx="4340971" cy="1935223"/>
          </a:xfrm>
          <a:prstGeom prst="rect">
            <a:avLst/>
          </a:prstGeom>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90"/>
            <a:ext cx="8352928" cy="166652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explain what exactly going on in the </a:t>
            </a:r>
            <a:r>
              <a:rPr lang="en-US" sz="1600" b="1" dirty="0" err="1">
                <a:solidFill>
                  <a:schemeClr val="tx1"/>
                </a:solidFill>
              </a:rPr>
              <a:t>EmployeeListComponent</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We have instance of _</a:t>
            </a:r>
            <a:r>
              <a:rPr lang="en-US" sz="1600" b="1" dirty="0" err="1">
                <a:solidFill>
                  <a:schemeClr val="tx1"/>
                </a:solidFill>
              </a:rPr>
              <a:t>employeeService</a:t>
            </a:r>
            <a:r>
              <a:rPr lang="en-US" sz="1600" b="1" dirty="0">
                <a:solidFill>
                  <a:schemeClr val="tx1"/>
                </a:solidFill>
              </a:rPr>
              <a:t>. We use _</a:t>
            </a:r>
            <a:r>
              <a:rPr lang="en-US" sz="1600" b="1" dirty="0" err="1">
                <a:solidFill>
                  <a:schemeClr val="tx1"/>
                </a:solidFill>
              </a:rPr>
              <a:t>employeeService</a:t>
            </a:r>
            <a:r>
              <a:rPr lang="en-US" sz="1600" b="1" dirty="0">
                <a:solidFill>
                  <a:schemeClr val="tx1"/>
                </a:solidFill>
              </a:rPr>
              <a:t> to call </a:t>
            </a:r>
            <a:r>
              <a:rPr lang="en-US" sz="1600" b="1" dirty="0" err="1">
                <a:solidFill>
                  <a:schemeClr val="tx1"/>
                </a:solidFill>
              </a:rPr>
              <a:t>getEmployees</a:t>
            </a:r>
            <a:r>
              <a:rPr lang="en-US" sz="1600" b="1" dirty="0">
                <a:solidFill>
                  <a:schemeClr val="tx1"/>
                </a:solidFill>
              </a:rPr>
              <a:t>() method. This method return an Observable.</a:t>
            </a:r>
          </a:p>
          <a:p>
            <a:pPr marL="465138" indent="-465138" algn="l">
              <a:buClr>
                <a:srgbClr val="0070C0"/>
              </a:buClr>
              <a:buFont typeface="Wingdings" pitchFamily="2" charset="2"/>
              <a:buChar char="u"/>
            </a:pPr>
            <a:r>
              <a:rPr lang="en-US" sz="1600" b="1" dirty="0">
                <a:solidFill>
                  <a:schemeClr val="tx1"/>
                </a:solidFill>
              </a:rPr>
              <a:t>To receive data, we need to subscribe to it. Once we subscribe the observable, the employee data arrive asynchronously. We assign the data to the class property employees using the flat arrow syntax.</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17</a:t>
            </a:fld>
            <a:endParaRPr lang="zh-TW" altLang="en-US"/>
          </a:p>
        </p:txBody>
      </p:sp>
      <p:sp>
        <p:nvSpPr>
          <p:cNvPr id="10" name="Rectangle 9">
            <a:extLst>
              <a:ext uri="{FF2B5EF4-FFF2-40B4-BE49-F238E27FC236}">
                <a16:creationId xmlns:a16="http://schemas.microsoft.com/office/drawing/2014/main" id="{8B00C908-F5EE-49A1-A99B-A4D594208E38}"/>
              </a:ext>
            </a:extLst>
          </p:cNvPr>
          <p:cNvSpPr/>
          <p:nvPr/>
        </p:nvSpPr>
        <p:spPr>
          <a:xfrm>
            <a:off x="862608" y="4018308"/>
            <a:ext cx="370939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0DE5775-3C4F-4606-8DF0-F74E99E7A88B}"/>
              </a:ext>
            </a:extLst>
          </p:cNvPr>
          <p:cNvPicPr>
            <a:picLocks noChangeAspect="1"/>
          </p:cNvPicPr>
          <p:nvPr/>
        </p:nvPicPr>
        <p:blipFill>
          <a:blip r:embed="rId3"/>
          <a:stretch>
            <a:fillRect/>
          </a:stretch>
        </p:blipFill>
        <p:spPr>
          <a:xfrm>
            <a:off x="4783944" y="3203128"/>
            <a:ext cx="3997390" cy="3304164"/>
          </a:xfrm>
          <a:prstGeom prst="rect">
            <a:avLst/>
          </a:prstGeom>
          <a:ln>
            <a:solidFill>
              <a:srgbClr val="C00000"/>
            </a:solidFill>
          </a:ln>
        </p:spPr>
      </p:pic>
    </p:spTree>
    <p:extLst>
      <p:ext uri="{BB962C8B-B14F-4D97-AF65-F5344CB8AC3E}">
        <p14:creationId xmlns:p14="http://schemas.microsoft.com/office/powerpoint/2010/main" val="102208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772B06-9B66-4AB5-A148-F0ACE951BBAC}"/>
              </a:ext>
            </a:extLst>
          </p:cNvPr>
          <p:cNvPicPr>
            <a:picLocks noChangeAspect="1"/>
          </p:cNvPicPr>
          <p:nvPr/>
        </p:nvPicPr>
        <p:blipFill>
          <a:blip r:embed="rId2"/>
          <a:stretch>
            <a:fillRect/>
          </a:stretch>
        </p:blipFill>
        <p:spPr>
          <a:xfrm>
            <a:off x="457201" y="1879277"/>
            <a:ext cx="5077310" cy="298988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91"/>
            <a:ext cx="8352928" cy="40136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Let do it in </a:t>
            </a:r>
            <a:r>
              <a:rPr lang="en-US" sz="1600" b="1" dirty="0" err="1">
                <a:solidFill>
                  <a:schemeClr val="tx1"/>
                </a:solidFill>
              </a:rPr>
              <a:t>EmployeeDetailComponent</a:t>
            </a:r>
            <a:r>
              <a:rPr lang="en-US" sz="1600" b="1" dirty="0">
                <a:solidFill>
                  <a:schemeClr val="tx1"/>
                </a:solidFill>
              </a:rPr>
              <a:t> as well.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18</a:t>
            </a:fld>
            <a:endParaRPr lang="zh-TW" altLang="en-US"/>
          </a:p>
        </p:txBody>
      </p:sp>
      <p:sp>
        <p:nvSpPr>
          <p:cNvPr id="10" name="Rectangle 9">
            <a:extLst>
              <a:ext uri="{FF2B5EF4-FFF2-40B4-BE49-F238E27FC236}">
                <a16:creationId xmlns:a16="http://schemas.microsoft.com/office/drawing/2014/main" id="{8B00C908-F5EE-49A1-A99B-A4D594208E38}"/>
              </a:ext>
            </a:extLst>
          </p:cNvPr>
          <p:cNvSpPr/>
          <p:nvPr/>
        </p:nvSpPr>
        <p:spPr>
          <a:xfrm>
            <a:off x="934469" y="3852766"/>
            <a:ext cx="3493515" cy="6969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59A456D-34E6-4DAA-83A8-38C34FD5E379}"/>
              </a:ext>
            </a:extLst>
          </p:cNvPr>
          <p:cNvPicPr>
            <a:picLocks noChangeAspect="1"/>
          </p:cNvPicPr>
          <p:nvPr/>
        </p:nvPicPr>
        <p:blipFill>
          <a:blip r:embed="rId3"/>
          <a:stretch>
            <a:fillRect/>
          </a:stretch>
        </p:blipFill>
        <p:spPr>
          <a:xfrm>
            <a:off x="4546476" y="3866259"/>
            <a:ext cx="4030216" cy="2464556"/>
          </a:xfrm>
          <a:prstGeom prst="rect">
            <a:avLst/>
          </a:prstGeom>
          <a:ln>
            <a:solidFill>
              <a:srgbClr val="C00000"/>
            </a:solidFill>
          </a:ln>
        </p:spPr>
      </p:pic>
      <p:sp>
        <p:nvSpPr>
          <p:cNvPr id="11" name="Rectangle 10">
            <a:extLst>
              <a:ext uri="{FF2B5EF4-FFF2-40B4-BE49-F238E27FC236}">
                <a16:creationId xmlns:a16="http://schemas.microsoft.com/office/drawing/2014/main" id="{0F87F375-2A4A-4643-9B3B-DE6C148A8896}"/>
              </a:ext>
            </a:extLst>
          </p:cNvPr>
          <p:cNvSpPr/>
          <p:nvPr/>
        </p:nvSpPr>
        <p:spPr>
          <a:xfrm>
            <a:off x="4860032" y="5523358"/>
            <a:ext cx="3493515" cy="6969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259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CF8DED-0145-4790-B7BE-F5C34EB75283}"/>
              </a:ext>
            </a:extLst>
          </p:cNvPr>
          <p:cNvPicPr>
            <a:picLocks noChangeAspect="1"/>
          </p:cNvPicPr>
          <p:nvPr/>
        </p:nvPicPr>
        <p:blipFill>
          <a:blip r:embed="rId2"/>
          <a:stretch>
            <a:fillRect/>
          </a:stretch>
        </p:blipFill>
        <p:spPr>
          <a:xfrm>
            <a:off x="364422" y="1764687"/>
            <a:ext cx="4452755" cy="3453539"/>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91"/>
            <a:ext cx="8352928" cy="40136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Save it and refresh.</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CB9410F4-50FF-44F8-ACE0-2686B45DCC65}"/>
              </a:ext>
            </a:extLst>
          </p:cNvPr>
          <p:cNvPicPr>
            <a:picLocks noChangeAspect="1"/>
          </p:cNvPicPr>
          <p:nvPr/>
        </p:nvPicPr>
        <p:blipFill>
          <a:blip r:embed="rId3"/>
          <a:stretch>
            <a:fillRect/>
          </a:stretch>
        </p:blipFill>
        <p:spPr>
          <a:xfrm>
            <a:off x="2195736" y="3579308"/>
            <a:ext cx="5836212" cy="2326965"/>
          </a:xfrm>
          <a:prstGeom prst="rect">
            <a:avLst/>
          </a:prstGeom>
          <a:ln>
            <a:solidFill>
              <a:srgbClr val="C00000"/>
            </a:solidFill>
          </a:ln>
        </p:spPr>
      </p:pic>
    </p:spTree>
    <p:extLst>
      <p:ext uri="{BB962C8B-B14F-4D97-AF65-F5344CB8AC3E}">
        <p14:creationId xmlns:p14="http://schemas.microsoft.com/office/powerpoint/2010/main" val="299447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61052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this section, we implement HTTP with Angular Observable and </a:t>
            </a:r>
            <a:r>
              <a:rPr lang="en-US" sz="1600" b="1" dirty="0" err="1">
                <a:solidFill>
                  <a:schemeClr val="tx1"/>
                </a:solidFill>
              </a:rPr>
              <a:t>RxJS</a:t>
            </a:r>
            <a:r>
              <a:rPr lang="en-US" sz="1600" b="1" dirty="0">
                <a:solidFill>
                  <a:schemeClr val="tx1"/>
                </a:solidFill>
              </a:rPr>
              <a:t> Library.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4ACDBB55-6228-4754-84D0-681AC92EC5C3}"/>
              </a:ext>
            </a:extLst>
          </p:cNvPr>
          <p:cNvPicPr>
            <a:picLocks noChangeAspect="1"/>
          </p:cNvPicPr>
          <p:nvPr/>
        </p:nvPicPr>
        <p:blipFill>
          <a:blip r:embed="rId2"/>
          <a:stretch>
            <a:fillRect/>
          </a:stretch>
        </p:blipFill>
        <p:spPr>
          <a:xfrm>
            <a:off x="1403648" y="2028374"/>
            <a:ext cx="5924550" cy="3657600"/>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90"/>
            <a:ext cx="8352928" cy="66788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(1):</a:t>
            </a:r>
          </a:p>
          <a:p>
            <a:pPr marL="465138" indent="-465138" algn="l">
              <a:buClr>
                <a:srgbClr val="0070C0"/>
              </a:buClr>
              <a:buFont typeface="Wingdings" pitchFamily="2" charset="2"/>
              <a:buChar char="u"/>
            </a:pPr>
            <a:r>
              <a:rPr lang="en-US" sz="1600" b="1" dirty="0">
                <a:solidFill>
                  <a:schemeClr val="tx1"/>
                </a:solidFill>
              </a:rPr>
              <a:t>First, we include the http client module</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20</a:t>
            </a:fld>
            <a:endParaRPr lang="zh-TW" altLang="en-US"/>
          </a:p>
        </p:txBody>
      </p:sp>
      <p:pic>
        <p:nvPicPr>
          <p:cNvPr id="8" name="Picture 7">
            <a:extLst>
              <a:ext uri="{FF2B5EF4-FFF2-40B4-BE49-F238E27FC236}">
                <a16:creationId xmlns:a16="http://schemas.microsoft.com/office/drawing/2014/main" id="{EED200AC-BAFF-462A-82EE-EC51DFA1532A}"/>
              </a:ext>
            </a:extLst>
          </p:cNvPr>
          <p:cNvPicPr>
            <a:picLocks noChangeAspect="1"/>
          </p:cNvPicPr>
          <p:nvPr/>
        </p:nvPicPr>
        <p:blipFill>
          <a:blip r:embed="rId2"/>
          <a:stretch>
            <a:fillRect/>
          </a:stretch>
        </p:blipFill>
        <p:spPr>
          <a:xfrm>
            <a:off x="1187624" y="1971008"/>
            <a:ext cx="6276975" cy="3686175"/>
          </a:xfrm>
          <a:prstGeom prst="rect">
            <a:avLst/>
          </a:prstGeom>
          <a:ln>
            <a:solidFill>
              <a:srgbClr val="C00000"/>
            </a:solidFill>
          </a:ln>
        </p:spPr>
      </p:pic>
    </p:spTree>
    <p:extLst>
      <p:ext uri="{BB962C8B-B14F-4D97-AF65-F5344CB8AC3E}">
        <p14:creationId xmlns:p14="http://schemas.microsoft.com/office/powerpoint/2010/main" val="342294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89"/>
            <a:ext cx="8352928" cy="128150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(2):</a:t>
            </a:r>
          </a:p>
          <a:p>
            <a:pPr marL="465138" indent="-465138" algn="l">
              <a:buClr>
                <a:srgbClr val="0070C0"/>
              </a:buClr>
              <a:buFont typeface="Wingdings" pitchFamily="2" charset="2"/>
              <a:buChar char="u"/>
            </a:pPr>
            <a:r>
              <a:rPr lang="en-US" sz="1600" b="1" dirty="0">
                <a:solidFill>
                  <a:schemeClr val="tx1"/>
                </a:solidFill>
              </a:rPr>
              <a:t>Next, we inject it as a dependency in the employee service.</a:t>
            </a:r>
          </a:p>
          <a:p>
            <a:pPr marL="465138" indent="-465138" algn="l">
              <a:buClr>
                <a:srgbClr val="0070C0"/>
              </a:buClr>
              <a:buFont typeface="Wingdings" pitchFamily="2" charset="2"/>
              <a:buChar char="u"/>
            </a:pPr>
            <a:r>
              <a:rPr lang="en-US" sz="1600" b="1" dirty="0">
                <a:solidFill>
                  <a:schemeClr val="tx1"/>
                </a:solidFill>
              </a:rPr>
              <a:t>We have the http instance which we use it to refer to the HTTP variable. We invoke the get function and passing the URL address. Here we pass the file employees.json.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77526280-1EEA-4970-8041-D2CDC0CF0AAD}"/>
              </a:ext>
            </a:extLst>
          </p:cNvPr>
          <p:cNvPicPr>
            <a:picLocks noChangeAspect="1"/>
          </p:cNvPicPr>
          <p:nvPr/>
        </p:nvPicPr>
        <p:blipFill>
          <a:blip r:embed="rId2"/>
          <a:stretch>
            <a:fillRect/>
          </a:stretch>
        </p:blipFill>
        <p:spPr>
          <a:xfrm>
            <a:off x="1835696" y="2611274"/>
            <a:ext cx="5219700" cy="3133725"/>
          </a:xfrm>
          <a:prstGeom prst="rect">
            <a:avLst/>
          </a:prstGeom>
          <a:ln>
            <a:solidFill>
              <a:srgbClr val="C00000"/>
            </a:solidFill>
          </a:ln>
        </p:spPr>
      </p:pic>
      <p:sp>
        <p:nvSpPr>
          <p:cNvPr id="9" name="Rectangle 8">
            <a:extLst>
              <a:ext uri="{FF2B5EF4-FFF2-40B4-BE49-F238E27FC236}">
                <a16:creationId xmlns:a16="http://schemas.microsoft.com/office/drawing/2014/main" id="{E1F1FA17-71B4-4BA6-8C55-CFBC4479FA4F}"/>
              </a:ext>
            </a:extLst>
          </p:cNvPr>
          <p:cNvSpPr/>
          <p:nvPr/>
        </p:nvSpPr>
        <p:spPr>
          <a:xfrm>
            <a:off x="4203073" y="4434293"/>
            <a:ext cx="504056" cy="3080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29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89"/>
            <a:ext cx="8352928" cy="92146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(3):</a:t>
            </a:r>
          </a:p>
          <a:p>
            <a:pPr marL="465138" indent="-465138" algn="l">
              <a:buClr>
                <a:srgbClr val="0070C0"/>
              </a:buClr>
              <a:buFont typeface="Wingdings" pitchFamily="2" charset="2"/>
              <a:buChar char="u"/>
            </a:pPr>
            <a:r>
              <a:rPr lang="en-US" sz="1600" b="1" dirty="0">
                <a:solidFill>
                  <a:schemeClr val="tx1"/>
                </a:solidFill>
              </a:rPr>
              <a:t>We return the Observable but we need to convert into the type usable in our application. We create an interface and cast the Observable into array.</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C2179995-2D44-427A-82B1-ACA59465ECF9}"/>
              </a:ext>
            </a:extLst>
          </p:cNvPr>
          <p:cNvPicPr>
            <a:picLocks noChangeAspect="1"/>
          </p:cNvPicPr>
          <p:nvPr/>
        </p:nvPicPr>
        <p:blipFill>
          <a:blip r:embed="rId2"/>
          <a:stretch>
            <a:fillRect/>
          </a:stretch>
        </p:blipFill>
        <p:spPr>
          <a:xfrm>
            <a:off x="2699792" y="2290902"/>
            <a:ext cx="2619375" cy="1143000"/>
          </a:xfrm>
          <a:prstGeom prst="rect">
            <a:avLst/>
          </a:prstGeom>
          <a:ln>
            <a:solidFill>
              <a:srgbClr val="C00000"/>
            </a:solidFill>
          </a:ln>
        </p:spPr>
      </p:pic>
    </p:spTree>
    <p:extLst>
      <p:ext uri="{BB962C8B-B14F-4D97-AF65-F5344CB8AC3E}">
        <p14:creationId xmlns:p14="http://schemas.microsoft.com/office/powerpoint/2010/main" val="1496017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89"/>
            <a:ext cx="8352928" cy="66788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(4):</a:t>
            </a:r>
          </a:p>
          <a:p>
            <a:pPr marL="465138" indent="-465138" algn="l">
              <a:buClr>
                <a:srgbClr val="0070C0"/>
              </a:buClr>
              <a:buFont typeface="Wingdings" pitchFamily="2" charset="2"/>
              <a:buChar char="u"/>
            </a:pPr>
            <a:r>
              <a:rPr lang="en-US" sz="1600" b="1" dirty="0">
                <a:solidFill>
                  <a:schemeClr val="tx1"/>
                </a:solidFill>
              </a:rPr>
              <a:t>Now, we got the data in Observable format.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23</a:t>
            </a:fld>
            <a:endParaRPr lang="zh-TW" altLang="en-US"/>
          </a:p>
        </p:txBody>
      </p:sp>
      <p:pic>
        <p:nvPicPr>
          <p:cNvPr id="10" name="Picture 9">
            <a:extLst>
              <a:ext uri="{FF2B5EF4-FFF2-40B4-BE49-F238E27FC236}">
                <a16:creationId xmlns:a16="http://schemas.microsoft.com/office/drawing/2014/main" id="{1848DEBB-9F7C-494B-B79D-A5943B9FDF99}"/>
              </a:ext>
            </a:extLst>
          </p:cNvPr>
          <p:cNvPicPr>
            <a:picLocks noChangeAspect="1"/>
          </p:cNvPicPr>
          <p:nvPr/>
        </p:nvPicPr>
        <p:blipFill>
          <a:blip r:embed="rId2"/>
          <a:stretch>
            <a:fillRect/>
          </a:stretch>
        </p:blipFill>
        <p:spPr>
          <a:xfrm>
            <a:off x="1691680" y="2155677"/>
            <a:ext cx="5343525" cy="3086100"/>
          </a:xfrm>
          <a:prstGeom prst="rect">
            <a:avLst/>
          </a:prstGeom>
        </p:spPr>
      </p:pic>
    </p:spTree>
    <p:extLst>
      <p:ext uri="{BB962C8B-B14F-4D97-AF65-F5344CB8AC3E}">
        <p14:creationId xmlns:p14="http://schemas.microsoft.com/office/powerpoint/2010/main" val="23300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46809" y="1211389"/>
            <a:ext cx="8352928" cy="66788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(5):</a:t>
            </a:r>
          </a:p>
          <a:p>
            <a:pPr marL="465138" indent="-465138" algn="l">
              <a:buClr>
                <a:srgbClr val="0070C0"/>
              </a:buClr>
              <a:buFont typeface="Wingdings" pitchFamily="2" charset="2"/>
              <a:buChar char="u"/>
            </a:pPr>
            <a:r>
              <a:rPr lang="en-US" sz="1600" b="1" dirty="0">
                <a:solidFill>
                  <a:schemeClr val="tx1"/>
                </a:solidFill>
              </a:rPr>
              <a:t>Then bind the employees to the HTML element.</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6BF7BDC4-99B0-46B9-9FA3-8953ACDB45F0}"/>
              </a:ext>
            </a:extLst>
          </p:cNvPr>
          <p:cNvPicPr>
            <a:picLocks noChangeAspect="1"/>
          </p:cNvPicPr>
          <p:nvPr/>
        </p:nvPicPr>
        <p:blipFill>
          <a:blip r:embed="rId2"/>
          <a:stretch>
            <a:fillRect/>
          </a:stretch>
        </p:blipFill>
        <p:spPr>
          <a:xfrm>
            <a:off x="1979712" y="2132856"/>
            <a:ext cx="3781425" cy="2047875"/>
          </a:xfrm>
          <a:prstGeom prst="rect">
            <a:avLst/>
          </a:prstGeom>
          <a:ln>
            <a:solidFill>
              <a:srgbClr val="C00000"/>
            </a:solidFill>
          </a:ln>
        </p:spPr>
      </p:pic>
    </p:spTree>
    <p:extLst>
      <p:ext uri="{BB962C8B-B14F-4D97-AF65-F5344CB8AC3E}">
        <p14:creationId xmlns:p14="http://schemas.microsoft.com/office/powerpoint/2010/main" val="40105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94422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first step is to make a get request from the employee service.</a:t>
            </a:r>
          </a:p>
          <a:p>
            <a:pPr marL="465138" indent="-465138" algn="l">
              <a:buClr>
                <a:srgbClr val="0070C0"/>
              </a:buClr>
              <a:buFont typeface="Wingdings" pitchFamily="2" charset="2"/>
              <a:buChar char="u"/>
            </a:pPr>
            <a:r>
              <a:rPr lang="en-US" sz="1600" b="1" dirty="0">
                <a:solidFill>
                  <a:schemeClr val="tx1"/>
                </a:solidFill>
              </a:rPr>
              <a:t>In Angular 4, we were using the HTTP Module. </a:t>
            </a:r>
          </a:p>
          <a:p>
            <a:pPr marL="465138" indent="-465138" algn="l">
              <a:buClr>
                <a:srgbClr val="0070C0"/>
              </a:buClr>
              <a:buFont typeface="Wingdings" pitchFamily="2" charset="2"/>
              <a:buChar char="u"/>
            </a:pPr>
            <a:r>
              <a:rPr lang="en-US" sz="1600" b="1" dirty="0">
                <a:solidFill>
                  <a:schemeClr val="tx1"/>
                </a:solidFill>
              </a:rPr>
              <a:t>From version 5, we use the HTPP Client Module. </a:t>
            </a:r>
            <a:r>
              <a:rPr lang="en-US" sz="1600" b="1" dirty="0">
                <a:solidFill>
                  <a:prstClr val="black"/>
                </a:solidFill>
              </a:rPr>
              <a:t>In Angular 5, we see a change in the module responsible for HTTP.</a:t>
            </a:r>
            <a:endParaRPr lang="en-US" sz="1600" b="1" dirty="0">
              <a:solidFill>
                <a:schemeClr val="tx1"/>
              </a:solidFill>
            </a:endParaRPr>
          </a:p>
          <a:p>
            <a:pPr marL="465138" indent="-465138" algn="l">
              <a:buClr>
                <a:srgbClr val="0070C0"/>
              </a:buClr>
              <a:buFont typeface="Wingdings" pitchFamily="2" charset="2"/>
              <a:buChar char="u"/>
            </a:pPr>
            <a:r>
              <a:rPr lang="en-US" sz="1600" b="1" dirty="0">
                <a:solidFill>
                  <a:schemeClr val="tx1"/>
                </a:solidFill>
              </a:rPr>
              <a:t>The HTTP client modules provides a simplified API for HTTP functionality for use with angular application.</a:t>
            </a:r>
          </a:p>
          <a:p>
            <a:pPr marL="465138" indent="-465138" algn="l">
              <a:buClr>
                <a:srgbClr val="0070C0"/>
              </a:buClr>
              <a:buFont typeface="Wingdings" pitchFamily="2" charset="2"/>
              <a:buChar char="u"/>
            </a:pPr>
            <a:r>
              <a:rPr lang="en-US" sz="1600" b="1" dirty="0">
                <a:solidFill>
                  <a:schemeClr val="tx1"/>
                </a:solidFill>
              </a:rPr>
              <a:t>Let us go ahead and import it into our application.</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69696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25556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Import { </a:t>
            </a:r>
            <a:r>
              <a:rPr lang="en-US" sz="1600" b="1" dirty="0" err="1">
                <a:solidFill>
                  <a:schemeClr val="tx1"/>
                </a:solidFill>
              </a:rPr>
              <a:t>HttpClientModule</a:t>
            </a:r>
            <a:r>
              <a:rPr lang="en-US" sz="1600" b="1" dirty="0">
                <a:solidFill>
                  <a:schemeClr val="tx1"/>
                </a:solidFill>
              </a:rPr>
              <a:t>} from ‘@angular/common/http’.</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9B2900FD-BA20-4202-8495-85C12DE40CE9}"/>
              </a:ext>
            </a:extLst>
          </p:cNvPr>
          <p:cNvPicPr>
            <a:picLocks noChangeAspect="1"/>
          </p:cNvPicPr>
          <p:nvPr/>
        </p:nvPicPr>
        <p:blipFill>
          <a:blip r:embed="rId2"/>
          <a:stretch>
            <a:fillRect/>
          </a:stretch>
        </p:blipFill>
        <p:spPr>
          <a:xfrm>
            <a:off x="1060295" y="1700539"/>
            <a:ext cx="7272808" cy="4131299"/>
          </a:xfrm>
          <a:prstGeom prst="rect">
            <a:avLst/>
          </a:prstGeom>
          <a:ln>
            <a:solidFill>
              <a:srgbClr val="C00000"/>
            </a:solidFill>
          </a:ln>
        </p:spPr>
      </p:pic>
      <p:sp>
        <p:nvSpPr>
          <p:cNvPr id="7" name="Rectangle 6">
            <a:extLst>
              <a:ext uri="{FF2B5EF4-FFF2-40B4-BE49-F238E27FC236}">
                <a16:creationId xmlns:a16="http://schemas.microsoft.com/office/drawing/2014/main" id="{DD7034EE-CFC5-43F0-9B34-1817E853A0DC}"/>
              </a:ext>
            </a:extLst>
          </p:cNvPr>
          <p:cNvSpPr/>
          <p:nvPr/>
        </p:nvSpPr>
        <p:spPr>
          <a:xfrm>
            <a:off x="2123728" y="3463395"/>
            <a:ext cx="4215099"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BFEC66F-365B-4731-BA2E-4C1195B8281E}"/>
              </a:ext>
            </a:extLst>
          </p:cNvPr>
          <p:cNvCxnSpPr>
            <a:cxnSpLocks/>
            <a:stCxn id="3" idx="2"/>
            <a:endCxn id="7" idx="0"/>
          </p:cNvCxnSpPr>
          <p:nvPr/>
        </p:nvCxnSpPr>
        <p:spPr>
          <a:xfrm flipH="1">
            <a:off x="4231278" y="1524323"/>
            <a:ext cx="412730" cy="193907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8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BC4823-8313-40E5-B448-CDDB8741B6BB}"/>
              </a:ext>
            </a:extLst>
          </p:cNvPr>
          <p:cNvPicPr>
            <a:picLocks noChangeAspect="1"/>
          </p:cNvPicPr>
          <p:nvPr/>
        </p:nvPicPr>
        <p:blipFill>
          <a:blip r:embed="rId2"/>
          <a:stretch>
            <a:fillRect/>
          </a:stretch>
        </p:blipFill>
        <p:spPr>
          <a:xfrm>
            <a:off x="2411760" y="3004098"/>
            <a:ext cx="3771900" cy="38766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2241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Add the imports array so that the HTTP client module is accessible within the app module.</a:t>
            </a:r>
          </a:p>
          <a:p>
            <a:pPr marL="465138" indent="-465138" algn="l">
              <a:buClr>
                <a:srgbClr val="0070C0"/>
              </a:buClr>
              <a:buFont typeface="Wingdings" pitchFamily="2" charset="2"/>
              <a:buChar char="u"/>
            </a:pPr>
            <a:r>
              <a:rPr lang="en-US" sz="1600" b="1" dirty="0">
                <a:solidFill>
                  <a:schemeClr val="tx1"/>
                </a:solidFill>
              </a:rPr>
              <a:t>The  </a:t>
            </a:r>
            <a:r>
              <a:rPr lang="en-US" sz="1600" b="1" dirty="0" err="1">
                <a:solidFill>
                  <a:schemeClr val="tx1"/>
                </a:solidFill>
              </a:rPr>
              <a:t>app.module</a:t>
            </a:r>
            <a:r>
              <a:rPr lang="en-US" sz="1600" b="1" dirty="0">
                <a:solidFill>
                  <a:schemeClr val="tx1"/>
                </a:solidFill>
              </a:rPr>
              <a:t> now importing the </a:t>
            </a:r>
            <a:r>
              <a:rPr lang="en-US" sz="1600" b="1" dirty="0" err="1">
                <a:solidFill>
                  <a:schemeClr val="tx1"/>
                </a:solidFill>
              </a:rPr>
              <a:t>HttpClientModule</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We also registering the service with Angular Injector. We do not have to explicitly register it by adding it to the providers metadata, the HttpCLientModule will do that for us.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sp>
        <p:nvSpPr>
          <p:cNvPr id="7" name="Rectangle 6">
            <a:extLst>
              <a:ext uri="{FF2B5EF4-FFF2-40B4-BE49-F238E27FC236}">
                <a16:creationId xmlns:a16="http://schemas.microsoft.com/office/drawing/2014/main" id="{DD7034EE-CFC5-43F0-9B34-1817E853A0DC}"/>
              </a:ext>
            </a:extLst>
          </p:cNvPr>
          <p:cNvSpPr/>
          <p:nvPr/>
        </p:nvSpPr>
        <p:spPr>
          <a:xfrm>
            <a:off x="3635897" y="5601610"/>
            <a:ext cx="180020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BFEC66F-365B-4731-BA2E-4C1195B8281E}"/>
              </a:ext>
            </a:extLst>
          </p:cNvPr>
          <p:cNvCxnSpPr>
            <a:cxnSpLocks/>
            <a:stCxn id="3" idx="2"/>
            <a:endCxn id="7" idx="0"/>
          </p:cNvCxnSpPr>
          <p:nvPr/>
        </p:nvCxnSpPr>
        <p:spPr>
          <a:xfrm flipH="1">
            <a:off x="4535997" y="2492896"/>
            <a:ext cx="108011" cy="310871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5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7D75BD4-113A-4A0E-A599-3CE0DDD1CAE1}"/>
              </a:ext>
            </a:extLst>
          </p:cNvPr>
          <p:cNvPicPr>
            <a:picLocks noChangeAspect="1"/>
          </p:cNvPicPr>
          <p:nvPr/>
        </p:nvPicPr>
        <p:blipFill>
          <a:blip r:embed="rId2"/>
          <a:stretch>
            <a:fillRect/>
          </a:stretch>
        </p:blipFill>
        <p:spPr>
          <a:xfrm>
            <a:off x="2206725" y="3146049"/>
            <a:ext cx="4588930" cy="354887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728196"/>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And now to use HTTP in our employee service class, we declare it as a dependency in the constructor.</a:t>
            </a:r>
          </a:p>
          <a:p>
            <a:pPr marL="465138" indent="-465138" algn="l">
              <a:buClr>
                <a:srgbClr val="0070C0"/>
              </a:buClr>
              <a:buFont typeface="Wingdings" pitchFamily="2" charset="2"/>
              <a:buChar char="u"/>
            </a:pPr>
            <a:r>
              <a:rPr lang="en-US" sz="1600" b="1" dirty="0">
                <a:solidFill>
                  <a:schemeClr val="tx1"/>
                </a:solidFill>
              </a:rPr>
              <a:t>In the employee service class, in the constructor, type private http: </a:t>
            </a:r>
            <a:r>
              <a:rPr lang="en-US" sz="1600" b="1" dirty="0" err="1">
                <a:solidFill>
                  <a:schemeClr val="tx1"/>
                </a:solidFill>
              </a:rPr>
              <a:t>HttpClient</a:t>
            </a:r>
            <a:r>
              <a:rPr lang="en-US" sz="1600" b="1" dirty="0">
                <a:solidFill>
                  <a:schemeClr val="tx1"/>
                </a:solidFill>
              </a:rPr>
              <a:t> {}</a:t>
            </a:r>
          </a:p>
          <a:p>
            <a:pPr marL="465138" indent="-465138" algn="l">
              <a:buClr>
                <a:srgbClr val="0070C0"/>
              </a:buClr>
              <a:buFont typeface="Wingdings" pitchFamily="2" charset="2"/>
              <a:buChar char="u"/>
            </a:pPr>
            <a:r>
              <a:rPr lang="en-US" sz="1600" b="1" dirty="0">
                <a:solidFill>
                  <a:schemeClr val="tx1"/>
                </a:solidFill>
              </a:rPr>
              <a:t>Make sure to import the { </a:t>
            </a:r>
            <a:r>
              <a:rPr lang="en-US" sz="1600" b="1" dirty="0" err="1">
                <a:solidFill>
                  <a:schemeClr val="tx1"/>
                </a:solidFill>
              </a:rPr>
              <a:t>HttpClient</a:t>
            </a:r>
            <a:r>
              <a:rPr lang="en-US" sz="1600" b="1" dirty="0">
                <a:solidFill>
                  <a:schemeClr val="tx1"/>
                </a:solidFill>
              </a:rPr>
              <a:t> } as well.</a:t>
            </a:r>
          </a:p>
          <a:p>
            <a:pPr marL="465138" indent="-465138" algn="l">
              <a:buClr>
                <a:srgbClr val="0070C0"/>
              </a:buClr>
              <a:buFont typeface="Wingdings" pitchFamily="2" charset="2"/>
              <a:buChar char="u"/>
            </a:pPr>
            <a:r>
              <a:rPr lang="en-US" sz="1600" b="1" dirty="0">
                <a:solidFill>
                  <a:schemeClr val="tx1"/>
                </a:solidFill>
              </a:rPr>
              <a:t>We now have a local variable </a:t>
            </a:r>
            <a:r>
              <a:rPr lang="en-US" sz="1600" b="1" dirty="0" err="1">
                <a:solidFill>
                  <a:schemeClr val="tx1"/>
                </a:solidFill>
              </a:rPr>
              <a:t>HttpClient</a:t>
            </a:r>
            <a:r>
              <a:rPr lang="en-US" sz="1600" b="1" dirty="0">
                <a:solidFill>
                  <a:schemeClr val="tx1"/>
                </a:solidFill>
              </a:rPr>
              <a:t> which we can use to refer to an instance of HTTP client. So we are ready to get a request to fetch data using HTTP.</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sp>
        <p:nvSpPr>
          <p:cNvPr id="7" name="Rectangle 6">
            <a:extLst>
              <a:ext uri="{FF2B5EF4-FFF2-40B4-BE49-F238E27FC236}">
                <a16:creationId xmlns:a16="http://schemas.microsoft.com/office/drawing/2014/main" id="{DD7034EE-CFC5-43F0-9B34-1817E853A0DC}"/>
              </a:ext>
            </a:extLst>
          </p:cNvPr>
          <p:cNvSpPr/>
          <p:nvPr/>
        </p:nvSpPr>
        <p:spPr>
          <a:xfrm>
            <a:off x="3059832" y="3861048"/>
            <a:ext cx="3493368"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BFEC66F-365B-4731-BA2E-4C1195B8281E}"/>
              </a:ext>
            </a:extLst>
          </p:cNvPr>
          <p:cNvCxnSpPr>
            <a:cxnSpLocks/>
            <a:stCxn id="3" idx="2"/>
            <a:endCxn id="7" idx="0"/>
          </p:cNvCxnSpPr>
          <p:nvPr/>
        </p:nvCxnSpPr>
        <p:spPr>
          <a:xfrm>
            <a:off x="4644008" y="2996952"/>
            <a:ext cx="162508" cy="86409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9FC928D-0879-4449-8A2E-1F97E2B49C11}"/>
              </a:ext>
            </a:extLst>
          </p:cNvPr>
          <p:cNvSpPr/>
          <p:nvPr/>
        </p:nvSpPr>
        <p:spPr>
          <a:xfrm>
            <a:off x="4067944" y="4720063"/>
            <a:ext cx="180020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EE8CF20-3E6B-4483-9546-5C0C82790084}"/>
              </a:ext>
            </a:extLst>
          </p:cNvPr>
          <p:cNvCxnSpPr>
            <a:cxnSpLocks/>
            <a:stCxn id="3" idx="2"/>
            <a:endCxn id="15" idx="0"/>
          </p:cNvCxnSpPr>
          <p:nvPr/>
        </p:nvCxnSpPr>
        <p:spPr>
          <a:xfrm>
            <a:off x="4644008" y="2996952"/>
            <a:ext cx="324036" cy="17231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6B476A2-202F-4E0B-A733-9122C3C9CC85}"/>
              </a:ext>
            </a:extLst>
          </p:cNvPr>
          <p:cNvPicPr>
            <a:picLocks noChangeAspect="1"/>
          </p:cNvPicPr>
          <p:nvPr/>
        </p:nvPicPr>
        <p:blipFill>
          <a:blip r:embed="rId2"/>
          <a:stretch>
            <a:fillRect/>
          </a:stretch>
        </p:blipFill>
        <p:spPr>
          <a:xfrm>
            <a:off x="1619672" y="2661891"/>
            <a:ext cx="5353050" cy="31908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24403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a:t>
            </a:r>
            <a:r>
              <a:rPr lang="en-US" sz="1600" b="1" dirty="0" err="1">
                <a:solidFill>
                  <a:schemeClr val="tx1"/>
                </a:solidFill>
              </a:rPr>
              <a:t>getEmployees</a:t>
            </a:r>
            <a:r>
              <a:rPr lang="en-US" sz="1600" b="1" dirty="0">
                <a:solidFill>
                  <a:schemeClr val="tx1"/>
                </a:solidFill>
              </a:rPr>
              <a:t>() method, let’s make the request ‘return </a:t>
            </a:r>
            <a:r>
              <a:rPr lang="en-US" sz="1600" b="1" dirty="0" err="1">
                <a:solidFill>
                  <a:schemeClr val="tx1"/>
                </a:solidFill>
              </a:rPr>
              <a:t>this.http.get</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The get request takes in a URL as its argument.</a:t>
            </a:r>
          </a:p>
          <a:p>
            <a:pPr marL="465138" indent="-465138" algn="l">
              <a:buClr>
                <a:srgbClr val="0070C0"/>
              </a:buClr>
              <a:buFont typeface="Wingdings" pitchFamily="2" charset="2"/>
              <a:buChar char="u"/>
            </a:pPr>
            <a:r>
              <a:rPr lang="en-US" sz="1600" b="1" dirty="0">
                <a:solidFill>
                  <a:schemeClr val="tx1"/>
                </a:solidFill>
              </a:rPr>
              <a:t>We do not have </a:t>
            </a:r>
            <a:r>
              <a:rPr lang="en-US" sz="1600" b="1" dirty="0" err="1">
                <a:solidFill>
                  <a:schemeClr val="tx1"/>
                </a:solidFill>
              </a:rPr>
              <a:t>have</a:t>
            </a:r>
            <a:r>
              <a:rPr lang="en-US" sz="1600" b="1" dirty="0">
                <a:solidFill>
                  <a:schemeClr val="tx1"/>
                </a:solidFill>
              </a:rPr>
              <a:t> an action working webserver and it does not seem practical to start a web server to serve up four lines of employee for our example.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15" name="Rectangle 14">
            <a:extLst>
              <a:ext uri="{FF2B5EF4-FFF2-40B4-BE49-F238E27FC236}">
                <a16:creationId xmlns:a16="http://schemas.microsoft.com/office/drawing/2014/main" id="{E9FC928D-0879-4449-8A2E-1F97E2B49C11}"/>
              </a:ext>
            </a:extLst>
          </p:cNvPr>
          <p:cNvSpPr/>
          <p:nvPr/>
        </p:nvSpPr>
        <p:spPr>
          <a:xfrm>
            <a:off x="3167844" y="5204221"/>
            <a:ext cx="198022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EE8CF20-3E6B-4483-9546-5C0C82790084}"/>
              </a:ext>
            </a:extLst>
          </p:cNvPr>
          <p:cNvCxnSpPr>
            <a:cxnSpLocks/>
            <a:stCxn id="3" idx="2"/>
            <a:endCxn id="15" idx="0"/>
          </p:cNvCxnSpPr>
          <p:nvPr/>
        </p:nvCxnSpPr>
        <p:spPr>
          <a:xfrm flipH="1">
            <a:off x="4157954" y="2512794"/>
            <a:ext cx="486054" cy="269142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87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AB1E82B-A56D-48BB-8DEF-42049BD4372D}"/>
              </a:ext>
            </a:extLst>
          </p:cNvPr>
          <p:cNvPicPr>
            <a:picLocks noChangeAspect="1"/>
          </p:cNvPicPr>
          <p:nvPr/>
        </p:nvPicPr>
        <p:blipFill>
          <a:blip r:embed="rId2"/>
          <a:stretch>
            <a:fillRect/>
          </a:stretch>
        </p:blipFill>
        <p:spPr>
          <a:xfrm>
            <a:off x="776287" y="2510044"/>
            <a:ext cx="7591425" cy="37242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09219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Let’s fetch the data from a file which we assume to be on a web server.</a:t>
            </a:r>
          </a:p>
          <a:p>
            <a:pPr marL="465138" indent="-465138" algn="l">
              <a:buClr>
                <a:srgbClr val="0070C0"/>
              </a:buClr>
              <a:buFont typeface="Wingdings" pitchFamily="2" charset="2"/>
              <a:buChar char="u"/>
            </a:pPr>
            <a:r>
              <a:rPr lang="en-US" sz="1600" b="1" dirty="0">
                <a:solidFill>
                  <a:schemeClr val="tx1"/>
                </a:solidFill>
              </a:rPr>
              <a:t>Within the project folder in the </a:t>
            </a:r>
            <a:r>
              <a:rPr lang="en-US" sz="1600" b="1" dirty="0" err="1">
                <a:solidFill>
                  <a:schemeClr val="tx1"/>
                </a:solidFill>
              </a:rPr>
              <a:t>src</a:t>
            </a:r>
            <a:r>
              <a:rPr lang="en-US" sz="1600" b="1" dirty="0">
                <a:solidFill>
                  <a:schemeClr val="tx1"/>
                </a:solidFill>
              </a:rPr>
              <a:t>/assets folder, create data folder and then create </a:t>
            </a:r>
            <a:r>
              <a:rPr lang="en-US" sz="1600" b="1" dirty="0" err="1">
                <a:solidFill>
                  <a:schemeClr val="tx1"/>
                </a:solidFill>
              </a:rPr>
              <a:t>employees.json</a:t>
            </a:r>
            <a:r>
              <a:rPr lang="en-US" sz="1600" b="1" dirty="0">
                <a:solidFill>
                  <a:schemeClr val="tx1"/>
                </a:solidFill>
              </a:rPr>
              <a:t> file as below.</a:t>
            </a:r>
          </a:p>
          <a:p>
            <a:pPr marL="465138" indent="-465138" algn="l">
              <a:buClr>
                <a:srgbClr val="0070C0"/>
              </a:buClr>
              <a:buFont typeface="Wingdings" pitchFamily="2" charset="2"/>
              <a:buChar char="u"/>
            </a:pPr>
            <a:r>
              <a:rPr lang="en-US" sz="1600" b="1" dirty="0">
                <a:solidFill>
                  <a:schemeClr val="tx1"/>
                </a:solidFill>
              </a:rPr>
              <a:t>We will serve the data from this file instead of actual web server.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
        <p:nvSpPr>
          <p:cNvPr id="15" name="Rectangle 14">
            <a:extLst>
              <a:ext uri="{FF2B5EF4-FFF2-40B4-BE49-F238E27FC236}">
                <a16:creationId xmlns:a16="http://schemas.microsoft.com/office/drawing/2014/main" id="{E9FC928D-0879-4449-8A2E-1F97E2B49C11}"/>
              </a:ext>
            </a:extLst>
          </p:cNvPr>
          <p:cNvSpPr/>
          <p:nvPr/>
        </p:nvSpPr>
        <p:spPr>
          <a:xfrm>
            <a:off x="1618692" y="5666327"/>
            <a:ext cx="1800200" cy="581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EE8CF20-3E6B-4483-9546-5C0C82790084}"/>
              </a:ext>
            </a:extLst>
          </p:cNvPr>
          <p:cNvCxnSpPr>
            <a:cxnSpLocks/>
            <a:stCxn id="3" idx="2"/>
            <a:endCxn id="15" idx="0"/>
          </p:cNvCxnSpPr>
          <p:nvPr/>
        </p:nvCxnSpPr>
        <p:spPr>
          <a:xfrm flipH="1">
            <a:off x="2518792" y="2360948"/>
            <a:ext cx="2125216" cy="330537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092F60C-4C93-4AC4-9BAC-E2ECC130BB3B}"/>
              </a:ext>
            </a:extLst>
          </p:cNvPr>
          <p:cNvSpPr/>
          <p:nvPr/>
        </p:nvSpPr>
        <p:spPr>
          <a:xfrm>
            <a:off x="4067944" y="3226617"/>
            <a:ext cx="3960440" cy="16344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56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CFBF26-A2C3-4BC2-B5FB-D4BE0E95EFC9}"/>
              </a:ext>
            </a:extLst>
          </p:cNvPr>
          <p:cNvPicPr>
            <a:picLocks noChangeAspect="1"/>
          </p:cNvPicPr>
          <p:nvPr/>
        </p:nvPicPr>
        <p:blipFill>
          <a:blip r:embed="rId2"/>
          <a:stretch>
            <a:fillRect/>
          </a:stretch>
        </p:blipFill>
        <p:spPr>
          <a:xfrm>
            <a:off x="1331640" y="2580351"/>
            <a:ext cx="5648325" cy="36671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HTTP Fetch Data</a:t>
            </a:r>
            <a:endParaRPr lang="zh-TW" altLang="en-US" b="1" dirty="0">
              <a:solidFill>
                <a:srgbClr val="FFFF00"/>
              </a:solidFill>
            </a:endParaRPr>
          </a:p>
        </p:txBody>
      </p:sp>
      <p:sp>
        <p:nvSpPr>
          <p:cNvPr id="3" name="副標題 2"/>
          <p:cNvSpPr>
            <a:spLocks noGrp="1"/>
          </p:cNvSpPr>
          <p:nvPr>
            <p:ph type="subTitle" idx="1"/>
          </p:nvPr>
        </p:nvSpPr>
        <p:spPr>
          <a:xfrm>
            <a:off x="467544" y="1268755"/>
            <a:ext cx="8352928" cy="120272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a:t>
            </a:r>
            <a:r>
              <a:rPr lang="en-US" sz="1600" b="1" dirty="0" err="1">
                <a:solidFill>
                  <a:schemeClr val="tx1"/>
                </a:solidFill>
              </a:rPr>
              <a:t>employee.service</a:t>
            </a:r>
            <a:r>
              <a:rPr lang="en-US" sz="1600" b="1" dirty="0">
                <a:solidFill>
                  <a:schemeClr val="tx1"/>
                </a:solidFill>
              </a:rPr>
              <a:t>, we create a hew property which point the private _</a:t>
            </a:r>
            <a:r>
              <a:rPr lang="en-US" sz="1600" b="1" dirty="0" err="1">
                <a:solidFill>
                  <a:schemeClr val="tx1"/>
                </a:solidFill>
              </a:rPr>
              <a:t>url</a:t>
            </a:r>
            <a:r>
              <a:rPr lang="en-US" sz="1600" b="1" dirty="0">
                <a:solidFill>
                  <a:schemeClr val="tx1"/>
                </a:solidFill>
              </a:rPr>
              <a:t> with string format = “assets/data/</a:t>
            </a:r>
            <a:r>
              <a:rPr lang="en-US" sz="1600" b="1" dirty="0" err="1">
                <a:solidFill>
                  <a:schemeClr val="tx1"/>
                </a:solidFill>
              </a:rPr>
              <a:t>employee.json</a:t>
            </a:r>
            <a:r>
              <a:rPr lang="en-US" sz="1600" b="1" dirty="0">
                <a:solidFill>
                  <a:schemeClr val="tx1"/>
                </a:solidFill>
              </a:rPr>
              <a:t>”.</a:t>
            </a:r>
          </a:p>
          <a:p>
            <a:pPr marL="465138" indent="-465138" algn="l">
              <a:buClr>
                <a:srgbClr val="0070C0"/>
              </a:buClr>
              <a:buFont typeface="Wingdings" pitchFamily="2" charset="2"/>
              <a:buChar char="u"/>
            </a:pPr>
            <a:r>
              <a:rPr lang="en-US" sz="1600" b="1" dirty="0">
                <a:solidFill>
                  <a:schemeClr val="tx1"/>
                </a:solidFill>
              </a:rPr>
              <a:t>You can just replace the _</a:t>
            </a:r>
            <a:r>
              <a:rPr lang="en-US" sz="1600" b="1" dirty="0" err="1">
                <a:solidFill>
                  <a:schemeClr val="tx1"/>
                </a:solidFill>
              </a:rPr>
              <a:t>url</a:t>
            </a:r>
            <a:r>
              <a:rPr lang="en-US" sz="1600" b="1" dirty="0">
                <a:solidFill>
                  <a:schemeClr val="tx1"/>
                </a:solidFill>
              </a:rPr>
              <a:t> to any web server location in future.</a:t>
            </a:r>
          </a:p>
          <a:p>
            <a:pPr marL="465138" indent="-465138" algn="l">
              <a:buClr>
                <a:srgbClr val="0070C0"/>
              </a:buClr>
              <a:buFont typeface="Wingdings" pitchFamily="2" charset="2"/>
              <a:buChar char="u"/>
            </a:pPr>
            <a:r>
              <a:rPr lang="en-US" sz="1600" b="1" dirty="0">
                <a:solidFill>
                  <a:schemeClr val="tx1"/>
                </a:solidFill>
              </a:rPr>
              <a:t>The application will still working as expected.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2019/5/2</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15" name="Rectangle 14">
            <a:extLst>
              <a:ext uri="{FF2B5EF4-FFF2-40B4-BE49-F238E27FC236}">
                <a16:creationId xmlns:a16="http://schemas.microsoft.com/office/drawing/2014/main" id="{E9FC928D-0879-4449-8A2E-1F97E2B49C11}"/>
              </a:ext>
            </a:extLst>
          </p:cNvPr>
          <p:cNvSpPr/>
          <p:nvPr/>
        </p:nvSpPr>
        <p:spPr>
          <a:xfrm>
            <a:off x="2590800" y="5298670"/>
            <a:ext cx="2917304" cy="5811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3EE8CF20-3E6B-4483-9546-5C0C82790084}"/>
              </a:ext>
            </a:extLst>
          </p:cNvPr>
          <p:cNvCxnSpPr>
            <a:cxnSpLocks/>
            <a:stCxn id="3" idx="2"/>
            <a:endCxn id="15" idx="0"/>
          </p:cNvCxnSpPr>
          <p:nvPr/>
        </p:nvCxnSpPr>
        <p:spPr>
          <a:xfrm flipH="1">
            <a:off x="4049452" y="2471476"/>
            <a:ext cx="594556" cy="282719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092F60C-4C93-4AC4-9BAC-E2ECC130BB3B}"/>
              </a:ext>
            </a:extLst>
          </p:cNvPr>
          <p:cNvSpPr/>
          <p:nvPr/>
        </p:nvSpPr>
        <p:spPr>
          <a:xfrm>
            <a:off x="2590800" y="4405173"/>
            <a:ext cx="4285456" cy="3549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1807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2843</TotalTime>
  <Words>1631</Words>
  <Application>Microsoft Office PowerPoint</Application>
  <PresentationFormat>On-screen Show (4:3)</PresentationFormat>
  <Paragraphs>163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佈景主題</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21 HTTP Fetch Data</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1146</cp:revision>
  <dcterms:created xsi:type="dcterms:W3CDTF">2018-09-28T16:40:41Z</dcterms:created>
  <dcterms:modified xsi:type="dcterms:W3CDTF">2019-05-02T22:03:46Z</dcterms:modified>
</cp:coreProperties>
</file>