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59"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92" d="100"/>
          <a:sy n="92" d="100"/>
        </p:scale>
        <p:origin x="90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2019/3/6</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2019/3/6</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2019/3/6</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2019/3/6</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2019/3/6</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2019/3/6</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4200/assets/data/employee1.json"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22 HTTP Error Handle</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0E3CB6AD-7601-4045-BC39-76255B7DBACE}"/>
              </a:ext>
            </a:extLst>
          </p:cNvPr>
          <p:cNvPicPr>
            <a:picLocks noChangeAspect="1"/>
          </p:cNvPicPr>
          <p:nvPr/>
        </p:nvPicPr>
        <p:blipFill>
          <a:blip r:embed="rId2"/>
          <a:stretch>
            <a:fillRect/>
          </a:stretch>
        </p:blipFill>
        <p:spPr>
          <a:xfrm>
            <a:off x="4233277" y="3717032"/>
            <a:ext cx="919747" cy="9800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HTTP Error Handle</a:t>
            </a:r>
            <a:endParaRPr lang="zh-TW" altLang="en-US" b="1" dirty="0">
              <a:solidFill>
                <a:srgbClr val="FFFF00"/>
              </a:solidFill>
            </a:endParaRPr>
          </a:p>
        </p:txBody>
      </p:sp>
      <p:sp>
        <p:nvSpPr>
          <p:cNvPr id="3" name="副標題 2"/>
          <p:cNvSpPr>
            <a:spLocks noGrp="1"/>
          </p:cNvSpPr>
          <p:nvPr>
            <p:ph type="subTitle" idx="1"/>
          </p:nvPr>
        </p:nvSpPr>
        <p:spPr>
          <a:xfrm>
            <a:off x="467544" y="1268756"/>
            <a:ext cx="4680520" cy="360040"/>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&gt; ng serve</a:t>
            </a: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2019/3/6</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712AB98F-4776-47EF-BB11-6F92B35EE9A5}"/>
              </a:ext>
            </a:extLst>
          </p:cNvPr>
          <p:cNvPicPr>
            <a:picLocks noChangeAspect="1"/>
          </p:cNvPicPr>
          <p:nvPr/>
        </p:nvPicPr>
        <p:blipFill>
          <a:blip r:embed="rId2"/>
          <a:stretch>
            <a:fillRect/>
          </a:stretch>
        </p:blipFill>
        <p:spPr>
          <a:xfrm>
            <a:off x="539552" y="1745034"/>
            <a:ext cx="7308304" cy="3925692"/>
          </a:xfrm>
          <a:prstGeom prst="rect">
            <a:avLst/>
          </a:prstGeom>
          <a:ln>
            <a:solidFill>
              <a:srgbClr val="C00000"/>
            </a:solidFill>
          </a:ln>
        </p:spPr>
      </p:pic>
    </p:spTree>
    <p:extLst>
      <p:ext uri="{BB962C8B-B14F-4D97-AF65-F5344CB8AC3E}">
        <p14:creationId xmlns:p14="http://schemas.microsoft.com/office/powerpoint/2010/main" val="1883830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HTTP Error Handle</a:t>
            </a:r>
            <a:endParaRPr lang="zh-TW" altLang="en-US" b="1" dirty="0">
              <a:solidFill>
                <a:srgbClr val="FFFF00"/>
              </a:solidFill>
            </a:endParaRPr>
          </a:p>
        </p:txBody>
      </p:sp>
      <p:sp>
        <p:nvSpPr>
          <p:cNvPr id="3" name="副標題 2"/>
          <p:cNvSpPr>
            <a:spLocks noGrp="1"/>
          </p:cNvSpPr>
          <p:nvPr>
            <p:ph type="subTitle" idx="1"/>
          </p:nvPr>
        </p:nvSpPr>
        <p:spPr>
          <a:xfrm>
            <a:off x="261864" y="1268756"/>
            <a:ext cx="8424936" cy="61052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Change “employees.json” into “employees1.json”, you should able to see the error message.</a:t>
            </a:r>
          </a:p>
          <a:p>
            <a:pPr marL="465138" indent="-465138" algn="l">
              <a:buClr>
                <a:srgbClr val="0070C0"/>
              </a:buClr>
              <a:buFont typeface="Wingdings" pitchFamily="2" charset="2"/>
              <a:buChar char="u"/>
            </a:pPr>
            <a:r>
              <a:rPr lang="en-US" sz="1600" b="1" dirty="0">
                <a:solidFill>
                  <a:schemeClr val="tx1"/>
                </a:solidFill>
              </a:rPr>
              <a:t>&gt; ng serve</a:t>
            </a: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2019/3/6</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11</a:t>
            </a:fld>
            <a:endParaRPr lang="zh-TW" altLang="en-US"/>
          </a:p>
        </p:txBody>
      </p:sp>
      <p:pic>
        <p:nvPicPr>
          <p:cNvPr id="8" name="Picture 7">
            <a:extLst>
              <a:ext uri="{FF2B5EF4-FFF2-40B4-BE49-F238E27FC236}">
                <a16:creationId xmlns:a16="http://schemas.microsoft.com/office/drawing/2014/main" id="{0AC5FF0F-888C-4311-A429-81799799BC61}"/>
              </a:ext>
            </a:extLst>
          </p:cNvPr>
          <p:cNvPicPr>
            <a:picLocks noChangeAspect="1"/>
          </p:cNvPicPr>
          <p:nvPr/>
        </p:nvPicPr>
        <p:blipFill>
          <a:blip r:embed="rId2"/>
          <a:stretch>
            <a:fillRect/>
          </a:stretch>
        </p:blipFill>
        <p:spPr>
          <a:xfrm>
            <a:off x="467544" y="1909957"/>
            <a:ext cx="7415808" cy="4595790"/>
          </a:xfrm>
          <a:prstGeom prst="rect">
            <a:avLst/>
          </a:prstGeom>
          <a:ln>
            <a:solidFill>
              <a:srgbClr val="C00000"/>
            </a:solidFill>
          </a:ln>
        </p:spPr>
      </p:pic>
      <p:sp>
        <p:nvSpPr>
          <p:cNvPr id="9" name="Rectangle 8">
            <a:extLst>
              <a:ext uri="{FF2B5EF4-FFF2-40B4-BE49-F238E27FC236}">
                <a16:creationId xmlns:a16="http://schemas.microsoft.com/office/drawing/2014/main" id="{98BFD04D-92CD-4018-BD94-A122E6951F95}"/>
              </a:ext>
            </a:extLst>
          </p:cNvPr>
          <p:cNvSpPr/>
          <p:nvPr/>
        </p:nvSpPr>
        <p:spPr>
          <a:xfrm>
            <a:off x="1835696" y="3429000"/>
            <a:ext cx="1512168" cy="14401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D6350A0-C81C-444E-8297-EA47B17A953C}"/>
              </a:ext>
            </a:extLst>
          </p:cNvPr>
          <p:cNvSpPr/>
          <p:nvPr/>
        </p:nvSpPr>
        <p:spPr>
          <a:xfrm>
            <a:off x="5041032" y="3239034"/>
            <a:ext cx="2627312" cy="40907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ACB226-A265-4725-B3D1-C943E569E6E2}"/>
              </a:ext>
            </a:extLst>
          </p:cNvPr>
          <p:cNvSpPr/>
          <p:nvPr/>
        </p:nvSpPr>
        <p:spPr>
          <a:xfrm>
            <a:off x="5041032" y="3956030"/>
            <a:ext cx="2627312" cy="40907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A8969213-7DF8-40E1-82D8-04719A96175F}"/>
              </a:ext>
            </a:extLst>
          </p:cNvPr>
          <p:cNvCxnSpPr>
            <a:stCxn id="9" idx="3"/>
            <a:endCxn id="10" idx="1"/>
          </p:cNvCxnSpPr>
          <p:nvPr/>
        </p:nvCxnSpPr>
        <p:spPr>
          <a:xfrm flipV="1">
            <a:off x="3347864" y="3443570"/>
            <a:ext cx="1693168" cy="574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A628242-3172-4896-99A8-E64FDEE7252A}"/>
              </a:ext>
            </a:extLst>
          </p:cNvPr>
          <p:cNvCxnSpPr>
            <a:cxnSpLocks/>
          </p:cNvCxnSpPr>
          <p:nvPr/>
        </p:nvCxnSpPr>
        <p:spPr>
          <a:xfrm>
            <a:off x="3347864" y="3515578"/>
            <a:ext cx="1693168" cy="6335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590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HTTP Error Handle</a:t>
            </a:r>
            <a:endParaRPr lang="zh-TW" altLang="en-US" b="1" dirty="0">
              <a:solidFill>
                <a:srgbClr val="FFFF00"/>
              </a:solidFill>
            </a:endParaRPr>
          </a:p>
        </p:txBody>
      </p:sp>
      <p:sp>
        <p:nvSpPr>
          <p:cNvPr id="3" name="副標題 2"/>
          <p:cNvSpPr>
            <a:spLocks noGrp="1"/>
          </p:cNvSpPr>
          <p:nvPr>
            <p:ph type="subTitle" idx="1"/>
          </p:nvPr>
        </p:nvSpPr>
        <p:spPr>
          <a:xfrm>
            <a:off x="539552" y="1268756"/>
            <a:ext cx="7920880" cy="151217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error message: </a:t>
            </a:r>
          </a:p>
          <a:p>
            <a:pPr marL="465138" indent="-465138" algn="l">
              <a:buClr>
                <a:srgbClr val="0070C0"/>
              </a:buClr>
              <a:buFont typeface="Wingdings" pitchFamily="2" charset="2"/>
              <a:buChar char="u"/>
            </a:pPr>
            <a:r>
              <a:rPr lang="en-US" sz="1600" b="1" dirty="0">
                <a:solidFill>
                  <a:schemeClr val="tx1"/>
                </a:solidFill>
              </a:rPr>
              <a:t>http failure response for </a:t>
            </a:r>
            <a:r>
              <a:rPr lang="en-US" sz="1600" b="1" dirty="0">
                <a:solidFill>
                  <a:schemeClr val="tx1"/>
                </a:solidFill>
                <a:hlinkClick r:id="rId2"/>
              </a:rPr>
              <a:t>http://localhost:4200/assets/data/employee1.json</a:t>
            </a:r>
            <a:r>
              <a:rPr lang="en-US" sz="1600" b="1" dirty="0">
                <a:solidFill>
                  <a:schemeClr val="tx1"/>
                </a:solidFill>
              </a:rPr>
              <a:t>: 404 Not Found</a:t>
            </a:r>
          </a:p>
          <a:p>
            <a:pPr marL="465138" indent="-465138" algn="l">
              <a:buClr>
                <a:srgbClr val="0070C0"/>
              </a:buClr>
              <a:buFont typeface="Wingdings" pitchFamily="2" charset="2"/>
              <a:buChar char="u"/>
            </a:pPr>
            <a:r>
              <a:rPr lang="en-US" sz="1600" b="1" dirty="0">
                <a:solidFill>
                  <a:schemeClr val="tx1"/>
                </a:solidFill>
              </a:rPr>
              <a:t>That is what is displayed in out UI.</a:t>
            </a:r>
          </a:p>
          <a:p>
            <a:pPr marL="465138" indent="-465138" algn="l">
              <a:buClr>
                <a:srgbClr val="0070C0"/>
              </a:buClr>
              <a:buFont typeface="Wingdings" pitchFamily="2" charset="2"/>
              <a:buChar char="u"/>
            </a:pPr>
            <a:r>
              <a:rPr lang="en-US" sz="1600" b="1" dirty="0">
                <a:solidFill>
                  <a:schemeClr val="tx1"/>
                </a:solidFill>
              </a:rPr>
              <a:t>This is the basic idea how to handle HTTP errors in  your Angular application.</a:t>
            </a: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6410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HTTP Error Handle</a:t>
            </a:r>
            <a:endParaRPr lang="zh-TW" altLang="en-US" b="1" dirty="0">
              <a:solidFill>
                <a:srgbClr val="FFFF00"/>
              </a:solidFill>
            </a:endParaRPr>
          </a:p>
        </p:txBody>
      </p:sp>
      <p:sp>
        <p:nvSpPr>
          <p:cNvPr id="3" name="副標題 2"/>
          <p:cNvSpPr>
            <a:spLocks noGrp="1"/>
          </p:cNvSpPr>
          <p:nvPr>
            <p:ph type="subTitle" idx="1"/>
          </p:nvPr>
        </p:nvSpPr>
        <p:spPr>
          <a:xfrm>
            <a:off x="539552" y="1268755"/>
            <a:ext cx="7920880" cy="1224141"/>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Summary (1):</a:t>
            </a:r>
          </a:p>
          <a:p>
            <a:pPr marL="465138" indent="-465138" algn="l">
              <a:buClr>
                <a:srgbClr val="0070C0"/>
              </a:buClr>
              <a:buFont typeface="Wingdings" pitchFamily="2" charset="2"/>
              <a:buChar char="u"/>
            </a:pPr>
            <a:r>
              <a:rPr lang="en-US" sz="1600" b="1" dirty="0">
                <a:solidFill>
                  <a:schemeClr val="tx1"/>
                </a:solidFill>
              </a:rPr>
              <a:t>First step is to use catch operator on the observable.</a:t>
            </a:r>
          </a:p>
          <a:p>
            <a:pPr marL="465138" indent="-465138" algn="l">
              <a:buClr>
                <a:srgbClr val="0070C0"/>
              </a:buClr>
              <a:buFont typeface="Wingdings" pitchFamily="2" charset="2"/>
              <a:buChar char="u"/>
            </a:pPr>
            <a:r>
              <a:rPr lang="en-US" sz="1600" b="1" dirty="0">
                <a:solidFill>
                  <a:schemeClr val="tx1"/>
                </a:solidFill>
              </a:rPr>
              <a:t>If there is an error, the error handler method which is the argument to the catch operator is executed.</a:t>
            </a: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13</a:t>
            </a:fld>
            <a:endParaRPr lang="zh-TW" altLang="en-US"/>
          </a:p>
        </p:txBody>
      </p:sp>
      <p:pic>
        <p:nvPicPr>
          <p:cNvPr id="5" name="Picture 4">
            <a:extLst>
              <a:ext uri="{FF2B5EF4-FFF2-40B4-BE49-F238E27FC236}">
                <a16:creationId xmlns:a16="http://schemas.microsoft.com/office/drawing/2014/main" id="{EC58FAD9-4ED5-4969-A011-800C2037C52A}"/>
              </a:ext>
            </a:extLst>
          </p:cNvPr>
          <p:cNvPicPr>
            <a:picLocks noChangeAspect="1"/>
          </p:cNvPicPr>
          <p:nvPr/>
        </p:nvPicPr>
        <p:blipFill>
          <a:blip r:embed="rId2"/>
          <a:stretch>
            <a:fillRect/>
          </a:stretch>
        </p:blipFill>
        <p:spPr>
          <a:xfrm>
            <a:off x="1907704" y="2641992"/>
            <a:ext cx="5626645" cy="3689995"/>
          </a:xfrm>
          <a:prstGeom prst="rect">
            <a:avLst/>
          </a:prstGeom>
          <a:ln>
            <a:solidFill>
              <a:srgbClr val="C00000"/>
            </a:solidFill>
          </a:ln>
        </p:spPr>
      </p:pic>
    </p:spTree>
    <p:extLst>
      <p:ext uri="{BB962C8B-B14F-4D97-AF65-F5344CB8AC3E}">
        <p14:creationId xmlns:p14="http://schemas.microsoft.com/office/powerpoint/2010/main" val="2163644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HTTP Error Handle</a:t>
            </a:r>
            <a:endParaRPr lang="zh-TW" altLang="en-US" b="1" dirty="0">
              <a:solidFill>
                <a:srgbClr val="FFFF00"/>
              </a:solidFill>
            </a:endParaRPr>
          </a:p>
        </p:txBody>
      </p:sp>
      <p:sp>
        <p:nvSpPr>
          <p:cNvPr id="3" name="副標題 2"/>
          <p:cNvSpPr>
            <a:spLocks noGrp="1"/>
          </p:cNvSpPr>
          <p:nvPr>
            <p:ph type="subTitle" idx="1"/>
          </p:nvPr>
        </p:nvSpPr>
        <p:spPr>
          <a:xfrm>
            <a:off x="539552" y="1268756"/>
            <a:ext cx="7920880" cy="61052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Summary (2):</a:t>
            </a:r>
          </a:p>
          <a:p>
            <a:pPr marL="465138" indent="-465138" algn="l">
              <a:buClr>
                <a:srgbClr val="0070C0"/>
              </a:buClr>
              <a:buFont typeface="Wingdings" pitchFamily="2" charset="2"/>
              <a:buChar char="u"/>
            </a:pPr>
            <a:r>
              <a:rPr lang="en-US" sz="1600" b="1" dirty="0">
                <a:solidFill>
                  <a:schemeClr val="tx1"/>
                </a:solidFill>
              </a:rPr>
              <a:t>From the error handle method, we throw the exception out.</a:t>
            </a: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CEED9348-5A19-43B0-A770-F2347AE8C366}"/>
              </a:ext>
            </a:extLst>
          </p:cNvPr>
          <p:cNvPicPr>
            <a:picLocks noChangeAspect="1"/>
          </p:cNvPicPr>
          <p:nvPr/>
        </p:nvPicPr>
        <p:blipFill>
          <a:blip r:embed="rId2"/>
          <a:stretch>
            <a:fillRect/>
          </a:stretch>
        </p:blipFill>
        <p:spPr>
          <a:xfrm>
            <a:off x="1304354" y="2204864"/>
            <a:ext cx="6391275" cy="3514725"/>
          </a:xfrm>
          <a:prstGeom prst="rect">
            <a:avLst/>
          </a:prstGeom>
          <a:ln>
            <a:solidFill>
              <a:srgbClr val="C00000"/>
            </a:solidFill>
          </a:ln>
        </p:spPr>
      </p:pic>
    </p:spTree>
    <p:extLst>
      <p:ext uri="{BB962C8B-B14F-4D97-AF65-F5344CB8AC3E}">
        <p14:creationId xmlns:p14="http://schemas.microsoft.com/office/powerpoint/2010/main" val="3936068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HTTP Error Handle</a:t>
            </a:r>
            <a:endParaRPr lang="zh-TW" altLang="en-US" b="1" dirty="0">
              <a:solidFill>
                <a:srgbClr val="FFFF00"/>
              </a:solidFill>
            </a:endParaRPr>
          </a:p>
        </p:txBody>
      </p:sp>
      <p:sp>
        <p:nvSpPr>
          <p:cNvPr id="3" name="副標題 2"/>
          <p:cNvSpPr>
            <a:spLocks noGrp="1"/>
          </p:cNvSpPr>
          <p:nvPr>
            <p:ph type="subTitle" idx="1"/>
          </p:nvPr>
        </p:nvSpPr>
        <p:spPr>
          <a:xfrm>
            <a:off x="539552" y="1268755"/>
            <a:ext cx="7920880" cy="199475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Summary (3):</a:t>
            </a:r>
          </a:p>
          <a:p>
            <a:pPr marL="465138" indent="-465138" algn="l">
              <a:buClr>
                <a:srgbClr val="0070C0"/>
              </a:buClr>
              <a:buFont typeface="Wingdings" pitchFamily="2" charset="2"/>
              <a:buChar char="u"/>
            </a:pPr>
            <a:r>
              <a:rPr lang="en-US" sz="1600" b="1" dirty="0">
                <a:solidFill>
                  <a:schemeClr val="tx1"/>
                </a:solidFill>
              </a:rPr>
              <a:t>In the component that have subscribed to the observable, we get access to the data and error.</a:t>
            </a:r>
          </a:p>
          <a:p>
            <a:pPr marL="465138" indent="-465138" algn="l">
              <a:buClr>
                <a:srgbClr val="0070C0"/>
              </a:buClr>
              <a:buFont typeface="Wingdings" pitchFamily="2" charset="2"/>
              <a:buChar char="u"/>
            </a:pPr>
            <a:r>
              <a:rPr lang="en-US" sz="1600" b="1" dirty="0">
                <a:solidFill>
                  <a:schemeClr val="tx1"/>
                </a:solidFill>
              </a:rPr>
              <a:t> if there  is no error, we get the data assign to the employee array and the list of the employees.</a:t>
            </a:r>
          </a:p>
          <a:p>
            <a:pPr marL="465138" indent="-465138" algn="l">
              <a:buClr>
                <a:srgbClr val="0070C0"/>
              </a:buClr>
              <a:buFont typeface="Wingdings" pitchFamily="2" charset="2"/>
              <a:buChar char="u"/>
            </a:pPr>
            <a:r>
              <a:rPr lang="en-US" sz="1600" b="1" dirty="0">
                <a:solidFill>
                  <a:schemeClr val="tx1"/>
                </a:solidFill>
              </a:rPr>
              <a:t>However, if there is an error, we get the error instead assign it to the </a:t>
            </a:r>
            <a:r>
              <a:rPr lang="en-US" sz="1600" b="1" dirty="0" err="1">
                <a:solidFill>
                  <a:schemeClr val="tx1"/>
                </a:solidFill>
              </a:rPr>
              <a:t>erorr</a:t>
            </a:r>
            <a:r>
              <a:rPr lang="en-US" sz="1600" b="1" dirty="0">
                <a:solidFill>
                  <a:schemeClr val="tx1"/>
                </a:solidFill>
              </a:rPr>
              <a:t> message property and then display the error message in the view.</a:t>
            </a: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15</a:t>
            </a:fld>
            <a:endParaRPr lang="zh-TW" altLang="en-US"/>
          </a:p>
        </p:txBody>
      </p:sp>
      <p:pic>
        <p:nvPicPr>
          <p:cNvPr id="5" name="Picture 4">
            <a:extLst>
              <a:ext uri="{FF2B5EF4-FFF2-40B4-BE49-F238E27FC236}">
                <a16:creationId xmlns:a16="http://schemas.microsoft.com/office/drawing/2014/main" id="{0CDD3515-8E75-4F99-8C91-9A5CD6E79753}"/>
              </a:ext>
            </a:extLst>
          </p:cNvPr>
          <p:cNvPicPr>
            <a:picLocks noChangeAspect="1"/>
          </p:cNvPicPr>
          <p:nvPr/>
        </p:nvPicPr>
        <p:blipFill>
          <a:blip r:embed="rId2"/>
          <a:stretch>
            <a:fillRect/>
          </a:stretch>
        </p:blipFill>
        <p:spPr>
          <a:xfrm>
            <a:off x="1730685" y="3371760"/>
            <a:ext cx="5538614" cy="3167151"/>
          </a:xfrm>
          <a:prstGeom prst="rect">
            <a:avLst/>
          </a:prstGeom>
          <a:ln>
            <a:solidFill>
              <a:srgbClr val="C00000"/>
            </a:solidFill>
          </a:ln>
        </p:spPr>
      </p:pic>
    </p:spTree>
    <p:extLst>
      <p:ext uri="{BB962C8B-B14F-4D97-AF65-F5344CB8AC3E}">
        <p14:creationId xmlns:p14="http://schemas.microsoft.com/office/powerpoint/2010/main" val="3714653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2019/3/6</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HTTP Error Handle</a:t>
            </a:r>
            <a:endParaRPr lang="zh-TW" altLang="en-US" b="1" dirty="0">
              <a:solidFill>
                <a:srgbClr val="FFFF00"/>
              </a:solidFill>
            </a:endParaRPr>
          </a:p>
        </p:txBody>
      </p:sp>
      <p:sp>
        <p:nvSpPr>
          <p:cNvPr id="3" name="副標題 2"/>
          <p:cNvSpPr>
            <a:spLocks noGrp="1"/>
          </p:cNvSpPr>
          <p:nvPr>
            <p:ph type="subTitle" idx="1"/>
          </p:nvPr>
        </p:nvSpPr>
        <p:spPr>
          <a:xfrm>
            <a:off x="467544" y="1268757"/>
            <a:ext cx="8352928" cy="93610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this section, we handle HTTP Error in Angular application.</a:t>
            </a:r>
          </a:p>
          <a:p>
            <a:pPr marL="465138" indent="-465138" algn="l">
              <a:buClr>
                <a:srgbClr val="0070C0"/>
              </a:buClr>
              <a:buFont typeface="Wingdings" pitchFamily="2" charset="2"/>
              <a:buChar char="u"/>
            </a:pPr>
            <a:r>
              <a:rPr lang="en-US" sz="1600" b="1" dirty="0">
                <a:solidFill>
                  <a:schemeClr val="tx1"/>
                </a:solidFill>
              </a:rPr>
              <a:t>We know the observable it return as result of HTTP call.</a:t>
            </a:r>
          </a:p>
          <a:p>
            <a:pPr marL="465138" indent="-465138" algn="l">
              <a:buClr>
                <a:srgbClr val="0070C0"/>
              </a:buClr>
              <a:buFont typeface="Wingdings" pitchFamily="2" charset="2"/>
              <a:buChar char="u"/>
            </a:pPr>
            <a:r>
              <a:rPr lang="en-US" sz="1600" b="1" dirty="0">
                <a:solidFill>
                  <a:schemeClr val="tx1"/>
                </a:solidFill>
              </a:rPr>
              <a:t>To handle exception of an observable, we make use of catch operator.</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2019/3/6</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2</a:t>
            </a:fld>
            <a:endParaRPr lang="zh-TW" altLang="en-US"/>
          </a:p>
        </p:txBody>
      </p:sp>
      <p:pic>
        <p:nvPicPr>
          <p:cNvPr id="8" name="Picture 7">
            <a:extLst>
              <a:ext uri="{FF2B5EF4-FFF2-40B4-BE49-F238E27FC236}">
                <a16:creationId xmlns:a16="http://schemas.microsoft.com/office/drawing/2014/main" id="{5281001D-E7DC-4E77-A029-6BE4C428FD97}"/>
              </a:ext>
            </a:extLst>
          </p:cNvPr>
          <p:cNvPicPr>
            <a:picLocks noChangeAspect="1"/>
          </p:cNvPicPr>
          <p:nvPr/>
        </p:nvPicPr>
        <p:blipFill>
          <a:blip r:embed="rId2"/>
          <a:stretch>
            <a:fillRect/>
          </a:stretch>
        </p:blipFill>
        <p:spPr>
          <a:xfrm>
            <a:off x="1043608" y="2353963"/>
            <a:ext cx="6762437" cy="3744418"/>
          </a:xfrm>
          <a:prstGeom prst="rect">
            <a:avLst/>
          </a:prstGeom>
          <a:ln>
            <a:solidFill>
              <a:srgbClr val="C00000"/>
            </a:solidFill>
          </a:ln>
        </p:spPr>
      </p:pic>
    </p:spTree>
    <p:extLst>
      <p:ext uri="{BB962C8B-B14F-4D97-AF65-F5344CB8AC3E}">
        <p14:creationId xmlns:p14="http://schemas.microsoft.com/office/powerpoint/2010/main" val="288686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HTTP Error Handle</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1440164"/>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Let ‘s first import the catch operator. import ‘</a:t>
            </a:r>
            <a:r>
              <a:rPr lang="en-US" sz="1600" b="1" dirty="0" err="1">
                <a:solidFill>
                  <a:schemeClr val="tx1"/>
                </a:solidFill>
              </a:rPr>
              <a:t>rxjs</a:t>
            </a:r>
            <a:r>
              <a:rPr lang="en-US" sz="1600" b="1" dirty="0">
                <a:solidFill>
                  <a:schemeClr val="tx1"/>
                </a:solidFill>
              </a:rPr>
              <a:t>/add/operator/catch’;</a:t>
            </a:r>
          </a:p>
          <a:p>
            <a:pPr marL="465138" indent="-465138" algn="l">
              <a:buClr>
                <a:srgbClr val="0070C0"/>
              </a:buClr>
              <a:buFont typeface="Wingdings" pitchFamily="2" charset="2"/>
              <a:buChar char="u"/>
            </a:pPr>
            <a:r>
              <a:rPr lang="en-US" sz="1600" b="1" dirty="0">
                <a:solidFill>
                  <a:schemeClr val="tx1"/>
                </a:solidFill>
              </a:rPr>
              <a:t>Then we add the catch operator on our observable dot catch. The catch operator takes in an method named as an argument called this.errorHandler. </a:t>
            </a:r>
          </a:p>
          <a:p>
            <a:pPr marL="465138" indent="-465138" algn="l">
              <a:buClr>
                <a:srgbClr val="0070C0"/>
              </a:buClr>
              <a:buFont typeface="Wingdings" pitchFamily="2" charset="2"/>
              <a:buChar char="u"/>
            </a:pPr>
            <a:r>
              <a:rPr lang="en-US" sz="1600" b="1" dirty="0">
                <a:solidFill>
                  <a:schemeClr val="tx1"/>
                </a:solidFill>
              </a:rPr>
              <a:t>The catch is the method gets called whenever there is an exception.</a:t>
            </a:r>
          </a:p>
          <a:p>
            <a:pPr marL="465138" indent="-465138" algn="l">
              <a:buClr>
                <a:srgbClr val="0070C0"/>
              </a:buClr>
              <a:buFont typeface="Wingdings" pitchFamily="2" charset="2"/>
              <a:buChar char="u"/>
            </a:pPr>
            <a:r>
              <a:rPr lang="en-US" sz="1600" b="1" dirty="0">
                <a:solidFill>
                  <a:schemeClr val="tx1"/>
                </a:solidFill>
              </a:rPr>
              <a:t>So let’s go ahead and define the error Handler method.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2019/3/6</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3</a:t>
            </a:fld>
            <a:endParaRPr lang="zh-TW" altLang="en-US"/>
          </a:p>
        </p:txBody>
      </p:sp>
      <p:pic>
        <p:nvPicPr>
          <p:cNvPr id="7" name="Picture 6">
            <a:extLst>
              <a:ext uri="{FF2B5EF4-FFF2-40B4-BE49-F238E27FC236}">
                <a16:creationId xmlns:a16="http://schemas.microsoft.com/office/drawing/2014/main" id="{4CC19B8E-4D87-4A0B-B8BA-CA8E899DAC91}"/>
              </a:ext>
            </a:extLst>
          </p:cNvPr>
          <p:cNvPicPr>
            <a:picLocks noChangeAspect="1"/>
          </p:cNvPicPr>
          <p:nvPr/>
        </p:nvPicPr>
        <p:blipFill>
          <a:blip r:embed="rId2"/>
          <a:stretch>
            <a:fillRect/>
          </a:stretch>
        </p:blipFill>
        <p:spPr>
          <a:xfrm>
            <a:off x="1526613" y="2842409"/>
            <a:ext cx="4388732" cy="3296936"/>
          </a:xfrm>
          <a:prstGeom prst="rect">
            <a:avLst/>
          </a:prstGeom>
          <a:ln>
            <a:solidFill>
              <a:srgbClr val="C00000"/>
            </a:solidFill>
          </a:ln>
        </p:spPr>
      </p:pic>
      <p:sp>
        <p:nvSpPr>
          <p:cNvPr id="9" name="Rectangle 8">
            <a:extLst>
              <a:ext uri="{FF2B5EF4-FFF2-40B4-BE49-F238E27FC236}">
                <a16:creationId xmlns:a16="http://schemas.microsoft.com/office/drawing/2014/main" id="{BA2B65FB-19DD-42B6-BD1B-428DFC6A0548}"/>
              </a:ext>
            </a:extLst>
          </p:cNvPr>
          <p:cNvSpPr/>
          <p:nvPr/>
        </p:nvSpPr>
        <p:spPr>
          <a:xfrm>
            <a:off x="2267744" y="3429000"/>
            <a:ext cx="2232248"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6790F21-37A7-428C-B134-9CB081F2B83D}"/>
              </a:ext>
            </a:extLst>
          </p:cNvPr>
          <p:cNvSpPr/>
          <p:nvPr/>
        </p:nvSpPr>
        <p:spPr>
          <a:xfrm>
            <a:off x="3527884" y="5085184"/>
            <a:ext cx="190821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FAFB5D-DD0E-418F-90C6-DE14F9325ACA}"/>
              </a:ext>
            </a:extLst>
          </p:cNvPr>
          <p:cNvSpPr/>
          <p:nvPr/>
        </p:nvSpPr>
        <p:spPr>
          <a:xfrm>
            <a:off x="2429762" y="5481232"/>
            <a:ext cx="1908212" cy="52016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4861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BAE09FA-2BC6-400C-B115-C4940C9DD416}"/>
              </a:ext>
            </a:extLst>
          </p:cNvPr>
          <p:cNvPicPr>
            <a:picLocks noChangeAspect="1"/>
          </p:cNvPicPr>
          <p:nvPr/>
        </p:nvPicPr>
        <p:blipFill>
          <a:blip r:embed="rId2"/>
          <a:stretch>
            <a:fillRect/>
          </a:stretch>
        </p:blipFill>
        <p:spPr>
          <a:xfrm>
            <a:off x="3383868" y="2165367"/>
            <a:ext cx="4359703" cy="4379371"/>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HTTP Error Handle</a:t>
            </a:r>
            <a:endParaRPr lang="zh-TW" altLang="en-US" b="1" dirty="0">
              <a:solidFill>
                <a:srgbClr val="FFFF00"/>
              </a:solidFill>
            </a:endParaRPr>
          </a:p>
        </p:txBody>
      </p:sp>
      <p:sp>
        <p:nvSpPr>
          <p:cNvPr id="3" name="副標題 2"/>
          <p:cNvSpPr>
            <a:spLocks noGrp="1"/>
          </p:cNvSpPr>
          <p:nvPr>
            <p:ph type="subTitle" idx="1"/>
          </p:nvPr>
        </p:nvSpPr>
        <p:spPr>
          <a:xfrm>
            <a:off x="467544" y="1268756"/>
            <a:ext cx="8352928" cy="87861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The </a:t>
            </a:r>
            <a:r>
              <a:rPr lang="en-US" sz="1600" b="1" dirty="0" err="1">
                <a:solidFill>
                  <a:schemeClr val="tx1"/>
                </a:solidFill>
              </a:rPr>
              <a:t>errorHandler</a:t>
            </a:r>
            <a:r>
              <a:rPr lang="en-US" sz="1600" b="1" dirty="0">
                <a:solidFill>
                  <a:schemeClr val="tx1"/>
                </a:solidFill>
              </a:rPr>
              <a:t> method as a parameter. Let’s call it error and this is of type </a:t>
            </a:r>
            <a:r>
              <a:rPr lang="en-US" sz="1600" b="1" dirty="0" err="1">
                <a:solidFill>
                  <a:schemeClr val="tx1"/>
                </a:solidFill>
              </a:rPr>
              <a:t>HttpErrorResponse</a:t>
            </a:r>
            <a:r>
              <a:rPr lang="en-US" sz="1600" b="1" dirty="0">
                <a:solidFill>
                  <a:schemeClr val="tx1"/>
                </a:solidFill>
              </a:rPr>
              <a:t>. </a:t>
            </a:r>
          </a:p>
          <a:p>
            <a:pPr marL="465138" indent="-465138" algn="l">
              <a:buClr>
                <a:srgbClr val="0070C0"/>
              </a:buClr>
              <a:buFont typeface="Wingdings" pitchFamily="2" charset="2"/>
              <a:buChar char="u"/>
            </a:pPr>
            <a:r>
              <a:rPr lang="en-US" sz="1600" b="1" dirty="0">
                <a:solidFill>
                  <a:schemeClr val="tx1"/>
                </a:solidFill>
              </a:rPr>
              <a:t>Make sure </a:t>
            </a:r>
            <a:r>
              <a:rPr lang="en-US" sz="1600" b="1" dirty="0" err="1">
                <a:solidFill>
                  <a:schemeClr val="tx1"/>
                </a:solidFill>
              </a:rPr>
              <a:t>HttpErrorReponse</a:t>
            </a:r>
            <a:r>
              <a:rPr lang="en-US" sz="1600" b="1" dirty="0">
                <a:solidFill>
                  <a:schemeClr val="tx1"/>
                </a:solidFill>
              </a:rPr>
              <a:t> import from angular as well.</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2019/3/6</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4</a:t>
            </a:fld>
            <a:endParaRPr lang="zh-TW" altLang="en-US"/>
          </a:p>
        </p:txBody>
      </p:sp>
      <p:sp>
        <p:nvSpPr>
          <p:cNvPr id="9" name="Rectangle 8">
            <a:extLst>
              <a:ext uri="{FF2B5EF4-FFF2-40B4-BE49-F238E27FC236}">
                <a16:creationId xmlns:a16="http://schemas.microsoft.com/office/drawing/2014/main" id="{BA2B65FB-19DD-42B6-BD1B-428DFC6A0548}"/>
              </a:ext>
            </a:extLst>
          </p:cNvPr>
          <p:cNvSpPr/>
          <p:nvPr/>
        </p:nvSpPr>
        <p:spPr>
          <a:xfrm>
            <a:off x="4866814" y="2524377"/>
            <a:ext cx="1073338"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6790F21-37A7-428C-B134-9CB081F2B83D}"/>
              </a:ext>
            </a:extLst>
          </p:cNvPr>
          <p:cNvSpPr/>
          <p:nvPr/>
        </p:nvSpPr>
        <p:spPr>
          <a:xfrm>
            <a:off x="4572000" y="6047291"/>
            <a:ext cx="359060" cy="19002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FAFB5D-DD0E-418F-90C6-DE14F9325ACA}"/>
              </a:ext>
            </a:extLst>
          </p:cNvPr>
          <p:cNvSpPr/>
          <p:nvPr/>
        </p:nvSpPr>
        <p:spPr>
          <a:xfrm>
            <a:off x="5421739" y="1334302"/>
            <a:ext cx="518413" cy="19002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2715CE-4916-4A6F-9106-D92E8DC495AE}"/>
              </a:ext>
            </a:extLst>
          </p:cNvPr>
          <p:cNvSpPr/>
          <p:nvPr/>
        </p:nvSpPr>
        <p:spPr>
          <a:xfrm>
            <a:off x="1004323" y="1524323"/>
            <a:ext cx="1721075" cy="35495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BC46961-9E7D-44FD-A0DE-4ECCD17ECF9F}"/>
              </a:ext>
            </a:extLst>
          </p:cNvPr>
          <p:cNvCxnSpPr>
            <a:stCxn id="11" idx="2"/>
          </p:cNvCxnSpPr>
          <p:nvPr/>
        </p:nvCxnSpPr>
        <p:spPr>
          <a:xfrm flipH="1">
            <a:off x="4788024" y="1524323"/>
            <a:ext cx="892922" cy="447707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5426B22-0714-40AD-8841-D7D23E16EF91}"/>
              </a:ext>
            </a:extLst>
          </p:cNvPr>
          <p:cNvSpPr/>
          <p:nvPr/>
        </p:nvSpPr>
        <p:spPr>
          <a:xfrm>
            <a:off x="4945330" y="6003416"/>
            <a:ext cx="952817"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EF5E4580-5543-49FE-8327-8726780ACB9A}"/>
              </a:ext>
            </a:extLst>
          </p:cNvPr>
          <p:cNvCxnSpPr>
            <a:cxnSpLocks/>
            <a:stCxn id="12" idx="2"/>
            <a:endCxn id="15" idx="0"/>
          </p:cNvCxnSpPr>
          <p:nvPr/>
        </p:nvCxnSpPr>
        <p:spPr>
          <a:xfrm>
            <a:off x="1864861" y="1879277"/>
            <a:ext cx="3556878" cy="412413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B02EAD0-028F-4211-B667-C8081293EEBC}"/>
              </a:ext>
            </a:extLst>
          </p:cNvPr>
          <p:cNvSpPr/>
          <p:nvPr/>
        </p:nvSpPr>
        <p:spPr>
          <a:xfrm>
            <a:off x="1932161" y="1897275"/>
            <a:ext cx="1586476" cy="2680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C9F5676-36C1-40F7-B440-C34011D442E3}"/>
              </a:ext>
            </a:extLst>
          </p:cNvPr>
          <p:cNvCxnSpPr>
            <a:cxnSpLocks/>
            <a:stCxn id="21" idx="2"/>
            <a:endCxn id="9" idx="1"/>
          </p:cNvCxnSpPr>
          <p:nvPr/>
        </p:nvCxnSpPr>
        <p:spPr>
          <a:xfrm>
            <a:off x="2725399" y="2165367"/>
            <a:ext cx="2141415" cy="46702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783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HTTP Error Handle</a:t>
            </a:r>
            <a:endParaRPr lang="zh-TW" altLang="en-US" b="1" dirty="0">
              <a:solidFill>
                <a:srgbClr val="FFFF00"/>
              </a:solidFill>
            </a:endParaRPr>
          </a:p>
        </p:txBody>
      </p:sp>
      <p:sp>
        <p:nvSpPr>
          <p:cNvPr id="3" name="副標題 2"/>
          <p:cNvSpPr>
            <a:spLocks noGrp="1"/>
          </p:cNvSpPr>
          <p:nvPr>
            <p:ph type="subTitle" idx="1"/>
          </p:nvPr>
        </p:nvSpPr>
        <p:spPr>
          <a:xfrm>
            <a:off x="467544" y="1268756"/>
            <a:ext cx="3312368" cy="5256588"/>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If you notice, the employee service does not have a view of its own.</a:t>
            </a:r>
          </a:p>
          <a:p>
            <a:pPr marL="465138" indent="-465138" algn="l">
              <a:buClr>
                <a:srgbClr val="0070C0"/>
              </a:buClr>
              <a:buFont typeface="Wingdings" pitchFamily="2" charset="2"/>
              <a:buChar char="u"/>
            </a:pPr>
            <a:r>
              <a:rPr lang="en-US" sz="1600" b="1" dirty="0">
                <a:solidFill>
                  <a:schemeClr val="tx1"/>
                </a:solidFill>
              </a:rPr>
              <a:t>It is important that our users be informed of any exceptions that occurs.</a:t>
            </a:r>
          </a:p>
          <a:p>
            <a:pPr marL="465138" indent="-465138" algn="l">
              <a:buClr>
                <a:srgbClr val="0070C0"/>
              </a:buClr>
              <a:buFont typeface="Wingdings" pitchFamily="2" charset="2"/>
              <a:buChar char="u"/>
            </a:pPr>
            <a:r>
              <a:rPr lang="en-US" sz="1600" b="1" dirty="0">
                <a:solidFill>
                  <a:schemeClr val="tx1"/>
                </a:solidFill>
              </a:rPr>
              <a:t>If not they just end up staring at the blank screen which is poor user experience.</a:t>
            </a:r>
          </a:p>
          <a:p>
            <a:pPr marL="465138" indent="-465138" algn="l">
              <a:buClr>
                <a:srgbClr val="0070C0"/>
              </a:buClr>
              <a:buFont typeface="Wingdings" pitchFamily="2" charset="2"/>
              <a:buChar char="u"/>
            </a:pPr>
            <a:r>
              <a:rPr lang="en-US" sz="1600" b="1" dirty="0">
                <a:solidFill>
                  <a:schemeClr val="tx1"/>
                </a:solidFill>
              </a:rPr>
              <a:t>What error handler method does is that  it throws out the error message so that any component that subscribed to the observable can make use of it and display the error in the view.</a:t>
            </a:r>
          </a:p>
          <a:p>
            <a:pPr marL="465138" indent="-465138" algn="l">
              <a:buClr>
                <a:srgbClr val="0070C0"/>
              </a:buClr>
              <a:buFont typeface="Wingdings" pitchFamily="2" charset="2"/>
              <a:buChar char="u"/>
            </a:pPr>
            <a:r>
              <a:rPr lang="en-US" sz="1600" b="1" dirty="0">
                <a:solidFill>
                  <a:schemeClr val="tx1"/>
                </a:solidFill>
              </a:rPr>
              <a:t>In the method body, we return </a:t>
            </a:r>
            <a:r>
              <a:rPr lang="en-US" sz="1600" b="1" dirty="0" err="1">
                <a:solidFill>
                  <a:schemeClr val="tx1"/>
                </a:solidFill>
              </a:rPr>
              <a:t>Observable.throw</a:t>
            </a:r>
            <a:r>
              <a:rPr lang="en-US" sz="1600" b="1" dirty="0">
                <a:solidFill>
                  <a:schemeClr val="tx1"/>
                </a:solidFill>
              </a:rPr>
              <a:t> (</a:t>
            </a:r>
            <a:r>
              <a:rPr lang="en-US" sz="1600" b="1" dirty="0" err="1">
                <a:solidFill>
                  <a:schemeClr val="tx1"/>
                </a:solidFill>
              </a:rPr>
              <a:t>error.message</a:t>
            </a:r>
            <a:r>
              <a:rPr lang="en-US" sz="1600" b="1" dirty="0">
                <a:solidFill>
                  <a:schemeClr val="tx1"/>
                </a:solidFill>
              </a:rPr>
              <a:t> || “Server Error”).</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2019/3/6</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2AEA2E62-1816-4F37-A4E2-E8B50A88EA0F}"/>
              </a:ext>
            </a:extLst>
          </p:cNvPr>
          <p:cNvPicPr>
            <a:picLocks noChangeAspect="1"/>
          </p:cNvPicPr>
          <p:nvPr/>
        </p:nvPicPr>
        <p:blipFill>
          <a:blip r:embed="rId2"/>
          <a:stretch>
            <a:fillRect/>
          </a:stretch>
        </p:blipFill>
        <p:spPr>
          <a:xfrm>
            <a:off x="3915101" y="1259678"/>
            <a:ext cx="4882451" cy="4956653"/>
          </a:xfrm>
          <a:prstGeom prst="rect">
            <a:avLst/>
          </a:prstGeom>
          <a:ln>
            <a:solidFill>
              <a:srgbClr val="C00000"/>
            </a:solidFill>
          </a:ln>
        </p:spPr>
      </p:pic>
      <p:sp>
        <p:nvSpPr>
          <p:cNvPr id="18" name="Rectangle 17">
            <a:extLst>
              <a:ext uri="{FF2B5EF4-FFF2-40B4-BE49-F238E27FC236}">
                <a16:creationId xmlns:a16="http://schemas.microsoft.com/office/drawing/2014/main" id="{D0C6FD17-1497-40B3-A7BF-642242897790}"/>
              </a:ext>
            </a:extLst>
          </p:cNvPr>
          <p:cNvSpPr/>
          <p:nvPr/>
        </p:nvSpPr>
        <p:spPr>
          <a:xfrm>
            <a:off x="4572000" y="5733256"/>
            <a:ext cx="3528392"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850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HTTP Error Handle</a:t>
            </a:r>
            <a:endParaRPr lang="zh-TW" altLang="en-US" b="1" dirty="0">
              <a:solidFill>
                <a:srgbClr val="FFFF00"/>
              </a:solidFill>
            </a:endParaRPr>
          </a:p>
        </p:txBody>
      </p:sp>
      <p:sp>
        <p:nvSpPr>
          <p:cNvPr id="3" name="副標題 2"/>
          <p:cNvSpPr>
            <a:spLocks noGrp="1"/>
          </p:cNvSpPr>
          <p:nvPr>
            <p:ph type="subTitle" idx="1"/>
          </p:nvPr>
        </p:nvSpPr>
        <p:spPr>
          <a:xfrm>
            <a:off x="467544" y="1268756"/>
            <a:ext cx="7992888" cy="43205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Make sure import throw as well.</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2019/3/6</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6</a:t>
            </a:fld>
            <a:endParaRPr lang="zh-TW" altLang="en-US"/>
          </a:p>
        </p:txBody>
      </p:sp>
      <p:pic>
        <p:nvPicPr>
          <p:cNvPr id="8" name="Picture 7">
            <a:extLst>
              <a:ext uri="{FF2B5EF4-FFF2-40B4-BE49-F238E27FC236}">
                <a16:creationId xmlns:a16="http://schemas.microsoft.com/office/drawing/2014/main" id="{D63E1297-A450-492C-BCA8-681F4E113756}"/>
              </a:ext>
            </a:extLst>
          </p:cNvPr>
          <p:cNvPicPr>
            <a:picLocks noChangeAspect="1"/>
          </p:cNvPicPr>
          <p:nvPr/>
        </p:nvPicPr>
        <p:blipFill>
          <a:blip r:embed="rId2"/>
          <a:stretch>
            <a:fillRect/>
          </a:stretch>
        </p:blipFill>
        <p:spPr>
          <a:xfrm>
            <a:off x="3635896" y="1889082"/>
            <a:ext cx="4348484" cy="4519528"/>
          </a:xfrm>
          <a:prstGeom prst="rect">
            <a:avLst/>
          </a:prstGeom>
          <a:ln>
            <a:solidFill>
              <a:srgbClr val="C00000"/>
            </a:solidFill>
          </a:ln>
        </p:spPr>
      </p:pic>
      <p:sp>
        <p:nvSpPr>
          <p:cNvPr id="9" name="Rectangle 8">
            <a:extLst>
              <a:ext uri="{FF2B5EF4-FFF2-40B4-BE49-F238E27FC236}">
                <a16:creationId xmlns:a16="http://schemas.microsoft.com/office/drawing/2014/main" id="{9084D804-4F59-4172-AC6C-034C6ECE12F8}"/>
              </a:ext>
            </a:extLst>
          </p:cNvPr>
          <p:cNvSpPr/>
          <p:nvPr/>
        </p:nvSpPr>
        <p:spPr>
          <a:xfrm>
            <a:off x="4045942" y="2745130"/>
            <a:ext cx="1966218" cy="25182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83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HTTP Error Handle</a:t>
            </a:r>
            <a:endParaRPr lang="zh-TW" altLang="en-US" b="1" dirty="0">
              <a:solidFill>
                <a:srgbClr val="FFFF00"/>
              </a:solidFill>
            </a:endParaRPr>
          </a:p>
        </p:txBody>
      </p:sp>
      <p:sp>
        <p:nvSpPr>
          <p:cNvPr id="3" name="副標題 2"/>
          <p:cNvSpPr>
            <a:spLocks noGrp="1"/>
          </p:cNvSpPr>
          <p:nvPr>
            <p:ph type="subTitle" idx="1"/>
          </p:nvPr>
        </p:nvSpPr>
        <p:spPr>
          <a:xfrm>
            <a:off x="467544" y="1268755"/>
            <a:ext cx="7992888" cy="1368157"/>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We have done the first half of error handling.</a:t>
            </a:r>
          </a:p>
          <a:p>
            <a:pPr marL="465138" indent="-465138" algn="l">
              <a:buClr>
                <a:srgbClr val="0070C0"/>
              </a:buClr>
              <a:buFont typeface="Wingdings" pitchFamily="2" charset="2"/>
              <a:buChar char="u"/>
            </a:pPr>
            <a:r>
              <a:rPr lang="en-US" sz="1600" b="1" dirty="0">
                <a:solidFill>
                  <a:schemeClr val="tx1"/>
                </a:solidFill>
              </a:rPr>
              <a:t>We have caught the exception on the observable and we have thrown it to the component that has subscribed to the observable.</a:t>
            </a:r>
          </a:p>
          <a:p>
            <a:pPr marL="465138" indent="-465138" algn="l">
              <a:buClr>
                <a:srgbClr val="0070C0"/>
              </a:buClr>
              <a:buFont typeface="Wingdings" pitchFamily="2" charset="2"/>
              <a:buChar char="u"/>
            </a:pPr>
            <a:r>
              <a:rPr lang="en-US" sz="1600" b="1" dirty="0">
                <a:solidFill>
                  <a:schemeClr val="tx1"/>
                </a:solidFill>
              </a:rPr>
              <a:t>The second half is displaying the error message in the component that have subscribed.</a:t>
            </a: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2019/3/6</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175161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FB4B32C-B854-444B-BA32-B0B2F75CEC80}"/>
              </a:ext>
            </a:extLst>
          </p:cNvPr>
          <p:cNvPicPr>
            <a:picLocks noChangeAspect="1"/>
          </p:cNvPicPr>
          <p:nvPr/>
        </p:nvPicPr>
        <p:blipFill>
          <a:blip r:embed="rId2"/>
          <a:stretch>
            <a:fillRect/>
          </a:stretch>
        </p:blipFill>
        <p:spPr>
          <a:xfrm>
            <a:off x="4716016" y="1268755"/>
            <a:ext cx="3824108" cy="4626272"/>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HTTP Error Handle</a:t>
            </a:r>
            <a:endParaRPr lang="zh-TW" altLang="en-US" b="1" dirty="0">
              <a:solidFill>
                <a:srgbClr val="FFFF00"/>
              </a:solidFill>
            </a:endParaRPr>
          </a:p>
        </p:txBody>
      </p:sp>
      <p:sp>
        <p:nvSpPr>
          <p:cNvPr id="3" name="副標題 2"/>
          <p:cNvSpPr>
            <a:spLocks noGrp="1"/>
          </p:cNvSpPr>
          <p:nvPr>
            <p:ph type="subTitle" idx="1"/>
          </p:nvPr>
        </p:nvSpPr>
        <p:spPr>
          <a:xfrm>
            <a:off x="467544" y="1268755"/>
            <a:ext cx="4104456" cy="4032453"/>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In the employee-list component, just like how we get the data. </a:t>
            </a:r>
          </a:p>
          <a:p>
            <a:pPr marL="465138" indent="-465138" algn="l">
              <a:buClr>
                <a:srgbClr val="0070C0"/>
              </a:buClr>
              <a:buFont typeface="Wingdings" pitchFamily="2" charset="2"/>
              <a:buChar char="u"/>
            </a:pPr>
            <a:r>
              <a:rPr lang="en-US" sz="1600" b="1" dirty="0">
                <a:solidFill>
                  <a:schemeClr val="tx1"/>
                </a:solidFill>
              </a:rPr>
              <a:t>They can also get an error.</a:t>
            </a:r>
          </a:p>
          <a:p>
            <a:pPr marL="465138" indent="-465138" algn="l">
              <a:buClr>
                <a:srgbClr val="0070C0"/>
              </a:buClr>
              <a:buFont typeface="Wingdings" pitchFamily="2" charset="2"/>
              <a:buChar char="u"/>
            </a:pPr>
            <a:r>
              <a:rPr lang="en-US" sz="1600" b="1" dirty="0">
                <a:solidFill>
                  <a:schemeClr val="tx1"/>
                </a:solidFill>
              </a:rPr>
              <a:t>The second argument to the subscriber method is also a fat error function.</a:t>
            </a:r>
          </a:p>
          <a:p>
            <a:pPr marL="465138" indent="-465138" algn="l">
              <a:buClr>
                <a:srgbClr val="0070C0"/>
              </a:buClr>
              <a:buFont typeface="Wingdings" pitchFamily="2" charset="2"/>
              <a:buChar char="u"/>
            </a:pPr>
            <a:r>
              <a:rPr lang="en-US" sz="1600" b="1" dirty="0">
                <a:solidFill>
                  <a:schemeClr val="tx1"/>
                </a:solidFill>
              </a:rPr>
              <a:t>Then, we add </a:t>
            </a:r>
            <a:r>
              <a:rPr lang="en-US" sz="1600" b="1" dirty="0" err="1">
                <a:solidFill>
                  <a:schemeClr val="tx1"/>
                </a:solidFill>
              </a:rPr>
              <a:t>errorMsg</a:t>
            </a:r>
            <a:r>
              <a:rPr lang="en-US" sz="1600" b="1" dirty="0">
                <a:solidFill>
                  <a:schemeClr val="tx1"/>
                </a:solidFill>
              </a:rPr>
              <a:t> as the public property.</a:t>
            </a:r>
          </a:p>
          <a:p>
            <a:pPr marL="465138" indent="-465138" algn="l">
              <a:buClr>
                <a:srgbClr val="0070C0"/>
              </a:buClr>
              <a:buFont typeface="Wingdings" pitchFamily="2" charset="2"/>
              <a:buChar char="u"/>
            </a:pPr>
            <a:r>
              <a:rPr lang="en-US" sz="1600" b="1" dirty="0">
                <a:solidFill>
                  <a:schemeClr val="tx1"/>
                </a:solidFill>
              </a:rPr>
              <a:t>Then bind the public </a:t>
            </a:r>
            <a:r>
              <a:rPr lang="en-US" sz="1600" b="1" dirty="0" err="1">
                <a:solidFill>
                  <a:schemeClr val="tx1"/>
                </a:solidFill>
              </a:rPr>
              <a:t>errorMsg</a:t>
            </a:r>
            <a:r>
              <a:rPr lang="en-US" sz="1600" b="1" dirty="0">
                <a:solidFill>
                  <a:schemeClr val="tx1"/>
                </a:solidFill>
              </a:rPr>
              <a:t> property to the view using the interpolation {{ </a:t>
            </a:r>
            <a:r>
              <a:rPr lang="en-US" sz="1600" b="1" dirty="0" err="1">
                <a:solidFill>
                  <a:schemeClr val="tx1"/>
                </a:solidFill>
              </a:rPr>
              <a:t>errorMsg</a:t>
            </a:r>
            <a:r>
              <a:rPr lang="en-US" sz="1600" b="1" dirty="0">
                <a:solidFill>
                  <a:schemeClr val="tx1"/>
                </a:solidFill>
              </a:rPr>
              <a:t> }}.</a:t>
            </a:r>
          </a:p>
          <a:p>
            <a:pPr marL="465138" indent="-465138" algn="l">
              <a:buClr>
                <a:srgbClr val="0070C0"/>
              </a:buClr>
              <a:buFont typeface="Wingdings" pitchFamily="2" charset="2"/>
              <a:buChar char="u"/>
            </a:pPr>
            <a:r>
              <a:rPr lang="en-US" sz="1600" b="1" dirty="0">
                <a:solidFill>
                  <a:schemeClr val="tx1"/>
                </a:solidFill>
              </a:rPr>
              <a:t>Note: The Arrow Function is also called fat arrow function or lambda functions. The arrow function are concise way of writing functions that do not rebind context (this) within other functions.</a:t>
            </a: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2019/3/6</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8</a:t>
            </a:fld>
            <a:endParaRPr lang="zh-TW" altLang="en-US"/>
          </a:p>
        </p:txBody>
      </p:sp>
      <p:sp>
        <p:nvSpPr>
          <p:cNvPr id="9" name="Rectangle 8">
            <a:extLst>
              <a:ext uri="{FF2B5EF4-FFF2-40B4-BE49-F238E27FC236}">
                <a16:creationId xmlns:a16="http://schemas.microsoft.com/office/drawing/2014/main" id="{9084D804-4F59-4172-AC6C-034C6ECE12F8}"/>
              </a:ext>
            </a:extLst>
          </p:cNvPr>
          <p:cNvSpPr/>
          <p:nvPr/>
        </p:nvSpPr>
        <p:spPr>
          <a:xfrm>
            <a:off x="5436096" y="4888636"/>
            <a:ext cx="1966218" cy="70060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EBD251-A966-42F6-BC1D-198C10B6140A}"/>
              </a:ext>
            </a:extLst>
          </p:cNvPr>
          <p:cNvSpPr/>
          <p:nvPr/>
        </p:nvSpPr>
        <p:spPr>
          <a:xfrm>
            <a:off x="5220072" y="3574541"/>
            <a:ext cx="1333128" cy="2144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606840E-4CDF-4DA8-8B27-0EE669AF8AA3}"/>
              </a:ext>
            </a:extLst>
          </p:cNvPr>
          <p:cNvSpPr/>
          <p:nvPr/>
        </p:nvSpPr>
        <p:spPr>
          <a:xfrm>
            <a:off x="5294942" y="2260446"/>
            <a:ext cx="1333128" cy="2144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9E19776-F93C-4FB2-932D-01897872A2FD}"/>
              </a:ext>
            </a:extLst>
          </p:cNvPr>
          <p:cNvSpPr/>
          <p:nvPr/>
        </p:nvSpPr>
        <p:spPr>
          <a:xfrm>
            <a:off x="899592" y="1879276"/>
            <a:ext cx="3456384" cy="75763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6706AA21-1ECE-4CC4-A970-E90DBC610852}"/>
              </a:ext>
            </a:extLst>
          </p:cNvPr>
          <p:cNvCxnSpPr>
            <a:cxnSpLocks/>
            <a:stCxn id="12" idx="3"/>
          </p:cNvCxnSpPr>
          <p:nvPr/>
        </p:nvCxnSpPr>
        <p:spPr>
          <a:xfrm>
            <a:off x="4355976" y="2258094"/>
            <a:ext cx="1080120" cy="304311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900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321227C-D830-4775-877B-BF374245B73A}"/>
              </a:ext>
            </a:extLst>
          </p:cNvPr>
          <p:cNvPicPr>
            <a:picLocks noChangeAspect="1"/>
          </p:cNvPicPr>
          <p:nvPr/>
        </p:nvPicPr>
        <p:blipFill>
          <a:blip r:embed="rId2"/>
          <a:stretch>
            <a:fillRect/>
          </a:stretch>
        </p:blipFill>
        <p:spPr>
          <a:xfrm>
            <a:off x="4068822" y="1312630"/>
            <a:ext cx="4600885" cy="3659795"/>
          </a:xfrm>
          <a:prstGeom prst="rect">
            <a:avLst/>
          </a:prstGeom>
          <a:ln>
            <a:solidFill>
              <a:srgbClr val="C00000"/>
            </a:solidFill>
          </a:ln>
        </p:spPr>
      </p:pic>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22 HTTP Error Handle</a:t>
            </a:r>
            <a:endParaRPr lang="zh-TW" altLang="en-US" b="1" dirty="0">
              <a:solidFill>
                <a:srgbClr val="FFFF00"/>
              </a:solidFill>
            </a:endParaRPr>
          </a:p>
        </p:txBody>
      </p:sp>
      <p:sp>
        <p:nvSpPr>
          <p:cNvPr id="3" name="副標題 2"/>
          <p:cNvSpPr>
            <a:spLocks noGrp="1"/>
          </p:cNvSpPr>
          <p:nvPr>
            <p:ph type="subTitle" idx="1"/>
          </p:nvPr>
        </p:nvSpPr>
        <p:spPr>
          <a:xfrm>
            <a:off x="467544" y="1268756"/>
            <a:ext cx="3168352" cy="610522"/>
          </a:xfrm>
          <a:ln>
            <a:solidFill>
              <a:srgbClr val="C00000"/>
            </a:solidFill>
          </a:ln>
        </p:spPr>
        <p:txBody>
          <a:bodyPr>
            <a:noAutofit/>
          </a:bodyPr>
          <a:lstStyle/>
          <a:p>
            <a:pPr marL="465138" indent="-465138" algn="l">
              <a:buClr>
                <a:srgbClr val="0070C0"/>
              </a:buClr>
              <a:buFont typeface="Wingdings" pitchFamily="2" charset="2"/>
              <a:buChar char="u"/>
            </a:pPr>
            <a:r>
              <a:rPr lang="en-US" sz="1600" b="1" dirty="0">
                <a:solidFill>
                  <a:schemeClr val="tx1"/>
                </a:solidFill>
              </a:rPr>
              <a:t>Do the same thing for employee-</a:t>
            </a:r>
            <a:r>
              <a:rPr lang="en-US" sz="1600" b="1" dirty="0" err="1">
                <a:solidFill>
                  <a:schemeClr val="tx1"/>
                </a:solidFill>
              </a:rPr>
              <a:t>detail.component</a:t>
            </a:r>
            <a:endParaRPr lang="en-US" sz="1600" b="1" dirty="0">
              <a:solidFill>
                <a:schemeClr val="tx1"/>
              </a:solidFill>
            </a:endParaRPr>
          </a:p>
          <a:p>
            <a:pPr marL="465138" indent="-465138" algn="l">
              <a:buClr>
                <a:srgbClr val="0070C0"/>
              </a:buClr>
              <a:buFont typeface="Wingdings" pitchFamily="2" charset="2"/>
              <a:buChar char="u"/>
            </a:pPr>
            <a:endParaRPr lang="en-US" sz="1600" b="1" dirty="0">
              <a:solidFill>
                <a:schemeClr val="tx1"/>
              </a:solidFill>
            </a:endParaRPr>
          </a:p>
        </p:txBody>
      </p:sp>
      <p:sp>
        <p:nvSpPr>
          <p:cNvPr id="4" name="標題 1"/>
          <p:cNvSpPr txBox="1">
            <a:spLocks/>
          </p:cNvSpPr>
          <p:nvPr/>
        </p:nvSpPr>
        <p:spPr>
          <a:xfrm>
            <a:off x="-8722" y="759619"/>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92500"/>
          </a:bodyPr>
          <a:lstStyle/>
          <a:p>
            <a:r>
              <a:rPr lang="en-US" sz="1600" b="1" i="1" dirty="0"/>
              <a:t>https://www.youtube.com/watch?v=N8FBmB2jme8&amp;index=6&amp;list=PLC3y8-rFHvwhBRAgFinJR8KHIrCdTkZcZ</a:t>
            </a: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2019/3/6</a:t>
            </a:fld>
            <a:endParaRPr lang="zh-TW" altLang="en-US"/>
          </a:p>
        </p:txBody>
      </p:sp>
      <p:sp>
        <p:nvSpPr>
          <p:cNvPr id="6" name="投影片編號版面配置區 5"/>
          <p:cNvSpPr>
            <a:spLocks noGrp="1"/>
          </p:cNvSpPr>
          <p:nvPr>
            <p:ph type="sldNum" sz="quarter" idx="12"/>
          </p:nvPr>
        </p:nvSpPr>
        <p:spPr>
          <a:xfrm>
            <a:off x="6553200" y="6356349"/>
            <a:ext cx="2133600" cy="365125"/>
          </a:xfrm>
        </p:spPr>
        <p:txBody>
          <a:bodyPr/>
          <a:lstStyle/>
          <a:p>
            <a:fld id="{E4D7E63D-91F2-4366-A2C4-1B00C9E2590E}" type="slidenum">
              <a:rPr lang="zh-TW" altLang="en-US" smtClean="0"/>
              <a:pPr/>
              <a:t>9</a:t>
            </a:fld>
            <a:endParaRPr lang="zh-TW" altLang="en-US"/>
          </a:p>
        </p:txBody>
      </p:sp>
      <p:sp>
        <p:nvSpPr>
          <p:cNvPr id="9" name="Rectangle 8">
            <a:extLst>
              <a:ext uri="{FF2B5EF4-FFF2-40B4-BE49-F238E27FC236}">
                <a16:creationId xmlns:a16="http://schemas.microsoft.com/office/drawing/2014/main" id="{9084D804-4F59-4172-AC6C-034C6ECE12F8}"/>
              </a:ext>
            </a:extLst>
          </p:cNvPr>
          <p:cNvSpPr/>
          <p:nvPr/>
        </p:nvSpPr>
        <p:spPr>
          <a:xfrm>
            <a:off x="4427984" y="4221089"/>
            <a:ext cx="1333128" cy="43204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EBD251-A966-42F6-BC1D-198C10B6140A}"/>
              </a:ext>
            </a:extLst>
          </p:cNvPr>
          <p:cNvSpPr/>
          <p:nvPr/>
        </p:nvSpPr>
        <p:spPr>
          <a:xfrm>
            <a:off x="4427984" y="3061301"/>
            <a:ext cx="1333128" cy="2144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606840E-4CDF-4DA8-8B27-0EE669AF8AA3}"/>
              </a:ext>
            </a:extLst>
          </p:cNvPr>
          <p:cNvSpPr/>
          <p:nvPr/>
        </p:nvSpPr>
        <p:spPr>
          <a:xfrm>
            <a:off x="4355976" y="2112005"/>
            <a:ext cx="1333128" cy="21449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630648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2894</TotalTime>
  <Words>988</Words>
  <Application>Microsoft Office PowerPoint</Application>
  <PresentationFormat>On-screen Show (4:3)</PresentationFormat>
  <Paragraphs>100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佈景主題</vt:lpstr>
      <vt:lpstr>22 HTTP Error Handle</vt:lpstr>
      <vt:lpstr>22 HTTP Error Handle</vt:lpstr>
      <vt:lpstr>22 HTTP Error Handle</vt:lpstr>
      <vt:lpstr>22 HTTP Error Handle</vt:lpstr>
      <vt:lpstr>22 HTTP Error Handle</vt:lpstr>
      <vt:lpstr>22 HTTP Error Handle</vt:lpstr>
      <vt:lpstr>22 HTTP Error Handle</vt:lpstr>
      <vt:lpstr>22 HTTP Error Handle</vt:lpstr>
      <vt:lpstr>22 HTTP Error Handle</vt:lpstr>
      <vt:lpstr>22 HTTP Error Handle</vt:lpstr>
      <vt:lpstr>22 HTTP Error Handle</vt:lpstr>
      <vt:lpstr>22 HTTP Error Handle</vt:lpstr>
      <vt:lpstr>22 HTTP Error Handle</vt:lpstr>
      <vt:lpstr>22 HTTP Error Handle</vt:lpstr>
      <vt:lpstr>22 HTTP Error Handle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1191</cp:revision>
  <dcterms:created xsi:type="dcterms:W3CDTF">2018-09-28T16:40:41Z</dcterms:created>
  <dcterms:modified xsi:type="dcterms:W3CDTF">2019-03-06T18:34:07Z</dcterms:modified>
</cp:coreProperties>
</file>