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3" r:id="rId3"/>
    <p:sldId id="265" r:id="rId4"/>
    <p:sldId id="264"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10" d="100"/>
          <a:sy n="110" d="100"/>
        </p:scale>
        <p:origin x="1650"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a:t>
            </a:r>
            <a:r>
              <a:rPr lang="en-US" altLang="zh-TW" sz="4800" b="1">
                <a:solidFill>
                  <a:srgbClr val="FFFF00"/>
                </a:solidFill>
              </a:rPr>
              <a:t>Template Reference </a:t>
            </a:r>
            <a:r>
              <a:rPr lang="en-US" altLang="zh-TW" sz="4800" b="1" dirty="0">
                <a:solidFill>
                  <a:srgbClr val="FFFF00"/>
                </a:solidFill>
              </a:rPr>
              <a:t>Variable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6A9711-ACB3-4A1B-8FE9-39ABC4AA549C}"/>
              </a:ext>
            </a:extLst>
          </p:cNvPr>
          <p:cNvPicPr>
            <a:picLocks noChangeAspect="1"/>
          </p:cNvPicPr>
          <p:nvPr/>
        </p:nvPicPr>
        <p:blipFill>
          <a:blip r:embed="rId2"/>
          <a:stretch>
            <a:fillRect/>
          </a:stretch>
        </p:blipFill>
        <p:spPr>
          <a:xfrm>
            <a:off x="1691680" y="3412604"/>
            <a:ext cx="5667375" cy="31623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Template Reference Variable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87221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Template Reference Variable</a:t>
            </a:r>
          </a:p>
          <a:p>
            <a:pPr marL="465138" indent="-465138" algn="l">
              <a:buClr>
                <a:srgbClr val="0070C0"/>
              </a:buClr>
              <a:buFont typeface="Wingdings" pitchFamily="2" charset="2"/>
              <a:buChar char="u"/>
            </a:pPr>
            <a:r>
              <a:rPr lang="en-US" sz="1600" b="1" dirty="0">
                <a:solidFill>
                  <a:schemeClr val="tx1"/>
                </a:solidFill>
              </a:rPr>
              <a:t>This section discusses the template reference variable.</a:t>
            </a:r>
          </a:p>
          <a:p>
            <a:pPr marL="465138" indent="-465138" algn="l">
              <a:buClr>
                <a:srgbClr val="0070C0"/>
              </a:buClr>
              <a:buFont typeface="Wingdings" pitchFamily="2" charset="2"/>
              <a:buChar char="u"/>
            </a:pPr>
            <a:r>
              <a:rPr lang="en-US" sz="1600" b="1" dirty="0">
                <a:solidFill>
                  <a:schemeClr val="tx1"/>
                </a:solidFill>
              </a:rPr>
              <a:t>Now, when there is a user interaction, we might want some data to flow from the view to the class to perform an operation, for example, we may require the value in the input field to perform some validation.</a:t>
            </a:r>
          </a:p>
          <a:p>
            <a:pPr marL="465138" indent="-465138" algn="l">
              <a:buClr>
                <a:srgbClr val="0070C0"/>
              </a:buClr>
              <a:buFont typeface="Wingdings" pitchFamily="2" charset="2"/>
              <a:buChar char="u"/>
            </a:pPr>
            <a:r>
              <a:rPr lang="en-US" sz="1600" b="1" dirty="0">
                <a:solidFill>
                  <a:schemeClr val="tx1"/>
                </a:solidFill>
              </a:rPr>
              <a:t>So, to easily access the DOM element and their properties, Angular provides us with template  reference variables.</a:t>
            </a:r>
          </a:p>
          <a:p>
            <a:pPr marL="465138" indent="-465138" algn="l">
              <a:buClr>
                <a:srgbClr val="0070C0"/>
              </a:buClr>
              <a:buFont typeface="Wingdings" pitchFamily="2" charset="2"/>
              <a:buChar char="u"/>
            </a:pPr>
            <a:endParaRPr lang="en-US" sz="16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Template Reference Variable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201622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Template Reference Variable</a:t>
            </a:r>
          </a:p>
          <a:p>
            <a:pPr marL="465138" indent="-465138" algn="l">
              <a:buClr>
                <a:srgbClr val="0070C0"/>
              </a:buClr>
              <a:buFont typeface="Wingdings" pitchFamily="2" charset="2"/>
              <a:buChar char="u"/>
            </a:pPr>
            <a:r>
              <a:rPr lang="en-US" sz="1600" dirty="0">
                <a:solidFill>
                  <a:schemeClr val="tx1"/>
                </a:solidFill>
              </a:rPr>
              <a:t>Let’s look at an example.  We have s text box and button.</a:t>
            </a:r>
          </a:p>
          <a:p>
            <a:pPr marL="465138" indent="-465138" algn="l">
              <a:buClr>
                <a:srgbClr val="0070C0"/>
              </a:buClr>
              <a:buFont typeface="Wingdings" pitchFamily="2" charset="2"/>
              <a:buChar char="u"/>
            </a:pPr>
            <a:r>
              <a:rPr lang="en-US" sz="1600" dirty="0">
                <a:solidFill>
                  <a:schemeClr val="tx1"/>
                </a:solidFill>
              </a:rPr>
              <a:t>First, we need to bind the click event to the input button.</a:t>
            </a:r>
          </a:p>
          <a:p>
            <a:pPr marL="465138" indent="-465138" algn="l">
              <a:buClr>
                <a:srgbClr val="0070C0"/>
              </a:buClr>
              <a:buFont typeface="Wingdings" pitchFamily="2" charset="2"/>
              <a:buChar char="u"/>
            </a:pPr>
            <a:r>
              <a:rPr lang="en-US" sz="1600" dirty="0">
                <a:solidFill>
                  <a:schemeClr val="tx1"/>
                </a:solidFill>
              </a:rPr>
              <a:t>We will pass the value of the input elements as an argument and the way we do that is using the template reference variable and syntax is pretty simple.</a:t>
            </a:r>
          </a:p>
          <a:p>
            <a:pPr marL="465138" indent="-465138" algn="l">
              <a:buClr>
                <a:srgbClr val="0070C0"/>
              </a:buClr>
              <a:buFont typeface="Wingdings" pitchFamily="2" charset="2"/>
              <a:buChar char="u"/>
            </a:pPr>
            <a:r>
              <a:rPr lang="en-US" sz="1600" dirty="0">
                <a:solidFill>
                  <a:schemeClr val="tx1"/>
                </a:solidFill>
              </a:rPr>
              <a:t>You wan the opening tag of the element you want a reference to, for example, #</a:t>
            </a:r>
            <a:r>
              <a:rPr lang="en-US" sz="1600" dirty="0" err="1">
                <a:solidFill>
                  <a:schemeClr val="tx1"/>
                </a:solidFill>
              </a:rPr>
              <a:t>myInput</a:t>
            </a:r>
            <a:r>
              <a:rPr lang="en-US" sz="1600" dirty="0">
                <a:solidFill>
                  <a:schemeClr val="tx1"/>
                </a:solidFill>
              </a:rPr>
              <a:t>.</a:t>
            </a:r>
          </a:p>
          <a:p>
            <a:pPr marL="465138" indent="-465138" algn="l">
              <a:buClr>
                <a:srgbClr val="0070C0"/>
              </a:buClr>
              <a:buFont typeface="Wingdings" pitchFamily="2" charset="2"/>
              <a:buChar char="u"/>
            </a:pPr>
            <a:r>
              <a:rPr lang="en-US" sz="1600" dirty="0">
                <a:solidFill>
                  <a:schemeClr val="tx1"/>
                </a:solidFill>
              </a:rPr>
              <a:t>Pass </a:t>
            </a:r>
            <a:r>
              <a:rPr lang="en-US" sz="1600" dirty="0" err="1">
                <a:solidFill>
                  <a:schemeClr val="tx1"/>
                </a:solidFill>
              </a:rPr>
              <a:t>myInput.value</a:t>
            </a:r>
            <a:r>
              <a:rPr lang="en-US" sz="1600" dirty="0">
                <a:solidFill>
                  <a:schemeClr val="tx1"/>
                </a:solidFill>
              </a:rPr>
              <a:t> to the onclick method, you can see the “peter” on the console.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5D6EC1E7-50F3-4157-82C8-F5F0D95D7BDE}"/>
              </a:ext>
            </a:extLst>
          </p:cNvPr>
          <p:cNvPicPr>
            <a:picLocks noChangeAspect="1"/>
          </p:cNvPicPr>
          <p:nvPr/>
        </p:nvPicPr>
        <p:blipFill>
          <a:blip r:embed="rId2"/>
          <a:stretch>
            <a:fillRect/>
          </a:stretch>
        </p:blipFill>
        <p:spPr>
          <a:xfrm>
            <a:off x="1764196" y="3424590"/>
            <a:ext cx="5615608" cy="3155673"/>
          </a:xfrm>
          <a:prstGeom prst="rect">
            <a:avLst/>
          </a:prstGeom>
          <a:ln>
            <a:solidFill>
              <a:srgbClr val="C00000"/>
            </a:solidFill>
          </a:ln>
        </p:spPr>
      </p:pic>
      <p:sp>
        <p:nvSpPr>
          <p:cNvPr id="9" name="Rectangle 8">
            <a:extLst>
              <a:ext uri="{FF2B5EF4-FFF2-40B4-BE49-F238E27FC236}">
                <a16:creationId xmlns:a16="http://schemas.microsoft.com/office/drawing/2014/main" id="{941FE828-7E42-433D-A865-425F60494A8D}"/>
              </a:ext>
            </a:extLst>
          </p:cNvPr>
          <p:cNvSpPr/>
          <p:nvPr/>
        </p:nvSpPr>
        <p:spPr>
          <a:xfrm>
            <a:off x="2915816" y="4474991"/>
            <a:ext cx="108012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C04105-C58C-41B9-9EB2-EE4C5CBE1894}"/>
              </a:ext>
            </a:extLst>
          </p:cNvPr>
          <p:cNvSpPr/>
          <p:nvPr/>
        </p:nvSpPr>
        <p:spPr>
          <a:xfrm>
            <a:off x="4499992" y="4186959"/>
            <a:ext cx="648072"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D9062D-0DCE-498F-961F-88BA9A328DD6}"/>
              </a:ext>
            </a:extLst>
          </p:cNvPr>
          <p:cNvSpPr/>
          <p:nvPr/>
        </p:nvSpPr>
        <p:spPr>
          <a:xfrm>
            <a:off x="5364088" y="4186959"/>
            <a:ext cx="648072"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001052-88F0-44B7-96F2-3569023FD36E}"/>
              </a:ext>
            </a:extLst>
          </p:cNvPr>
          <p:cNvSpPr/>
          <p:nvPr/>
        </p:nvSpPr>
        <p:spPr>
          <a:xfrm>
            <a:off x="2195736" y="5771135"/>
            <a:ext cx="1512168" cy="444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CE9A49-56F2-4EA6-815D-6AF2B83259D1}"/>
              </a:ext>
            </a:extLst>
          </p:cNvPr>
          <p:cNvSpPr/>
          <p:nvPr/>
        </p:nvSpPr>
        <p:spPr>
          <a:xfrm>
            <a:off x="6732240" y="3839144"/>
            <a:ext cx="586916" cy="444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1914DB8-1783-454D-B8FD-F88232314565}"/>
              </a:ext>
            </a:extLst>
          </p:cNvPr>
          <p:cNvCxnSpPr>
            <a:stCxn id="10" idx="3"/>
            <a:endCxn id="11" idx="1"/>
          </p:cNvCxnSpPr>
          <p:nvPr/>
        </p:nvCxnSpPr>
        <p:spPr>
          <a:xfrm>
            <a:off x="5148064" y="4258967"/>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431D84-1CAE-415C-8D95-AD91EE1A4A67}"/>
              </a:ext>
            </a:extLst>
          </p:cNvPr>
          <p:cNvCxnSpPr>
            <a:cxnSpLocks/>
            <a:stCxn id="11" idx="2"/>
            <a:endCxn id="9" idx="3"/>
          </p:cNvCxnSpPr>
          <p:nvPr/>
        </p:nvCxnSpPr>
        <p:spPr>
          <a:xfrm flipH="1">
            <a:off x="3995936" y="4330975"/>
            <a:ext cx="1692188" cy="2160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445B8A5-3AA2-4B14-923D-803DAB59A84F}"/>
              </a:ext>
            </a:extLst>
          </p:cNvPr>
          <p:cNvCxnSpPr>
            <a:cxnSpLocks/>
            <a:stCxn id="9" idx="2"/>
          </p:cNvCxnSpPr>
          <p:nvPr/>
        </p:nvCxnSpPr>
        <p:spPr>
          <a:xfrm flipH="1">
            <a:off x="2987824" y="4619007"/>
            <a:ext cx="468052" cy="11521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46D659-7455-40B0-A169-A0B5C419B57D}"/>
              </a:ext>
            </a:extLst>
          </p:cNvPr>
          <p:cNvCxnSpPr>
            <a:cxnSpLocks/>
            <a:stCxn id="12" idx="3"/>
            <a:endCxn id="13" idx="1"/>
          </p:cNvCxnSpPr>
          <p:nvPr/>
        </p:nvCxnSpPr>
        <p:spPr>
          <a:xfrm flipV="1">
            <a:off x="3707904" y="4061146"/>
            <a:ext cx="3024336" cy="19319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27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EBF91437-A4E6-4331-8328-06F988913A09}"/>
              </a:ext>
            </a:extLst>
          </p:cNvPr>
          <p:cNvPicPr>
            <a:picLocks noChangeAspect="1"/>
          </p:cNvPicPr>
          <p:nvPr/>
        </p:nvPicPr>
        <p:blipFill>
          <a:blip r:embed="rId2"/>
          <a:stretch>
            <a:fillRect/>
          </a:stretch>
        </p:blipFill>
        <p:spPr>
          <a:xfrm>
            <a:off x="1619672" y="2307661"/>
            <a:ext cx="5616116" cy="300573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Template Reference Variable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89385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Template Reference Variable</a:t>
            </a:r>
          </a:p>
          <a:p>
            <a:pPr marL="465138" indent="-465138" algn="l">
              <a:buClr>
                <a:srgbClr val="0070C0"/>
              </a:buClr>
              <a:buFont typeface="Wingdings" pitchFamily="2" charset="2"/>
              <a:buChar char="u"/>
            </a:pPr>
            <a:r>
              <a:rPr lang="en-US" sz="1600" dirty="0">
                <a:solidFill>
                  <a:schemeClr val="tx1"/>
                </a:solidFill>
              </a:rPr>
              <a:t>Now, if we pass the template reference variable logMessage2 (</a:t>
            </a:r>
            <a:r>
              <a:rPr lang="en-US" sz="1600" dirty="0" err="1">
                <a:solidFill>
                  <a:schemeClr val="tx1"/>
                </a:solidFill>
              </a:rPr>
              <a:t>myInput</a:t>
            </a:r>
            <a:r>
              <a:rPr lang="en-US" sz="1600" dirty="0">
                <a:solidFill>
                  <a:schemeClr val="tx1"/>
                </a:solidFill>
              </a:rPr>
              <a:t>), you can check the type is text.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941FE828-7E42-433D-A865-425F60494A8D}"/>
              </a:ext>
            </a:extLst>
          </p:cNvPr>
          <p:cNvSpPr/>
          <p:nvPr/>
        </p:nvSpPr>
        <p:spPr>
          <a:xfrm>
            <a:off x="1838734" y="2852027"/>
            <a:ext cx="2367292" cy="5446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D9062D-0DCE-498F-961F-88BA9A328DD6}"/>
              </a:ext>
            </a:extLst>
          </p:cNvPr>
          <p:cNvSpPr/>
          <p:nvPr/>
        </p:nvSpPr>
        <p:spPr>
          <a:xfrm>
            <a:off x="4458054" y="3426949"/>
            <a:ext cx="1260140" cy="329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001052-88F0-44B7-96F2-3569023FD36E}"/>
              </a:ext>
            </a:extLst>
          </p:cNvPr>
          <p:cNvSpPr/>
          <p:nvPr/>
        </p:nvSpPr>
        <p:spPr>
          <a:xfrm>
            <a:off x="1653600" y="4594920"/>
            <a:ext cx="1512168" cy="7184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CE9A49-56F2-4EA6-815D-6AF2B83259D1}"/>
              </a:ext>
            </a:extLst>
          </p:cNvPr>
          <p:cNvSpPr/>
          <p:nvPr/>
        </p:nvSpPr>
        <p:spPr>
          <a:xfrm>
            <a:off x="6573318" y="3124341"/>
            <a:ext cx="662470" cy="500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F431D84-1CAE-415C-8D95-AD91EE1A4A67}"/>
              </a:ext>
            </a:extLst>
          </p:cNvPr>
          <p:cNvCxnSpPr>
            <a:cxnSpLocks/>
            <a:stCxn id="11" idx="0"/>
            <a:endCxn id="9" idx="3"/>
          </p:cNvCxnSpPr>
          <p:nvPr/>
        </p:nvCxnSpPr>
        <p:spPr>
          <a:xfrm flipH="1" flipV="1">
            <a:off x="4206026" y="3124341"/>
            <a:ext cx="882098" cy="3026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445B8A5-3AA2-4B14-923D-803DAB59A84F}"/>
              </a:ext>
            </a:extLst>
          </p:cNvPr>
          <p:cNvCxnSpPr>
            <a:cxnSpLocks/>
            <a:stCxn id="9" idx="2"/>
            <a:endCxn id="12" idx="0"/>
          </p:cNvCxnSpPr>
          <p:nvPr/>
        </p:nvCxnSpPr>
        <p:spPr>
          <a:xfrm flipH="1">
            <a:off x="2409684" y="3396655"/>
            <a:ext cx="612696" cy="11982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46D659-7455-40B0-A169-A0B5C419B57D}"/>
              </a:ext>
            </a:extLst>
          </p:cNvPr>
          <p:cNvCxnSpPr>
            <a:cxnSpLocks/>
            <a:stCxn id="12" idx="3"/>
            <a:endCxn id="13" idx="1"/>
          </p:cNvCxnSpPr>
          <p:nvPr/>
        </p:nvCxnSpPr>
        <p:spPr>
          <a:xfrm flipV="1">
            <a:off x="3165768" y="3374488"/>
            <a:ext cx="3407550" cy="15796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7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296</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10 Template Reference Variable</vt:lpstr>
      <vt:lpstr>10 Template Reference Variable</vt:lpstr>
      <vt:lpstr>10 Template Reference Variable</vt:lpstr>
      <vt:lpstr>10 Template Reference Variable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638</cp:revision>
  <dcterms:created xsi:type="dcterms:W3CDTF">2018-09-28T16:40:41Z</dcterms:created>
  <dcterms:modified xsi:type="dcterms:W3CDTF">2019-02-25T23:32:21Z</dcterms:modified>
</cp:coreProperties>
</file>