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3" r:id="rId3"/>
    <p:sldId id="267" r:id="rId4"/>
    <p:sldId id="266" r:id="rId5"/>
    <p:sldId id="264" r:id="rId6"/>
    <p:sldId id="265" r:id="rId7"/>
    <p:sldId id="259"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4" d="100"/>
          <a:sy n="94" d="100"/>
        </p:scale>
        <p:origin x="122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2019/5/1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2019/5/1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2019/5/1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2019/5/1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2019/5/1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Angular Introduction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Angular Introduction</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1152128"/>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This documents discussed angular 7.</a:t>
            </a:r>
          </a:p>
          <a:p>
            <a:pPr marL="465138" indent="-465138" algn="l">
              <a:buClr>
                <a:srgbClr val="0070C0"/>
              </a:buClr>
              <a:buFont typeface="Wingdings" pitchFamily="2" charset="2"/>
              <a:buChar char="u"/>
            </a:pPr>
            <a:r>
              <a:rPr lang="en-US" sz="1600" dirty="0">
                <a:solidFill>
                  <a:schemeClr val="tx1"/>
                </a:solidFill>
              </a:rPr>
              <a:t>Angular is a framework for client side application. It is especially great for Single Page Applications (SPAs) where part of views get refreshed asynchronously without having reload the entire page. Any application rely on JavaScript, Angular is a great choice.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https://www.youtube.com/watch?v=0eWrpsCLMJQ&amp;list=PLC3y8-rFHvwhBRAgFinJR8KHIrCdTkZcZ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97489F03-42CD-4051-9304-0EE4813FE181}"/>
              </a:ext>
            </a:extLst>
          </p:cNvPr>
          <p:cNvPicPr>
            <a:picLocks noChangeAspect="1"/>
          </p:cNvPicPr>
          <p:nvPr/>
        </p:nvPicPr>
        <p:blipFill>
          <a:blip r:embed="rId2"/>
          <a:stretch>
            <a:fillRect/>
          </a:stretch>
        </p:blipFill>
        <p:spPr>
          <a:xfrm>
            <a:off x="2599680" y="2585231"/>
            <a:ext cx="4067175" cy="3390900"/>
          </a:xfrm>
          <a:prstGeom prst="rect">
            <a:avLst/>
          </a:prstGeom>
          <a:ln>
            <a:solidFill>
              <a:srgbClr val="C00000"/>
            </a:solidFill>
          </a:ln>
        </p:spPr>
      </p:pic>
    </p:spTree>
    <p:extLst>
      <p:ext uri="{BB962C8B-B14F-4D97-AF65-F5344CB8AC3E}">
        <p14:creationId xmlns:p14="http://schemas.microsoft.com/office/powerpoint/2010/main" val="288686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Angular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698128"/>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Why you use Angular instead of other framework library? </a:t>
            </a:r>
          </a:p>
          <a:p>
            <a:pPr marL="465138" indent="-465138" algn="l">
              <a:buClr>
                <a:srgbClr val="0070C0"/>
              </a:buClr>
              <a:buFont typeface="Wingdings" pitchFamily="2" charset="2"/>
              <a:buChar char="u"/>
            </a:pPr>
            <a:r>
              <a:rPr lang="en-US" sz="1600" dirty="0">
                <a:solidFill>
                  <a:schemeClr val="tx1"/>
                </a:solidFill>
              </a:rPr>
              <a:t>There are couple of points:</a:t>
            </a:r>
          </a:p>
          <a:p>
            <a:pPr marL="465138" indent="-465138" algn="l">
              <a:buClr>
                <a:srgbClr val="0070C0"/>
              </a:buClr>
              <a:buFont typeface="Wingdings" pitchFamily="2" charset="2"/>
              <a:buChar char="u"/>
            </a:pPr>
            <a:r>
              <a:rPr lang="en-US" sz="1600" dirty="0">
                <a:solidFill>
                  <a:schemeClr val="tx1"/>
                </a:solidFill>
              </a:rPr>
              <a:t>The first one is by design, Angular promotes Modular approach, therefore, the application you build up will have a clear structure.</a:t>
            </a:r>
          </a:p>
          <a:p>
            <a:pPr marL="465138" indent="-465138" algn="l">
              <a:buClr>
                <a:srgbClr val="0070C0"/>
              </a:buClr>
              <a:buFont typeface="Wingdings" pitchFamily="2" charset="2"/>
              <a:buChar char="u"/>
            </a:pPr>
            <a:r>
              <a:rPr lang="en-US" sz="1600" dirty="0">
                <a:solidFill>
                  <a:schemeClr val="tx1"/>
                </a:solidFill>
              </a:rPr>
              <a:t>By making use of components which is a feature of Angular, we can have a lot of re-useable code.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https://www.youtube.com/watch?v=0eWrpsCLMJQ&amp;list=PLC3y8-rFHvwhBRAgFinJR8KHIrCdTkZcZ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97489F03-42CD-4051-9304-0EE4813FE181}"/>
              </a:ext>
            </a:extLst>
          </p:cNvPr>
          <p:cNvPicPr>
            <a:picLocks noChangeAspect="1"/>
          </p:cNvPicPr>
          <p:nvPr/>
        </p:nvPicPr>
        <p:blipFill>
          <a:blip r:embed="rId2"/>
          <a:stretch>
            <a:fillRect/>
          </a:stretch>
        </p:blipFill>
        <p:spPr>
          <a:xfrm>
            <a:off x="4753297" y="2966169"/>
            <a:ext cx="4067175" cy="3390900"/>
          </a:xfrm>
          <a:prstGeom prst="rect">
            <a:avLst/>
          </a:prstGeom>
          <a:ln>
            <a:solidFill>
              <a:srgbClr val="C00000"/>
            </a:solidFill>
          </a:ln>
        </p:spPr>
      </p:pic>
      <p:sp>
        <p:nvSpPr>
          <p:cNvPr id="10" name="副標題 2">
            <a:extLst>
              <a:ext uri="{FF2B5EF4-FFF2-40B4-BE49-F238E27FC236}">
                <a16:creationId xmlns:a16="http://schemas.microsoft.com/office/drawing/2014/main" id="{C8AF1DC8-A79F-4A98-B7B3-7005633277B4}"/>
              </a:ext>
            </a:extLst>
          </p:cNvPr>
          <p:cNvSpPr txBox="1">
            <a:spLocks/>
          </p:cNvSpPr>
          <p:nvPr/>
        </p:nvSpPr>
        <p:spPr>
          <a:xfrm>
            <a:off x="457200" y="3115989"/>
            <a:ext cx="4067175" cy="261726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600" dirty="0">
                <a:solidFill>
                  <a:schemeClr val="tx1"/>
                </a:solidFill>
              </a:rPr>
              <a:t>Angular has a lot of built-in capabilities, such as, validation, routing, and etc. which makes development quicker and easier.</a:t>
            </a:r>
          </a:p>
          <a:p>
            <a:pPr marL="465138" indent="-465138" algn="l">
              <a:buClr>
                <a:srgbClr val="0070C0"/>
              </a:buClr>
              <a:buFont typeface="Wingdings" pitchFamily="2" charset="2"/>
              <a:buChar char="u"/>
            </a:pPr>
            <a:r>
              <a:rPr lang="en-US" sz="1600" dirty="0">
                <a:solidFill>
                  <a:schemeClr val="tx1"/>
                </a:solidFill>
              </a:rPr>
              <a:t>Angular have unit testable and easily maintainable code.</a:t>
            </a:r>
          </a:p>
          <a:p>
            <a:pPr marL="465138" indent="-465138" algn="l">
              <a:buClr>
                <a:srgbClr val="0070C0"/>
              </a:buClr>
              <a:buFont typeface="Wingdings" pitchFamily="2" charset="2"/>
              <a:buChar char="u"/>
            </a:pPr>
            <a:r>
              <a:rPr lang="en-US" sz="1600" dirty="0">
                <a:solidFill>
                  <a:schemeClr val="tx1"/>
                </a:solidFill>
              </a:rPr>
              <a:t>Finally, Angular is a product of Google Team and make use of TypeScript Language from Microsoft. It is safe to stay with Angular.</a:t>
            </a:r>
          </a:p>
        </p:txBody>
      </p:sp>
    </p:spTree>
    <p:extLst>
      <p:ext uri="{BB962C8B-B14F-4D97-AF65-F5344CB8AC3E}">
        <p14:creationId xmlns:p14="http://schemas.microsoft.com/office/powerpoint/2010/main" val="89865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Angular Introduction</a:t>
            </a:r>
            <a:endParaRPr lang="zh-TW" altLang="en-US" b="1" dirty="0">
              <a:solidFill>
                <a:srgbClr val="FFFF00"/>
              </a:solidFill>
            </a:endParaRPr>
          </a:p>
        </p:txBody>
      </p:sp>
      <p:sp>
        <p:nvSpPr>
          <p:cNvPr id="3" name="副標題 2"/>
          <p:cNvSpPr>
            <a:spLocks noGrp="1"/>
          </p:cNvSpPr>
          <p:nvPr>
            <p:ph type="subTitle" idx="1"/>
          </p:nvPr>
        </p:nvSpPr>
        <p:spPr>
          <a:xfrm>
            <a:off x="467544" y="1268758"/>
            <a:ext cx="8219256" cy="2957416"/>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The first well know of Angular JS which is released in 2010. </a:t>
            </a:r>
          </a:p>
          <a:p>
            <a:pPr marL="465138" indent="-465138" algn="l">
              <a:buClr>
                <a:srgbClr val="0070C0"/>
              </a:buClr>
              <a:buFont typeface="Wingdings" pitchFamily="2" charset="2"/>
              <a:buChar char="u"/>
            </a:pPr>
            <a:r>
              <a:rPr lang="en-US" sz="1600" dirty="0">
                <a:solidFill>
                  <a:schemeClr val="tx1"/>
                </a:solidFill>
              </a:rPr>
              <a:t>This was a huge hit and a lot of organization started to use Angular JS to build their enterprise applications.</a:t>
            </a:r>
          </a:p>
          <a:p>
            <a:pPr marL="465138" indent="-465138" algn="l">
              <a:buClr>
                <a:srgbClr val="0070C0"/>
              </a:buClr>
              <a:buFont typeface="Wingdings" pitchFamily="2" charset="2"/>
              <a:buChar char="u"/>
            </a:pPr>
            <a:r>
              <a:rPr lang="en-US" sz="1600" dirty="0">
                <a:solidFill>
                  <a:schemeClr val="tx1"/>
                </a:solidFill>
              </a:rPr>
              <a:t>But then in 2016, Angular version 2 which was just called as Angular was released. It was announced that Angular JS will refer to 1.x versions and Angular without JS will refer to version2 and up. </a:t>
            </a:r>
          </a:p>
          <a:p>
            <a:pPr marL="465138" indent="-465138" algn="l">
              <a:buClr>
                <a:srgbClr val="0070C0"/>
              </a:buClr>
              <a:buFont typeface="Wingdings" pitchFamily="2" charset="2"/>
              <a:buChar char="u"/>
            </a:pPr>
            <a:r>
              <a:rPr lang="en-US" sz="1600" dirty="0">
                <a:solidFill>
                  <a:schemeClr val="tx1"/>
                </a:solidFill>
              </a:rPr>
              <a:t>In December of 2016, Angular 4 was announced. Version 3 was skipped to avoid confusion due to the misalignment of the routers package version which was already distributed as version 3.3.0.  But you do not need to worry about that.</a:t>
            </a:r>
          </a:p>
          <a:p>
            <a:pPr marL="465138" indent="-465138" algn="l">
              <a:buClr>
                <a:srgbClr val="0070C0"/>
              </a:buClr>
              <a:buFont typeface="Wingdings" pitchFamily="2" charset="2"/>
              <a:buChar char="u"/>
            </a:pPr>
            <a:r>
              <a:rPr lang="en-US" sz="1600" dirty="0">
                <a:solidFill>
                  <a:schemeClr val="tx1"/>
                </a:solidFill>
              </a:rPr>
              <a:t>Then, there is Angular 5 was released on November first of 2017.</a:t>
            </a:r>
          </a:p>
          <a:p>
            <a:pPr marL="465138" indent="-465138" algn="l">
              <a:buClr>
                <a:srgbClr val="0070C0"/>
              </a:buClr>
              <a:buFont typeface="Wingdings" pitchFamily="2" charset="2"/>
              <a:buChar char="u"/>
            </a:pPr>
            <a:r>
              <a:rPr lang="en-US" sz="1600" dirty="0">
                <a:solidFill>
                  <a:schemeClr val="tx1"/>
                </a:solidFill>
              </a:rPr>
              <a:t>Right now, the Angular 7 is the latest version.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https://www.youtube.com/watch?v=0eWrpsCLMJQ&amp;list=PLC3y8-rFHvwhBRAgFinJR8KHIrCdTkZcZ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pic>
        <p:nvPicPr>
          <p:cNvPr id="9" name="Picture 8">
            <a:extLst>
              <a:ext uri="{FF2B5EF4-FFF2-40B4-BE49-F238E27FC236}">
                <a16:creationId xmlns:a16="http://schemas.microsoft.com/office/drawing/2014/main" id="{561FBEA1-9AF9-40A0-AA01-33A496DF4A82}"/>
              </a:ext>
            </a:extLst>
          </p:cNvPr>
          <p:cNvPicPr>
            <a:picLocks noChangeAspect="1"/>
          </p:cNvPicPr>
          <p:nvPr/>
        </p:nvPicPr>
        <p:blipFill>
          <a:blip r:embed="rId2"/>
          <a:stretch>
            <a:fillRect/>
          </a:stretch>
        </p:blipFill>
        <p:spPr>
          <a:xfrm>
            <a:off x="3563888" y="4375273"/>
            <a:ext cx="3267075" cy="2181225"/>
          </a:xfrm>
          <a:prstGeom prst="rect">
            <a:avLst/>
          </a:prstGeom>
          <a:ln>
            <a:solidFill>
              <a:srgbClr val="C00000"/>
            </a:solidFill>
          </a:ln>
        </p:spPr>
      </p:pic>
    </p:spTree>
    <p:extLst>
      <p:ext uri="{BB962C8B-B14F-4D97-AF65-F5344CB8AC3E}">
        <p14:creationId xmlns:p14="http://schemas.microsoft.com/office/powerpoint/2010/main" val="616093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Angular Introduction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60041"/>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Angular Version: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https://www.youtube.com/watch?v=0eWrpsCLMJQ&amp;list=PLC3y8-rFHvwhBRAgFinJR8KHIrCdTkZcZ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C9C8455D-49D3-4F8A-B672-7A480C291616}"/>
              </a:ext>
            </a:extLst>
          </p:cNvPr>
          <p:cNvPicPr>
            <a:picLocks noChangeAspect="1"/>
          </p:cNvPicPr>
          <p:nvPr/>
        </p:nvPicPr>
        <p:blipFill>
          <a:blip r:embed="rId2"/>
          <a:stretch>
            <a:fillRect/>
          </a:stretch>
        </p:blipFill>
        <p:spPr>
          <a:xfrm>
            <a:off x="476176" y="1887909"/>
            <a:ext cx="6743700" cy="1762125"/>
          </a:xfrm>
          <a:prstGeom prst="rect">
            <a:avLst/>
          </a:prstGeom>
          <a:ln>
            <a:solidFill>
              <a:srgbClr val="C00000"/>
            </a:solidFill>
          </a:ln>
        </p:spPr>
      </p:pic>
    </p:spTree>
    <p:extLst>
      <p:ext uri="{BB962C8B-B14F-4D97-AF65-F5344CB8AC3E}">
        <p14:creationId xmlns:p14="http://schemas.microsoft.com/office/powerpoint/2010/main" val="885620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Angular Introduction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60041"/>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Angular Version: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https://www.youtube.com/watch?v=0eWrpsCLMJQ&amp;list=PLC3y8-rFHvwhBRAgFinJR8KHIrCdTkZcZ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41F917E4-BDAA-4C5B-841A-849E3F264341}"/>
              </a:ext>
            </a:extLst>
          </p:cNvPr>
          <p:cNvPicPr>
            <a:picLocks noChangeAspect="1"/>
          </p:cNvPicPr>
          <p:nvPr/>
        </p:nvPicPr>
        <p:blipFill>
          <a:blip r:embed="rId2"/>
          <a:stretch>
            <a:fillRect/>
          </a:stretch>
        </p:blipFill>
        <p:spPr>
          <a:xfrm>
            <a:off x="899592" y="2177257"/>
            <a:ext cx="7067550" cy="3390900"/>
          </a:xfrm>
          <a:prstGeom prst="rect">
            <a:avLst/>
          </a:prstGeom>
          <a:ln>
            <a:solidFill>
              <a:srgbClr val="C00000"/>
            </a:solidFill>
          </a:ln>
        </p:spPr>
      </p:pic>
      <p:sp>
        <p:nvSpPr>
          <p:cNvPr id="9" name="Rectangle 8">
            <a:extLst>
              <a:ext uri="{FF2B5EF4-FFF2-40B4-BE49-F238E27FC236}">
                <a16:creationId xmlns:a16="http://schemas.microsoft.com/office/drawing/2014/main" id="{B8B2A7CC-29ED-41C6-BF88-9C41F541BA50}"/>
              </a:ext>
            </a:extLst>
          </p:cNvPr>
          <p:cNvSpPr/>
          <p:nvPr/>
        </p:nvSpPr>
        <p:spPr>
          <a:xfrm>
            <a:off x="2411760" y="4365104"/>
            <a:ext cx="1152128"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4C86F4-B135-4720-BA05-774D4FBCC929}"/>
              </a:ext>
            </a:extLst>
          </p:cNvPr>
          <p:cNvSpPr/>
          <p:nvPr/>
        </p:nvSpPr>
        <p:spPr>
          <a:xfrm>
            <a:off x="1560414" y="5759313"/>
            <a:ext cx="2952328" cy="678135"/>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Release twice a year</a:t>
            </a:r>
          </a:p>
          <a:p>
            <a:r>
              <a:rPr lang="en-US" dirty="0">
                <a:solidFill>
                  <a:schemeClr val="tx1"/>
                </a:solidFill>
              </a:rPr>
              <a:t>Break the functionality</a:t>
            </a:r>
          </a:p>
        </p:txBody>
      </p:sp>
      <p:cxnSp>
        <p:nvCxnSpPr>
          <p:cNvPr id="13" name="Straight Arrow Connector 12">
            <a:extLst>
              <a:ext uri="{FF2B5EF4-FFF2-40B4-BE49-F238E27FC236}">
                <a16:creationId xmlns:a16="http://schemas.microsoft.com/office/drawing/2014/main" id="{EFF8C18E-54D0-4C4D-ADF1-8FF0E4E4F375}"/>
              </a:ext>
            </a:extLst>
          </p:cNvPr>
          <p:cNvCxnSpPr>
            <a:stCxn id="11" idx="0"/>
            <a:endCxn id="9" idx="2"/>
          </p:cNvCxnSpPr>
          <p:nvPr/>
        </p:nvCxnSpPr>
        <p:spPr>
          <a:xfrm flipH="1" flipV="1">
            <a:off x="2987824" y="4797152"/>
            <a:ext cx="48754" cy="96216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62BC5BE-0147-4985-8EC6-EC590946452F}"/>
              </a:ext>
            </a:extLst>
          </p:cNvPr>
          <p:cNvSpPr/>
          <p:nvPr/>
        </p:nvSpPr>
        <p:spPr>
          <a:xfrm>
            <a:off x="4977780" y="5759313"/>
            <a:ext cx="3410643" cy="365125"/>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Does not break the functionality</a:t>
            </a:r>
          </a:p>
        </p:txBody>
      </p:sp>
      <p:sp>
        <p:nvSpPr>
          <p:cNvPr id="16" name="Rectangle 15">
            <a:extLst>
              <a:ext uri="{FF2B5EF4-FFF2-40B4-BE49-F238E27FC236}">
                <a16:creationId xmlns:a16="http://schemas.microsoft.com/office/drawing/2014/main" id="{3078D2AA-8676-4762-8554-F68A46FD756B}"/>
              </a:ext>
            </a:extLst>
          </p:cNvPr>
          <p:cNvSpPr/>
          <p:nvPr/>
        </p:nvSpPr>
        <p:spPr>
          <a:xfrm>
            <a:off x="3725906" y="4365104"/>
            <a:ext cx="1152128"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0C7A984C-86D4-4A6F-A234-C893B3776521}"/>
              </a:ext>
            </a:extLst>
          </p:cNvPr>
          <p:cNvCxnSpPr>
            <a:cxnSpLocks/>
            <a:stCxn id="15" idx="0"/>
            <a:endCxn id="16" idx="2"/>
          </p:cNvCxnSpPr>
          <p:nvPr/>
        </p:nvCxnSpPr>
        <p:spPr>
          <a:xfrm flipH="1" flipV="1">
            <a:off x="4301970" y="4797152"/>
            <a:ext cx="2381132" cy="96216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320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TotalTime>
  <Words>460</Words>
  <Application>Microsoft Office PowerPoint</Application>
  <PresentationFormat>On-screen Show (4:3)</PresentationFormat>
  <Paragraphs>47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佈景主題</vt:lpstr>
      <vt:lpstr>1 Angular Introduction</vt:lpstr>
      <vt:lpstr>1 Angular Introduction</vt:lpstr>
      <vt:lpstr>1 Angular Introduction</vt:lpstr>
      <vt:lpstr>1 Angular Introduction</vt:lpstr>
      <vt:lpstr>1 Angular Introduction</vt:lpstr>
      <vt:lpstr>1 Angular Introduction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299</cp:revision>
  <dcterms:created xsi:type="dcterms:W3CDTF">2018-09-28T16:40:41Z</dcterms:created>
  <dcterms:modified xsi:type="dcterms:W3CDTF">2019-05-01T16:33:50Z</dcterms:modified>
</cp:coreProperties>
</file>