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85" r:id="rId4"/>
    <p:sldId id="265" r:id="rId5"/>
    <p:sldId id="290" r:id="rId6"/>
    <p:sldId id="288" r:id="rId7"/>
    <p:sldId id="286" r:id="rId8"/>
    <p:sldId id="287" r:id="rId9"/>
    <p:sldId id="266" r:id="rId10"/>
    <p:sldId id="267" r:id="rId11"/>
    <p:sldId id="268" r:id="rId12"/>
    <p:sldId id="289" r:id="rId13"/>
    <p:sldId id="270" r:id="rId14"/>
    <p:sldId id="291" r:id="rId15"/>
    <p:sldId id="269" r:id="rId16"/>
    <p:sldId id="272" r:id="rId17"/>
    <p:sldId id="271" r:id="rId18"/>
    <p:sldId id="292" r:id="rId19"/>
    <p:sldId id="273" r:id="rId20"/>
    <p:sldId id="293" r:id="rId21"/>
    <p:sldId id="274" r:id="rId22"/>
    <p:sldId id="275" r:id="rId23"/>
    <p:sldId id="294" r:id="rId24"/>
    <p:sldId id="276" r:id="rId25"/>
    <p:sldId id="295" r:id="rId26"/>
    <p:sldId id="277" r:id="rId27"/>
    <p:sldId id="296" r:id="rId28"/>
    <p:sldId id="278" r:id="rId29"/>
    <p:sldId id="279" r:id="rId30"/>
    <p:sldId id="297" r:id="rId31"/>
    <p:sldId id="280" r:id="rId32"/>
    <p:sldId id="282" r:id="rId33"/>
    <p:sldId id="281" r:id="rId34"/>
    <p:sldId id="283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4" d="100"/>
          <a:sy n="9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Hello World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184BA5-42E7-4339-B480-8862E11C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64" y="2340424"/>
            <a:ext cx="5544616" cy="2871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8868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the components can be nested inside the root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Each component will have ah HTML template to represent the view in the browser and a class to control the logic of that particular view.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1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C89CE-7882-4612-B0AD-4B75C462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20" y="2842264"/>
            <a:ext cx="5210175" cy="3514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Module will also have services which is basically a class that contains the business logic of your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addition to components and services, module can contain a few more pieces of your angular application. But now, component and services will something will be focusing a lot in this section.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04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3.4 Summary of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3.4 Summary of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application contains one or more modules.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Each module contains one or more components and services.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Each component contains HTML and Class to control the logic for that particular view.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Modules can have services which contains the business logic of your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modules can be export or import code as when required and finally render the view in the and finally render the view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2063E-02D6-4A0E-B014-87F86D70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13940"/>
            <a:ext cx="6924675" cy="2466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2772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3.5 </a:t>
            </a:r>
            <a:r>
              <a:rPr lang="en-US" altLang="zh-TW" sz="4800" b="1" dirty="0" err="1">
                <a:solidFill>
                  <a:srgbClr val="FFFF00"/>
                </a:solidFill>
              </a:rPr>
              <a:t>Pcakage.json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</a:t>
            </a:r>
            <a:r>
              <a:rPr lang="en-US" altLang="zh-TW" b="1" dirty="0" err="1">
                <a:solidFill>
                  <a:srgbClr val="FFFF00"/>
                </a:solidFill>
              </a:rPr>
              <a:t>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8572" y="1879277"/>
            <a:ext cx="3888432" cy="21257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one is the </a:t>
            </a:r>
            <a:r>
              <a:rPr lang="en-US" sz="1600" dirty="0" err="1">
                <a:solidFill>
                  <a:schemeClr val="tx1"/>
                </a:solidFill>
              </a:rPr>
              <a:t>Package.json</a:t>
            </a:r>
            <a:r>
              <a:rPr lang="en-US" sz="1600" dirty="0">
                <a:solidFill>
                  <a:schemeClr val="tx1"/>
                </a:solidFill>
              </a:rPr>
              <a:t>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file contains the dependencies and DevDependencies which are libraries and modules are required by your angular application to 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packages get installed when you run the command “ng new hello-world”.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A9B66-416D-497A-8953-3ADBA164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36811"/>
            <a:ext cx="4281881" cy="45590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53D4E1E6-D5AC-4A76-9BBB-D30D7CADB092}"/>
              </a:ext>
            </a:extLst>
          </p:cNvPr>
          <p:cNvSpPr txBox="1">
            <a:spLocks/>
          </p:cNvSpPr>
          <p:nvPr/>
        </p:nvSpPr>
        <p:spPr>
          <a:xfrm>
            <a:off x="538572" y="1292601"/>
            <a:ext cx="8066856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Visual Studio Code IDE from Microsoft can be used for Angular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78268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</a:t>
            </a:r>
            <a:r>
              <a:rPr lang="en-US" altLang="zh-TW" b="1" dirty="0" err="1">
                <a:solidFill>
                  <a:srgbClr val="FFFF00"/>
                </a:solidFill>
              </a:rPr>
              <a:t>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the packages are installed in the </a:t>
            </a:r>
            <a:r>
              <a:rPr lang="en-US" sz="1600" dirty="0" err="1">
                <a:solidFill>
                  <a:schemeClr val="tx1"/>
                </a:solidFill>
              </a:rPr>
              <a:t>node_modules</a:t>
            </a:r>
            <a:r>
              <a:rPr lang="en-US" sz="1600" dirty="0">
                <a:solidFill>
                  <a:schemeClr val="tx1"/>
                </a:solidFill>
              </a:rPr>
              <a:t>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5FF57-93A2-426C-8EF7-74C3F4B7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77903"/>
            <a:ext cx="2376960" cy="47251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3.5 </a:t>
            </a:r>
            <a:r>
              <a:rPr lang="en-US" altLang="zh-TW" b="1" dirty="0" err="1">
                <a:solidFill>
                  <a:srgbClr val="FFFF00"/>
                </a:solidFill>
              </a:rPr>
              <a:t>Package.json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29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some scripts to start the angular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“ng serve” is one of them which runs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also execute “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start” which will internally call the “ng serve” command.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D08FD-AC96-4D50-B45C-637229A8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00070"/>
            <a:ext cx="36861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BAAFB9-E343-45F0-BAA9-F704EF0530EE}"/>
              </a:ext>
            </a:extLst>
          </p:cNvPr>
          <p:cNvSpPr/>
          <p:nvPr/>
        </p:nvSpPr>
        <p:spPr>
          <a:xfrm>
            <a:off x="3203848" y="3822655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F9760-BDB5-4876-AE31-B45E39A007E2}"/>
              </a:ext>
            </a:extLst>
          </p:cNvPr>
          <p:cNvSpPr/>
          <p:nvPr/>
        </p:nvSpPr>
        <p:spPr>
          <a:xfrm>
            <a:off x="4008636" y="3833147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D9945-932D-40F1-BFB3-7FF2DA773DEA}"/>
              </a:ext>
            </a:extLst>
          </p:cNvPr>
          <p:cNvSpPr/>
          <p:nvPr/>
        </p:nvSpPr>
        <p:spPr>
          <a:xfrm>
            <a:off x="1273273" y="5327618"/>
            <a:ext cx="6021390" cy="64709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You can use “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start”, this will internally call “ng serve”.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F3B187-3A3A-4122-B03A-2377AB2783BC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4283968" y="4049171"/>
            <a:ext cx="84708" cy="1278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D10D7-73E5-4982-88F1-ACA0890D749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563888" y="4038679"/>
            <a:ext cx="720080" cy="128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0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3.6 </a:t>
            </a:r>
            <a:r>
              <a:rPr lang="en-US" altLang="zh-TW" sz="4800" b="1" dirty="0" err="1">
                <a:solidFill>
                  <a:srgbClr val="FFFF00"/>
                </a:solidFill>
              </a:rPr>
              <a:t>src</a:t>
            </a:r>
            <a:r>
              <a:rPr lang="en-US" altLang="zh-TW" sz="4800" b="1" dirty="0">
                <a:solidFill>
                  <a:srgbClr val="FFFF00"/>
                </a:solidFill>
              </a:rPr>
              <a:t>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2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3.6 </a:t>
            </a:r>
            <a:r>
              <a:rPr lang="en-US" altLang="zh-TW" b="1" dirty="0" err="1">
                <a:solidFill>
                  <a:srgbClr val="FFFF00"/>
                </a:solidFill>
              </a:rPr>
              <a:t>src</a:t>
            </a:r>
            <a:r>
              <a:rPr lang="en-US" altLang="zh-TW" b="1" dirty="0">
                <a:solidFill>
                  <a:srgbClr val="FFFF00"/>
                </a:solidFill>
              </a:rPr>
              <a:t>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folder is the folder we concerned most of the time.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chemeClr val="tx1"/>
                </a:solidFill>
              </a:rPr>
              <a:t>main.js </a:t>
            </a:r>
            <a:r>
              <a:rPr lang="en-US" sz="1600" dirty="0">
                <a:solidFill>
                  <a:schemeClr val="tx1"/>
                </a:solidFill>
              </a:rPr>
              <a:t>is the entry point to our Angular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2493-F566-4638-8FCE-527FE712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60" y="2154833"/>
            <a:ext cx="7703840" cy="29846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93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discuss the Architecture of Hello World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create the Hollo World application,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new a0301-hello-world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cd a0301-hello-world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–open # open web browser at port: 4200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645F2-104A-4D71-A261-478C78A1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12291"/>
            <a:ext cx="5053470" cy="35440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3.7 app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app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also have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/app folder contains the </a:t>
            </a:r>
            <a:r>
              <a:rPr lang="en-US" sz="1600" b="1" dirty="0" err="1">
                <a:solidFill>
                  <a:schemeClr val="tx1"/>
                </a:solidFill>
              </a:rPr>
              <a:t>app.module.ts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which is the Root Module of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7AFFE-20DB-4BC5-8091-0E007A02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09082"/>
            <a:ext cx="8211964" cy="36941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687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3.7 app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61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/app folder contains the </a:t>
            </a:r>
            <a:r>
              <a:rPr lang="en-US" sz="1600" b="1" dirty="0" err="1">
                <a:solidFill>
                  <a:schemeClr val="tx1"/>
                </a:solidFill>
              </a:rPr>
              <a:t>app.compoent.ts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which is the Root Component of application.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D940B-E292-42CF-B149-65F4118BC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979749"/>
            <a:ext cx="7972425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74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3.8 main.js Bootstrap </a:t>
            </a:r>
            <a:r>
              <a:rPr lang="en-US" altLang="zh-TW" sz="4800" b="1" dirty="0" err="1">
                <a:solidFill>
                  <a:srgbClr val="FFFF00"/>
                </a:solidFill>
              </a:rPr>
              <a:t>AppModule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3.8 main.js Bootstrap </a:t>
            </a:r>
            <a:r>
              <a:rPr lang="en-US" altLang="zh-TW" b="1" dirty="0" err="1">
                <a:solidFill>
                  <a:srgbClr val="FFFF00"/>
                </a:solidFill>
              </a:rPr>
              <a:t>AppModule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61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start to run the command “ng serve”, the execution comes to the </a:t>
            </a:r>
            <a:r>
              <a:rPr lang="en-US" sz="1600" dirty="0" err="1">
                <a:solidFill>
                  <a:schemeClr val="tx1"/>
                </a:solidFill>
              </a:rPr>
              <a:t>main.ts</a:t>
            </a:r>
            <a:r>
              <a:rPr lang="en-US" sz="1600" dirty="0">
                <a:solidFill>
                  <a:schemeClr val="tx1"/>
                </a:solidFill>
              </a:rPr>
              <a:t>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 here, we bootstrap or kick start the </a:t>
            </a:r>
            <a:r>
              <a:rPr lang="en-US" sz="1600" dirty="0" err="1">
                <a:solidFill>
                  <a:schemeClr val="tx1"/>
                </a:solidFill>
              </a:rPr>
              <a:t>AppModule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1636A-7AD8-41E2-8ECB-F738BD02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4" y="2176731"/>
            <a:ext cx="8100392" cy="24102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DCFD5E-7C6A-4F30-855A-FCF8B44C40F8}"/>
              </a:ext>
            </a:extLst>
          </p:cNvPr>
          <p:cNvSpPr/>
          <p:nvPr/>
        </p:nvSpPr>
        <p:spPr>
          <a:xfrm>
            <a:off x="6228184" y="4005064"/>
            <a:ext cx="93610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F2E31-3D0E-4217-836F-0EF1D6000DFA}"/>
              </a:ext>
            </a:extLst>
          </p:cNvPr>
          <p:cNvSpPr/>
          <p:nvPr/>
        </p:nvSpPr>
        <p:spPr>
          <a:xfrm>
            <a:off x="4283968" y="1549704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AD66F-2F89-41FA-B220-F5E98DB4E409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4932040" y="1914829"/>
            <a:ext cx="1764196" cy="2090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9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3.9 </a:t>
            </a:r>
            <a:r>
              <a:rPr lang="en-US" altLang="zh-TW" sz="4800" b="1" dirty="0" err="1">
                <a:solidFill>
                  <a:srgbClr val="FFFF00"/>
                </a:solidFill>
              </a:rPr>
              <a:t>AppModule</a:t>
            </a:r>
            <a:r>
              <a:rPr lang="en-US" altLang="zh-TW" sz="4800" b="1" dirty="0">
                <a:solidFill>
                  <a:srgbClr val="FFFF00"/>
                </a:solidFill>
              </a:rPr>
              <a:t> Start AppComponent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8B0D46-717A-4354-A653-01486817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3" y="2760753"/>
            <a:ext cx="7992888" cy="36546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3.9 </a:t>
            </a:r>
            <a:r>
              <a:rPr lang="en-US" altLang="zh-TW" b="1" dirty="0" err="1">
                <a:solidFill>
                  <a:srgbClr val="FFFF00"/>
                </a:solidFill>
              </a:rPr>
              <a:t>AppModule</a:t>
            </a:r>
            <a:r>
              <a:rPr lang="en-US" altLang="zh-TW" b="1" dirty="0">
                <a:solidFill>
                  <a:srgbClr val="FFFF00"/>
                </a:solidFill>
              </a:rPr>
              <a:t> Start AppComponent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37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</a:t>
            </a:r>
            <a:r>
              <a:rPr lang="en-US" sz="1600" dirty="0" err="1">
                <a:solidFill>
                  <a:schemeClr val="tx1"/>
                </a:solidFill>
              </a:rPr>
              <a:t>app.module.ts</a:t>
            </a:r>
            <a:r>
              <a:rPr lang="en-US" sz="1600" dirty="0">
                <a:solidFill>
                  <a:schemeClr val="tx1"/>
                </a:solidFill>
              </a:rPr>
              <a:t>, we in turn bootstrap the </a:t>
            </a:r>
            <a:r>
              <a:rPr lang="en-US" sz="1600" dirty="0" err="1">
                <a:solidFill>
                  <a:schemeClr val="tx1"/>
                </a:solidFill>
              </a:rPr>
              <a:t>AppCompoinent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Again, kick start the </a:t>
            </a:r>
            <a:r>
              <a:rPr lang="en-US" sz="1600" dirty="0" err="1">
                <a:solidFill>
                  <a:schemeClr val="tx1"/>
                </a:solidFill>
              </a:rPr>
              <a:t>AppComponent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</a:t>
            </a:r>
            <a:r>
              <a:rPr lang="en-US" sz="1600" dirty="0" err="1">
                <a:solidFill>
                  <a:schemeClr val="tx1"/>
                </a:solidFill>
              </a:rPr>
              <a:t>AppCompoent</a:t>
            </a:r>
            <a:r>
              <a:rPr lang="en-US" sz="1600" dirty="0">
                <a:solidFill>
                  <a:schemeClr val="tx1"/>
                </a:solidFill>
              </a:rPr>
              <a:t> contains two things: The HTML template and the class to control the view logic.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CFD5E-7C6A-4F30-855A-FCF8B44C40F8}"/>
              </a:ext>
            </a:extLst>
          </p:cNvPr>
          <p:cNvSpPr/>
          <p:nvPr/>
        </p:nvSpPr>
        <p:spPr>
          <a:xfrm>
            <a:off x="5278000" y="5713081"/>
            <a:ext cx="1080120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F2E31-3D0E-4217-836F-0EF1D6000DFA}"/>
              </a:ext>
            </a:extLst>
          </p:cNvPr>
          <p:cNvSpPr/>
          <p:nvPr/>
        </p:nvSpPr>
        <p:spPr>
          <a:xfrm>
            <a:off x="4788024" y="1283582"/>
            <a:ext cx="158417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AD66F-2F89-41FA-B220-F5E98DB4E40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580112" y="1648707"/>
            <a:ext cx="237948" cy="4064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6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3.10 AppComponent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3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BAFFA0-73C9-4502-AEA4-DC2164C7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13410"/>
            <a:ext cx="5523260" cy="18566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3.10 AppComponent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app.component.html template here and TypeScript file </a:t>
            </a:r>
            <a:r>
              <a:rPr lang="en-US" sz="1600" dirty="0" err="1">
                <a:solidFill>
                  <a:schemeClr val="tx1"/>
                </a:solidFill>
              </a:rPr>
              <a:t>app.component.ts</a:t>
            </a:r>
            <a:r>
              <a:rPr lang="en-US" sz="1600" dirty="0">
                <a:solidFill>
                  <a:schemeClr val="tx1"/>
                </a:solidFill>
              </a:rPr>
              <a:t> which contains the logic of data for the view.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CFD5E-7C6A-4F30-855A-FCF8B44C40F8}"/>
              </a:ext>
            </a:extLst>
          </p:cNvPr>
          <p:cNvSpPr/>
          <p:nvPr/>
        </p:nvSpPr>
        <p:spPr>
          <a:xfrm>
            <a:off x="983940" y="3273678"/>
            <a:ext cx="1080120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F2E31-3D0E-4217-836F-0EF1D6000DFA}"/>
              </a:ext>
            </a:extLst>
          </p:cNvPr>
          <p:cNvSpPr/>
          <p:nvPr/>
        </p:nvSpPr>
        <p:spPr>
          <a:xfrm>
            <a:off x="1691680" y="1290190"/>
            <a:ext cx="1872208" cy="234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AD66F-2F89-41FA-B220-F5E98DB4E40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24000" y="1524323"/>
            <a:ext cx="1103784" cy="17493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238808A-0819-4573-B844-56603B30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697" y="4147748"/>
            <a:ext cx="5211303" cy="24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420B57-53B2-49F0-877A-84CDC624B341}"/>
              </a:ext>
            </a:extLst>
          </p:cNvPr>
          <p:cNvSpPr/>
          <p:nvPr/>
        </p:nvSpPr>
        <p:spPr>
          <a:xfrm>
            <a:off x="2834592" y="6283005"/>
            <a:ext cx="1080120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63BE3-B5B8-48BC-BE5F-FB1F6D724017}"/>
              </a:ext>
            </a:extLst>
          </p:cNvPr>
          <p:cNvSpPr/>
          <p:nvPr/>
        </p:nvSpPr>
        <p:spPr>
          <a:xfrm>
            <a:off x="6300192" y="1297664"/>
            <a:ext cx="1584176" cy="226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C4E319-9A9B-480F-B7D3-70CD3F728613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3374652" y="1524323"/>
            <a:ext cx="3717628" cy="475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8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3.10 AppComponent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34428"/>
            <a:ext cx="8352928" cy="1122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</a:t>
            </a:r>
            <a:r>
              <a:rPr lang="en-US" sz="1600" dirty="0" err="1">
                <a:solidFill>
                  <a:schemeClr val="tx1"/>
                </a:solidFill>
              </a:rPr>
              <a:t>AppComponent</a:t>
            </a:r>
            <a:r>
              <a:rPr lang="en-US" sz="1600" dirty="0">
                <a:solidFill>
                  <a:schemeClr val="tx1"/>
                </a:solidFill>
              </a:rPr>
              <a:t> class, we have the title as the property equal to a string “a0301-hello-world” and inside HTML, we have Welcome to {{ title 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At runtime, this title is replaced by this property.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also have other HTML element that get rendered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38808A-0819-4573-B844-56603B30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3" y="2634221"/>
            <a:ext cx="4614041" cy="2146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420B57-53B2-49F0-877A-84CDC624B341}"/>
              </a:ext>
            </a:extLst>
          </p:cNvPr>
          <p:cNvSpPr/>
          <p:nvPr/>
        </p:nvSpPr>
        <p:spPr>
          <a:xfrm>
            <a:off x="3088264" y="3707314"/>
            <a:ext cx="504056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63BE3-B5B8-48BC-BE5F-FB1F6D724017}"/>
              </a:ext>
            </a:extLst>
          </p:cNvPr>
          <p:cNvSpPr/>
          <p:nvPr/>
        </p:nvSpPr>
        <p:spPr>
          <a:xfrm>
            <a:off x="4355976" y="1234428"/>
            <a:ext cx="504056" cy="289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C4E319-9A9B-480F-B7D3-70CD3F728613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3340292" y="1524323"/>
            <a:ext cx="1267712" cy="2182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75C96-73A0-43A7-BD7E-CDE7E8C4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64" y="4517303"/>
            <a:ext cx="5732207" cy="19268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D095A7-F57C-4718-B8DA-148466161550}"/>
              </a:ext>
            </a:extLst>
          </p:cNvPr>
          <p:cNvSpPr/>
          <p:nvPr/>
        </p:nvSpPr>
        <p:spPr>
          <a:xfrm>
            <a:off x="5450311" y="4830814"/>
            <a:ext cx="504056" cy="2931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D1842-EEED-43CE-A08E-C202D97DA6B5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608004" y="1524323"/>
            <a:ext cx="1094335" cy="3306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61DBD-488C-4F41-880F-B0A8340E2430}"/>
              </a:ext>
            </a:extLst>
          </p:cNvPr>
          <p:cNvSpPr/>
          <p:nvPr/>
        </p:nvSpPr>
        <p:spPr>
          <a:xfrm>
            <a:off x="5104978" y="5334174"/>
            <a:ext cx="2995414" cy="1022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34740-20D7-4A5E-951C-4482F62DC188}"/>
              </a:ext>
            </a:extLst>
          </p:cNvPr>
          <p:cNvSpPr/>
          <p:nvPr/>
        </p:nvSpPr>
        <p:spPr>
          <a:xfrm>
            <a:off x="2123728" y="2054907"/>
            <a:ext cx="4608511" cy="2794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1DCB9B-394E-4C9C-9B62-E252513F2F9D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>
            <a:off x="4427984" y="2334312"/>
            <a:ext cx="676994" cy="3510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4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3.11 Hello World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98F88C-17A1-4F7E-AD43-00D4B0E5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61" y="2265542"/>
            <a:ext cx="4616495" cy="34088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3.11 Hello World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34429"/>
            <a:ext cx="8352928" cy="9136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Welcome to {{title}} . Title is equal to “a0301-hello-world!”.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property in the class hat gets bound to HTML template.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 have Welcome to a3010-hello-wolrd and rest are the HTML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63BE3-B5B8-48BC-BE5F-FB1F6D724017}"/>
              </a:ext>
            </a:extLst>
          </p:cNvPr>
          <p:cNvSpPr/>
          <p:nvPr/>
        </p:nvSpPr>
        <p:spPr>
          <a:xfrm>
            <a:off x="4860032" y="1234428"/>
            <a:ext cx="1872208" cy="289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D095A7-F57C-4718-B8DA-148466161550}"/>
              </a:ext>
            </a:extLst>
          </p:cNvPr>
          <p:cNvSpPr/>
          <p:nvPr/>
        </p:nvSpPr>
        <p:spPr>
          <a:xfrm flipH="1">
            <a:off x="4971176" y="2889333"/>
            <a:ext cx="13681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D1842-EEED-43CE-A08E-C202D97DA6B5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5655252" y="1524323"/>
            <a:ext cx="140884" cy="1365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58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BD6916-4E21-4231-8D7F-1E17A1DE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85994"/>
            <a:ext cx="5440103" cy="41925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3.11 Hello World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34429"/>
            <a:ext cx="8352928" cy="7544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AppComponent</a:t>
            </a:r>
            <a:r>
              <a:rPr lang="en-US" sz="1600" dirty="0">
                <a:solidFill>
                  <a:schemeClr val="tx1"/>
                </a:solidFill>
              </a:rPr>
              <a:t> class contains the property title.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 If I  change title to “Hello World”, we will get the following.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63BE3-B5B8-48BC-BE5F-FB1F6D724017}"/>
              </a:ext>
            </a:extLst>
          </p:cNvPr>
          <p:cNvSpPr/>
          <p:nvPr/>
        </p:nvSpPr>
        <p:spPr>
          <a:xfrm>
            <a:off x="2588795" y="1565264"/>
            <a:ext cx="1191117" cy="2898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D095A7-F57C-4718-B8DA-148466161550}"/>
              </a:ext>
            </a:extLst>
          </p:cNvPr>
          <p:cNvSpPr/>
          <p:nvPr/>
        </p:nvSpPr>
        <p:spPr>
          <a:xfrm flipH="1">
            <a:off x="5499991" y="2951002"/>
            <a:ext cx="116024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D1842-EEED-43CE-A08E-C202D97DA6B5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3184354" y="1855159"/>
            <a:ext cx="2895757" cy="10958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9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3.11 Hello World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34428"/>
            <a:ext cx="8352928" cy="11550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Start with “</a:t>
            </a:r>
            <a:r>
              <a:rPr lang="en-US" sz="1600" b="1" dirty="0">
                <a:solidFill>
                  <a:schemeClr val="tx1"/>
                </a:solidFill>
              </a:rPr>
              <a:t>ng serve</a:t>
            </a:r>
            <a:r>
              <a:rPr lang="en-US" sz="1600" dirty="0">
                <a:solidFill>
                  <a:schemeClr val="tx1"/>
                </a:solidFill>
              </a:rPr>
              <a:t>”. It starts the </a:t>
            </a:r>
            <a:r>
              <a:rPr lang="en-US" sz="1600" b="1" dirty="0">
                <a:solidFill>
                  <a:schemeClr val="tx1"/>
                </a:solidFill>
              </a:rPr>
              <a:t>main.js</a:t>
            </a:r>
            <a:r>
              <a:rPr lang="en-US" sz="1600" dirty="0">
                <a:solidFill>
                  <a:schemeClr val="tx1"/>
                </a:solidFill>
              </a:rPr>
              <a:t>, goes to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AppModule</a:t>
            </a:r>
            <a:r>
              <a:rPr lang="en-US" sz="1600" dirty="0">
                <a:solidFill>
                  <a:schemeClr val="tx1"/>
                </a:solidFill>
              </a:rPr>
              <a:t>, then goes to </a:t>
            </a:r>
            <a:r>
              <a:rPr lang="en-US" sz="1600" b="1" dirty="0" err="1">
                <a:solidFill>
                  <a:schemeClr val="tx1"/>
                </a:solidFill>
              </a:rPr>
              <a:t>AppComponent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data property title gets rendered in the HTML which what you will see  in the browser.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23883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BA5EF-A2D3-4365-97B7-AFCA34BC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8" y="2528118"/>
            <a:ext cx="4012740" cy="18017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1A1AB2-8406-4580-85A5-10512F4C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37" y="2551536"/>
            <a:ext cx="2835947" cy="20408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6CFAD8-54B2-4F95-8D73-659784C4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04" y="4468473"/>
            <a:ext cx="3905585" cy="14219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030F1D-3552-4F7E-AB72-2F61CED1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4712042"/>
            <a:ext cx="2133600" cy="16443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364C3E-FCE9-4C74-85D7-AB54244B9D38}"/>
              </a:ext>
            </a:extLst>
          </p:cNvPr>
          <p:cNvSpPr/>
          <p:nvPr/>
        </p:nvSpPr>
        <p:spPr>
          <a:xfrm>
            <a:off x="584515" y="2528745"/>
            <a:ext cx="531101" cy="252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20EAC0-47B0-4307-8498-56F5DACE7144}"/>
              </a:ext>
            </a:extLst>
          </p:cNvPr>
          <p:cNvSpPr/>
          <p:nvPr/>
        </p:nvSpPr>
        <p:spPr>
          <a:xfrm flipH="1">
            <a:off x="2843808" y="3883273"/>
            <a:ext cx="517334" cy="193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77EBC7-A249-4D67-97A0-F04433701AA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50066" y="2780929"/>
            <a:ext cx="2252409" cy="1102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B9A39-A05D-4CD7-BDA5-8A3538F62328}"/>
              </a:ext>
            </a:extLst>
          </p:cNvPr>
          <p:cNvSpPr/>
          <p:nvPr/>
        </p:nvSpPr>
        <p:spPr>
          <a:xfrm flipH="1">
            <a:off x="6087821" y="4202832"/>
            <a:ext cx="639164" cy="193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9FB5C-9645-49EE-9944-54450B43EA26}"/>
              </a:ext>
            </a:extLst>
          </p:cNvPr>
          <p:cNvCxnSpPr>
            <a:cxnSpLocks/>
            <a:stCxn id="21" idx="1"/>
            <a:endCxn id="29" idx="3"/>
          </p:cNvCxnSpPr>
          <p:nvPr/>
        </p:nvCxnSpPr>
        <p:spPr>
          <a:xfrm>
            <a:off x="3361142" y="3980173"/>
            <a:ext cx="2726679" cy="3195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A54A42-AE94-4264-8C8F-AF9D33936137}"/>
              </a:ext>
            </a:extLst>
          </p:cNvPr>
          <p:cNvSpPr/>
          <p:nvPr/>
        </p:nvSpPr>
        <p:spPr>
          <a:xfrm flipV="1">
            <a:off x="960062" y="5534195"/>
            <a:ext cx="1235674" cy="277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3021B9-0055-4205-9297-6A1190DAAD01}"/>
              </a:ext>
            </a:extLst>
          </p:cNvPr>
          <p:cNvSpPr/>
          <p:nvPr/>
        </p:nvSpPr>
        <p:spPr>
          <a:xfrm flipV="1">
            <a:off x="8357817" y="4994272"/>
            <a:ext cx="508023" cy="1380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9E0114A-3A78-4079-97F9-7BF894C44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971" y="5407385"/>
            <a:ext cx="3203848" cy="13819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223D35C-7711-40C7-9749-8147B1AB4577}"/>
              </a:ext>
            </a:extLst>
          </p:cNvPr>
          <p:cNvSpPr/>
          <p:nvPr/>
        </p:nvSpPr>
        <p:spPr>
          <a:xfrm flipH="1">
            <a:off x="3783263" y="5604689"/>
            <a:ext cx="504056" cy="1937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268C47-6696-4C78-AFF0-D18EDDED7462}"/>
              </a:ext>
            </a:extLst>
          </p:cNvPr>
          <p:cNvCxnSpPr>
            <a:cxnSpLocks/>
            <a:stCxn id="31" idx="3"/>
            <a:endCxn id="36" idx="3"/>
          </p:cNvCxnSpPr>
          <p:nvPr/>
        </p:nvCxnSpPr>
        <p:spPr>
          <a:xfrm>
            <a:off x="2195736" y="5672786"/>
            <a:ext cx="1587527" cy="288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573358-8CF8-40F6-8B8F-52B796D032C4}"/>
              </a:ext>
            </a:extLst>
          </p:cNvPr>
          <p:cNvCxnSpPr>
            <a:cxnSpLocks/>
            <a:stCxn id="36" idx="1"/>
            <a:endCxn id="32" idx="1"/>
          </p:cNvCxnSpPr>
          <p:nvPr/>
        </p:nvCxnSpPr>
        <p:spPr>
          <a:xfrm flipV="1">
            <a:off x="4287319" y="5063303"/>
            <a:ext cx="4070498" cy="6382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4EE42-2F9E-4585-AE08-47F129561654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 flipH="1">
            <a:off x="1577899" y="4396631"/>
            <a:ext cx="4829504" cy="1137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42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3.11 Hello World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34428"/>
            <a:ext cx="8352928" cy="11550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Architecture components represents different portions of view in the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make up for a major portion of your angular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next couple of sections, we will look more details </a:t>
            </a:r>
            <a:r>
              <a:rPr lang="en-US" sz="1600">
                <a:solidFill>
                  <a:schemeClr val="tx1"/>
                </a:solidFill>
              </a:rPr>
              <a:t>of components.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23883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60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Architecture: Let go through the Angular Architecture.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building block of Architecture is the Modules.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Modules contains the components and services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18F21C-080E-4EB4-A7DA-2CD0072DFEA9}"/>
              </a:ext>
            </a:extLst>
          </p:cNvPr>
          <p:cNvSpPr/>
          <p:nvPr/>
        </p:nvSpPr>
        <p:spPr>
          <a:xfrm>
            <a:off x="2559824" y="2916969"/>
            <a:ext cx="2808312" cy="13681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48BBF-4AB9-49AF-97E4-43A6B9FF637E}"/>
              </a:ext>
            </a:extLst>
          </p:cNvPr>
          <p:cNvSpPr/>
          <p:nvPr/>
        </p:nvSpPr>
        <p:spPr>
          <a:xfrm>
            <a:off x="2915816" y="2523978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6D9B73-CF57-4076-909C-E4711852CE80}"/>
              </a:ext>
            </a:extLst>
          </p:cNvPr>
          <p:cNvSpPr/>
          <p:nvPr/>
        </p:nvSpPr>
        <p:spPr>
          <a:xfrm>
            <a:off x="3110736" y="3060985"/>
            <a:ext cx="18722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9FA26-53EA-4A02-810D-774FAE175521}"/>
              </a:ext>
            </a:extLst>
          </p:cNvPr>
          <p:cNvSpPr/>
          <p:nvPr/>
        </p:nvSpPr>
        <p:spPr>
          <a:xfrm>
            <a:off x="3110736" y="3748114"/>
            <a:ext cx="18722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6668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7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applications are modules in nature. Agular applications are a collection of many individual modules.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Every module represents a feature area in your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36D23-7374-4666-858A-ED460145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467621"/>
            <a:ext cx="6962775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64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we can have a user module that is related to application users and an admin module that is related to the application administrators.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 angular module is just line o f code that can be imported or exported.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in mind that Angular application has at least one module which is the root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Convention, the root module is called </a:t>
            </a:r>
            <a:r>
              <a:rPr lang="en-US" sz="1600" dirty="0" err="1">
                <a:solidFill>
                  <a:schemeClr val="tx1"/>
                </a:solidFill>
              </a:rPr>
              <a:t>AppModule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36D23-7374-4666-858A-ED460145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30029"/>
            <a:ext cx="6962775" cy="3533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60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095948-4C6A-4D39-B2F0-379DFCAC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99" y="3223146"/>
            <a:ext cx="6573401" cy="33001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3.3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5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Each module is composed of components and services.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component controls a portion of the view on the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you can have one navigation bar, one sidebar, and one main content.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Angular application, we have at least one component which is Root Component in our application.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convention, the Root Component is called AppComponent.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i="1" dirty="0"/>
              <a:t>https://www.youtube.com/watch?v=mDoHtD1hI3I&amp;list=PLC3y8-rFHvwhBRAgFinJR8KHIrCdTkZcZ&amp;index=3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0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1535</Words>
  <Application>Microsoft Office PowerPoint</Application>
  <PresentationFormat>On-screen Show (4:3)</PresentationFormat>
  <Paragraphs>193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佈景主題</vt:lpstr>
      <vt:lpstr>3 Hello World</vt:lpstr>
      <vt:lpstr>3 Hello World</vt:lpstr>
      <vt:lpstr>3.1 Architecture</vt:lpstr>
      <vt:lpstr>3.1 Architecture</vt:lpstr>
      <vt:lpstr>3.2 Module</vt:lpstr>
      <vt:lpstr>3.2 Module</vt:lpstr>
      <vt:lpstr>3.2 Module</vt:lpstr>
      <vt:lpstr>3.3 Component</vt:lpstr>
      <vt:lpstr>3.3 Component</vt:lpstr>
      <vt:lpstr>3.3 Component</vt:lpstr>
      <vt:lpstr>3.3 Component</vt:lpstr>
      <vt:lpstr>3.4 Summary of Architecture</vt:lpstr>
      <vt:lpstr>3.4 Summary of Architecture</vt:lpstr>
      <vt:lpstr>3.5 Pcakage.json</vt:lpstr>
      <vt:lpstr>3.5 Package.json</vt:lpstr>
      <vt:lpstr>3.5 Package.json</vt:lpstr>
      <vt:lpstr>3.5 Package.json</vt:lpstr>
      <vt:lpstr>3.6 src Folder</vt:lpstr>
      <vt:lpstr>3.6 src Folder</vt:lpstr>
      <vt:lpstr>3.7 app Folder</vt:lpstr>
      <vt:lpstr>3.7 app Folder</vt:lpstr>
      <vt:lpstr>3.7 app Folder</vt:lpstr>
      <vt:lpstr>3.8 main.js Bootstrap AppModule</vt:lpstr>
      <vt:lpstr>3.8 main.js Bootstrap AppModule</vt:lpstr>
      <vt:lpstr>3.9 AppModule Start AppComponent</vt:lpstr>
      <vt:lpstr>3.9 AppModule Start AppComponent</vt:lpstr>
      <vt:lpstr>3.10 AppComponent</vt:lpstr>
      <vt:lpstr>3.10 AppComponent</vt:lpstr>
      <vt:lpstr>3.10 AppComponent</vt:lpstr>
      <vt:lpstr>3.11 Hello World App</vt:lpstr>
      <vt:lpstr>3.11 Hello World App</vt:lpstr>
      <vt:lpstr>3.11 Hello World App</vt:lpstr>
      <vt:lpstr>3.11 Hello World App</vt:lpstr>
      <vt:lpstr>3.11 Hello World 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428</cp:revision>
  <dcterms:created xsi:type="dcterms:W3CDTF">2018-09-28T16:40:41Z</dcterms:created>
  <dcterms:modified xsi:type="dcterms:W3CDTF">2019-05-01T20:08:43Z</dcterms:modified>
</cp:coreProperties>
</file>