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264" r:id="rId4"/>
    <p:sldId id="265" r:id="rId5"/>
    <p:sldId id="266" r:id="rId6"/>
    <p:sldId id="267" r:id="rId7"/>
    <p:sldId id="269" r:id="rId8"/>
    <p:sldId id="268" r:id="rId9"/>
    <p:sldId id="270" r:id="rId10"/>
    <p:sldId id="271" r:id="rId11"/>
    <p:sldId id="272" r:id="rId12"/>
    <p:sldId id="273" r:id="rId13"/>
    <p:sldId id="275" r:id="rId14"/>
    <p:sldId id="274" r:id="rId15"/>
    <p:sldId id="276" r:id="rId16"/>
    <p:sldId id="284" r:id="rId17"/>
    <p:sldId id="277" r:id="rId18"/>
    <p:sldId id="278" r:id="rId19"/>
    <p:sldId id="279" r:id="rId20"/>
    <p:sldId id="280" r:id="rId21"/>
    <p:sldId id="281" r:id="rId22"/>
    <p:sldId id="282" r:id="rId23"/>
    <p:sldId id="283"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4" d="100"/>
          <a:sy n="94" d="100"/>
        </p:scale>
        <p:origin x="12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Component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22413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Finally, we can have styles that apply only to this App component.</a:t>
            </a:r>
          </a:p>
          <a:p>
            <a:pPr marL="465138" indent="-465138" algn="l">
              <a:buClr>
                <a:srgbClr val="0070C0"/>
              </a:buClr>
              <a:buFont typeface="Wingdings" pitchFamily="2" charset="2"/>
              <a:buChar char="u"/>
            </a:pPr>
            <a:r>
              <a:rPr lang="en-US" sz="1600" b="1" dirty="0">
                <a:solidFill>
                  <a:schemeClr val="tx1"/>
                </a:solidFill>
              </a:rPr>
              <a:t>Right now, app.component.css is empty. But you can specify the component using this app.component.css file.</a:t>
            </a:r>
          </a:p>
          <a:p>
            <a:pPr marL="465138" indent="-465138" algn="l">
              <a:buClr>
                <a:srgbClr val="0070C0"/>
              </a:buClr>
              <a:buFont typeface="Wingdings" pitchFamily="2" charset="2"/>
              <a:buChar char="u"/>
            </a:pPr>
            <a:r>
              <a:rPr lang="en-US" sz="1600" b="1" dirty="0">
                <a:solidFill>
                  <a:schemeClr val="tx1"/>
                </a:solidFill>
              </a:rPr>
              <a:t>That is basically the component structure.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16" name="Picture 15">
            <a:extLst>
              <a:ext uri="{FF2B5EF4-FFF2-40B4-BE49-F238E27FC236}">
                <a16:creationId xmlns:a16="http://schemas.microsoft.com/office/drawing/2014/main" id="{86E879E9-D476-4A42-8196-78F26D4D398A}"/>
              </a:ext>
            </a:extLst>
          </p:cNvPr>
          <p:cNvPicPr>
            <a:picLocks noChangeAspect="1"/>
          </p:cNvPicPr>
          <p:nvPr/>
        </p:nvPicPr>
        <p:blipFill>
          <a:blip r:embed="rId2"/>
          <a:stretch>
            <a:fillRect/>
          </a:stretch>
        </p:blipFill>
        <p:spPr>
          <a:xfrm>
            <a:off x="2428875" y="3154017"/>
            <a:ext cx="4124325" cy="2409825"/>
          </a:xfrm>
          <a:prstGeom prst="rect">
            <a:avLst/>
          </a:prstGeom>
          <a:ln>
            <a:solidFill>
              <a:srgbClr val="C00000"/>
            </a:solidFill>
          </a:ln>
        </p:spPr>
      </p:pic>
      <p:sp>
        <p:nvSpPr>
          <p:cNvPr id="17" name="Rectangle 16">
            <a:extLst>
              <a:ext uri="{FF2B5EF4-FFF2-40B4-BE49-F238E27FC236}">
                <a16:creationId xmlns:a16="http://schemas.microsoft.com/office/drawing/2014/main" id="{BC0492E0-9EF5-4E55-859A-9D27CC281BD8}"/>
              </a:ext>
            </a:extLst>
          </p:cNvPr>
          <p:cNvSpPr/>
          <p:nvPr/>
        </p:nvSpPr>
        <p:spPr>
          <a:xfrm>
            <a:off x="3148955" y="4380080"/>
            <a:ext cx="2962672" cy="3077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84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80020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To understand better in component, let us create a new component. Add it to your application and make some modification. To create a component, we will again use the Angular CLI. In the terminal below the project folder a0301_hello_world</a:t>
            </a:r>
          </a:p>
          <a:p>
            <a:pPr marL="465138" indent="-465138" algn="l">
              <a:buClr>
                <a:srgbClr val="0070C0"/>
              </a:buClr>
              <a:buFont typeface="Wingdings" pitchFamily="2" charset="2"/>
              <a:buChar char="u"/>
            </a:pPr>
            <a:r>
              <a:rPr lang="en-US" sz="1600" b="1" dirty="0">
                <a:solidFill>
                  <a:schemeClr val="tx1"/>
                </a:solidFill>
              </a:rPr>
              <a:t>&gt; ng g c test</a:t>
            </a:r>
          </a:p>
          <a:p>
            <a:pPr marL="465138" indent="-465138" algn="l">
              <a:buClr>
                <a:srgbClr val="0070C0"/>
              </a:buClr>
              <a:buFont typeface="Wingdings" pitchFamily="2" charset="2"/>
              <a:buChar char="u"/>
            </a:pPr>
            <a:r>
              <a:rPr lang="en-US" sz="1600" b="1" dirty="0">
                <a:solidFill>
                  <a:schemeClr val="tx1"/>
                </a:solidFill>
              </a:rPr>
              <a:t>Command options:</a:t>
            </a:r>
          </a:p>
          <a:p>
            <a:pPr marL="922338" lvl="1" indent="-465138" algn="l">
              <a:buClr>
                <a:srgbClr val="0070C0"/>
              </a:buClr>
              <a:buFont typeface="Wingdings" pitchFamily="2" charset="2"/>
              <a:buChar char="u"/>
            </a:pPr>
            <a:r>
              <a:rPr lang="en-US" sz="1600" b="1" dirty="0">
                <a:solidFill>
                  <a:schemeClr val="tx1"/>
                </a:solidFill>
              </a:rPr>
              <a:t> g: generate, c: component, test: name of 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E3906B2F-DE5E-4CEE-98BE-B543AC9DBEB9}"/>
              </a:ext>
            </a:extLst>
          </p:cNvPr>
          <p:cNvPicPr>
            <a:picLocks noChangeAspect="1"/>
          </p:cNvPicPr>
          <p:nvPr/>
        </p:nvPicPr>
        <p:blipFill>
          <a:blip r:embed="rId2"/>
          <a:stretch>
            <a:fillRect/>
          </a:stretch>
        </p:blipFill>
        <p:spPr>
          <a:xfrm>
            <a:off x="1043608" y="3209800"/>
            <a:ext cx="7477472" cy="2958336"/>
          </a:xfrm>
          <a:prstGeom prst="rect">
            <a:avLst/>
          </a:prstGeom>
          <a:ln>
            <a:solidFill>
              <a:srgbClr val="C00000"/>
            </a:solidFill>
          </a:ln>
        </p:spPr>
      </p:pic>
    </p:spTree>
    <p:extLst>
      <p:ext uri="{BB962C8B-B14F-4D97-AF65-F5344CB8AC3E}">
        <p14:creationId xmlns:p14="http://schemas.microsoft.com/office/powerpoint/2010/main" val="309739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61051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Four new files are generated. One file is updated. There is an update to the app.module.</a:t>
            </a:r>
          </a:p>
          <a:p>
            <a:pPr marL="465138" indent="-465138" algn="l">
              <a:buClr>
                <a:srgbClr val="0070C0"/>
              </a:buClr>
              <a:buFont typeface="Wingdings" pitchFamily="2" charset="2"/>
              <a:buChar char="u"/>
            </a:pPr>
            <a:r>
              <a:rPr lang="en-US" sz="1600" b="1" dirty="0">
                <a:solidFill>
                  <a:schemeClr val="tx1"/>
                </a:solidFill>
              </a:rPr>
              <a:t>Let’s take a look and see what happens in the folder.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E3906B2F-DE5E-4CEE-98BE-B543AC9DBEB9}"/>
              </a:ext>
            </a:extLst>
          </p:cNvPr>
          <p:cNvPicPr>
            <a:picLocks noChangeAspect="1"/>
          </p:cNvPicPr>
          <p:nvPr/>
        </p:nvPicPr>
        <p:blipFill>
          <a:blip r:embed="rId2"/>
          <a:stretch>
            <a:fillRect/>
          </a:stretch>
        </p:blipFill>
        <p:spPr>
          <a:xfrm>
            <a:off x="905272" y="2258836"/>
            <a:ext cx="7477472" cy="2958336"/>
          </a:xfrm>
          <a:prstGeom prst="rect">
            <a:avLst/>
          </a:prstGeom>
          <a:ln>
            <a:solidFill>
              <a:srgbClr val="C00000"/>
            </a:solidFill>
          </a:ln>
        </p:spPr>
      </p:pic>
    </p:spTree>
    <p:extLst>
      <p:ext uri="{BB962C8B-B14F-4D97-AF65-F5344CB8AC3E}">
        <p14:creationId xmlns:p14="http://schemas.microsoft.com/office/powerpoint/2010/main" val="155937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120092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app folder, the new test folder is created for this component.</a:t>
            </a:r>
          </a:p>
          <a:p>
            <a:pPr marL="465138" indent="-465138" algn="l">
              <a:buClr>
                <a:srgbClr val="0070C0"/>
              </a:buClr>
              <a:buFont typeface="Wingdings" pitchFamily="2" charset="2"/>
              <a:buChar char="u"/>
            </a:pPr>
            <a:r>
              <a:rPr lang="en-US" sz="1600" b="1" dirty="0">
                <a:solidFill>
                  <a:schemeClr val="tx1"/>
                </a:solidFill>
              </a:rPr>
              <a:t>The test folder contains the typescript, html, </a:t>
            </a:r>
            <a:r>
              <a:rPr lang="en-US" sz="1600" b="1" dirty="0" err="1">
                <a:solidFill>
                  <a:schemeClr val="tx1"/>
                </a:solidFill>
              </a:rPr>
              <a:t>css</a:t>
            </a:r>
            <a:r>
              <a:rPr lang="en-US" sz="1600" b="1" dirty="0">
                <a:solidFill>
                  <a:schemeClr val="tx1"/>
                </a:solidFill>
              </a:rPr>
              <a:t>, and a spec file for testing. We do not really need the spec file. </a:t>
            </a:r>
          </a:p>
          <a:p>
            <a:pPr marL="465138" indent="-465138" algn="l">
              <a:buClr>
                <a:srgbClr val="0070C0"/>
              </a:buClr>
              <a:buFont typeface="Wingdings" pitchFamily="2" charset="2"/>
              <a:buChar char="u"/>
            </a:pPr>
            <a:r>
              <a:rPr lang="en-US" sz="1600" b="1" dirty="0">
                <a:solidFill>
                  <a:schemeClr val="tx1"/>
                </a:solidFill>
              </a:rPr>
              <a:t>The component name is “test”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0364E5C9-9640-47A2-AEF0-02B147685478}"/>
              </a:ext>
            </a:extLst>
          </p:cNvPr>
          <p:cNvPicPr>
            <a:picLocks noChangeAspect="1"/>
          </p:cNvPicPr>
          <p:nvPr/>
        </p:nvPicPr>
        <p:blipFill>
          <a:blip r:embed="rId2"/>
          <a:stretch>
            <a:fillRect/>
          </a:stretch>
        </p:blipFill>
        <p:spPr>
          <a:xfrm>
            <a:off x="1616306" y="2554656"/>
            <a:ext cx="3533164" cy="4081844"/>
          </a:xfrm>
          <a:prstGeom prst="rect">
            <a:avLst/>
          </a:prstGeom>
          <a:ln>
            <a:solidFill>
              <a:srgbClr val="C00000"/>
            </a:solidFill>
          </a:ln>
        </p:spPr>
      </p:pic>
      <p:pic>
        <p:nvPicPr>
          <p:cNvPr id="7" name="Picture 6">
            <a:extLst>
              <a:ext uri="{FF2B5EF4-FFF2-40B4-BE49-F238E27FC236}">
                <a16:creationId xmlns:a16="http://schemas.microsoft.com/office/drawing/2014/main" id="{1582A1C7-8D81-47A5-A5CC-0C89BEDF02C8}"/>
              </a:ext>
            </a:extLst>
          </p:cNvPr>
          <p:cNvPicPr>
            <a:picLocks noChangeAspect="1"/>
          </p:cNvPicPr>
          <p:nvPr/>
        </p:nvPicPr>
        <p:blipFill>
          <a:blip r:embed="rId3"/>
          <a:stretch>
            <a:fillRect/>
          </a:stretch>
        </p:blipFill>
        <p:spPr>
          <a:xfrm>
            <a:off x="5364088" y="2705950"/>
            <a:ext cx="2581275" cy="1285875"/>
          </a:xfrm>
          <a:prstGeom prst="rect">
            <a:avLst/>
          </a:prstGeom>
          <a:ln>
            <a:solidFill>
              <a:srgbClr val="C00000"/>
            </a:solidFill>
          </a:ln>
        </p:spPr>
      </p:pic>
      <p:sp>
        <p:nvSpPr>
          <p:cNvPr id="8" name="Rectangle 7">
            <a:extLst>
              <a:ext uri="{FF2B5EF4-FFF2-40B4-BE49-F238E27FC236}">
                <a16:creationId xmlns:a16="http://schemas.microsoft.com/office/drawing/2014/main" id="{C9ABD9E8-0251-4B2C-8772-A2CE5B0BEC84}"/>
              </a:ext>
            </a:extLst>
          </p:cNvPr>
          <p:cNvSpPr/>
          <p:nvPr/>
        </p:nvSpPr>
        <p:spPr>
          <a:xfrm>
            <a:off x="6084168" y="3095067"/>
            <a:ext cx="360040" cy="2619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69A2ADE-E5CF-418A-B6C3-529D4DD557B1}"/>
              </a:ext>
            </a:extLst>
          </p:cNvPr>
          <p:cNvSpPr/>
          <p:nvPr/>
        </p:nvSpPr>
        <p:spPr>
          <a:xfrm>
            <a:off x="3112368" y="2119281"/>
            <a:ext cx="541040" cy="2619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AC516C3-6FEC-4F5D-88C6-575DE517541E}"/>
              </a:ext>
            </a:extLst>
          </p:cNvPr>
          <p:cNvCxnSpPr>
            <a:stCxn id="10" idx="3"/>
            <a:endCxn id="8" idx="1"/>
          </p:cNvCxnSpPr>
          <p:nvPr/>
        </p:nvCxnSpPr>
        <p:spPr>
          <a:xfrm>
            <a:off x="3653408" y="2250244"/>
            <a:ext cx="2430760" cy="9757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D2D5EE4-DB04-4811-86B1-A9A65A7C4A24}"/>
              </a:ext>
            </a:extLst>
          </p:cNvPr>
          <p:cNvSpPr/>
          <p:nvPr/>
        </p:nvSpPr>
        <p:spPr>
          <a:xfrm>
            <a:off x="3338056" y="1622235"/>
            <a:ext cx="3106152" cy="2619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47FDFD-7EF3-4577-827B-1E36DFAE0341}"/>
              </a:ext>
            </a:extLst>
          </p:cNvPr>
          <p:cNvSpPr/>
          <p:nvPr/>
        </p:nvSpPr>
        <p:spPr>
          <a:xfrm>
            <a:off x="2410780" y="4744403"/>
            <a:ext cx="1441140" cy="7728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9A63F47-66B3-4222-B848-DCB12C76A663}"/>
              </a:ext>
            </a:extLst>
          </p:cNvPr>
          <p:cNvCxnSpPr>
            <a:cxnSpLocks/>
            <a:stCxn id="13" idx="2"/>
          </p:cNvCxnSpPr>
          <p:nvPr/>
        </p:nvCxnSpPr>
        <p:spPr>
          <a:xfrm flipH="1">
            <a:off x="3130416" y="1884160"/>
            <a:ext cx="1760716" cy="28602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64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61052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a:t>
            </a:r>
            <a:r>
              <a:rPr lang="en-US" sz="1600" b="1" dirty="0" err="1">
                <a:solidFill>
                  <a:schemeClr val="tx1"/>
                </a:solidFill>
              </a:rPr>
              <a:t>app.module.ts</a:t>
            </a:r>
            <a:r>
              <a:rPr lang="en-US" sz="1600" b="1" dirty="0">
                <a:solidFill>
                  <a:schemeClr val="tx1"/>
                </a:solidFill>
              </a:rPr>
              <a:t>, the </a:t>
            </a:r>
            <a:r>
              <a:rPr lang="en-US" sz="1600" b="1" dirty="0" err="1">
                <a:solidFill>
                  <a:schemeClr val="tx1"/>
                </a:solidFill>
              </a:rPr>
              <a:t>TestComponent</a:t>
            </a:r>
            <a:r>
              <a:rPr lang="en-US" sz="1600" b="1" dirty="0">
                <a:solidFill>
                  <a:schemeClr val="tx1"/>
                </a:solidFill>
              </a:rPr>
              <a:t> is added to our declaration array. The declaration array contains all the components used by the application.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10" name="Picture 9">
            <a:extLst>
              <a:ext uri="{FF2B5EF4-FFF2-40B4-BE49-F238E27FC236}">
                <a16:creationId xmlns:a16="http://schemas.microsoft.com/office/drawing/2014/main" id="{23095D12-5015-4648-84A2-2DFCA6AF308F}"/>
              </a:ext>
            </a:extLst>
          </p:cNvPr>
          <p:cNvPicPr>
            <a:picLocks noChangeAspect="1"/>
          </p:cNvPicPr>
          <p:nvPr/>
        </p:nvPicPr>
        <p:blipFill>
          <a:blip r:embed="rId2"/>
          <a:stretch>
            <a:fillRect/>
          </a:stretch>
        </p:blipFill>
        <p:spPr>
          <a:xfrm>
            <a:off x="1547664" y="1996131"/>
            <a:ext cx="5167232" cy="4005265"/>
          </a:xfrm>
          <a:prstGeom prst="rect">
            <a:avLst/>
          </a:prstGeom>
          <a:ln>
            <a:solidFill>
              <a:srgbClr val="C00000"/>
            </a:solidFill>
          </a:ln>
        </p:spPr>
      </p:pic>
      <p:sp>
        <p:nvSpPr>
          <p:cNvPr id="11" name="Rectangle 10">
            <a:extLst>
              <a:ext uri="{FF2B5EF4-FFF2-40B4-BE49-F238E27FC236}">
                <a16:creationId xmlns:a16="http://schemas.microsoft.com/office/drawing/2014/main" id="{0AA9B676-67EB-4A1E-9F9B-F5D944927F52}"/>
              </a:ext>
            </a:extLst>
          </p:cNvPr>
          <p:cNvSpPr/>
          <p:nvPr/>
        </p:nvSpPr>
        <p:spPr>
          <a:xfrm>
            <a:off x="2411760" y="4005064"/>
            <a:ext cx="1309910" cy="1734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12820A-FECE-4F29-8746-0C65E9837FF6}"/>
              </a:ext>
            </a:extLst>
          </p:cNvPr>
          <p:cNvSpPr/>
          <p:nvPr/>
        </p:nvSpPr>
        <p:spPr>
          <a:xfrm>
            <a:off x="2136514" y="3149559"/>
            <a:ext cx="4033428" cy="1734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48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854029-2BC9-47C6-AF63-4C3895FA2A06}"/>
              </a:ext>
            </a:extLst>
          </p:cNvPr>
          <p:cNvPicPr>
            <a:picLocks noChangeAspect="1"/>
          </p:cNvPicPr>
          <p:nvPr/>
        </p:nvPicPr>
        <p:blipFill>
          <a:blip r:embed="rId2"/>
          <a:stretch>
            <a:fillRect/>
          </a:stretch>
        </p:blipFill>
        <p:spPr>
          <a:xfrm>
            <a:off x="467648" y="2816492"/>
            <a:ext cx="5305425" cy="36099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36336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To include the Test Component in our application. We use add a HTML tag that represent the selector. </a:t>
            </a:r>
          </a:p>
          <a:p>
            <a:pPr marL="465138" indent="-465138" algn="l">
              <a:buClr>
                <a:srgbClr val="0070C0"/>
              </a:buClr>
              <a:buFont typeface="Wingdings" pitchFamily="2" charset="2"/>
              <a:buChar char="u"/>
            </a:pPr>
            <a:r>
              <a:rPr lang="en-US" sz="1600" b="1" dirty="0">
                <a:solidFill>
                  <a:schemeClr val="tx1"/>
                </a:solidFill>
              </a:rPr>
              <a:t>Go back to </a:t>
            </a:r>
            <a:r>
              <a:rPr lang="en-US" sz="1600" b="1" dirty="0" err="1">
                <a:solidFill>
                  <a:schemeClr val="tx1"/>
                </a:solidFill>
              </a:rPr>
              <a:t>test.component.ts</a:t>
            </a:r>
            <a:r>
              <a:rPr lang="en-US" sz="1600" b="1" dirty="0">
                <a:solidFill>
                  <a:schemeClr val="tx1"/>
                </a:solidFill>
              </a:rPr>
              <a:t>, you can see the selector id is “app-test”. Where to put this “app-test”?</a:t>
            </a:r>
          </a:p>
          <a:p>
            <a:pPr marL="465138" indent="-465138" algn="l">
              <a:buClr>
                <a:srgbClr val="0070C0"/>
              </a:buClr>
              <a:buFont typeface="Wingdings" pitchFamily="2" charset="2"/>
              <a:buChar char="u"/>
            </a:pPr>
            <a:r>
              <a:rPr lang="en-US" sz="1600" b="1" dirty="0">
                <a:solidFill>
                  <a:schemeClr val="tx1"/>
                </a:solidFill>
              </a:rPr>
              <a:t>Note: “app-test” parent is app.component.html. “app-root” is put in index.html.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sp>
        <p:nvSpPr>
          <p:cNvPr id="12" name="Rectangle 11">
            <a:extLst>
              <a:ext uri="{FF2B5EF4-FFF2-40B4-BE49-F238E27FC236}">
                <a16:creationId xmlns:a16="http://schemas.microsoft.com/office/drawing/2014/main" id="{F212820A-FECE-4F29-8746-0C65E9837FF6}"/>
              </a:ext>
            </a:extLst>
          </p:cNvPr>
          <p:cNvSpPr/>
          <p:nvPr/>
        </p:nvSpPr>
        <p:spPr>
          <a:xfrm>
            <a:off x="1392169" y="3973110"/>
            <a:ext cx="1728192" cy="2595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D7094F-2B77-4426-ABB5-F56932AA2319}"/>
              </a:ext>
            </a:extLst>
          </p:cNvPr>
          <p:cNvSpPr/>
          <p:nvPr/>
        </p:nvSpPr>
        <p:spPr>
          <a:xfrm>
            <a:off x="6205434" y="5174782"/>
            <a:ext cx="1944216" cy="1032707"/>
          </a:xfrm>
          <a:prstGeom prst="round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@Component ({</a:t>
            </a:r>
          </a:p>
          <a:p>
            <a:r>
              <a:rPr lang="en-US" sz="1200" dirty="0">
                <a:solidFill>
                  <a:schemeClr val="tx1"/>
                </a:solidFill>
              </a:rPr>
              <a:t>    selector: ‘app-test‘ </a:t>
            </a:r>
          </a:p>
          <a:p>
            <a:r>
              <a:rPr lang="en-US" sz="1200" dirty="0">
                <a:solidFill>
                  <a:schemeClr val="tx1"/>
                </a:solidFill>
              </a:rPr>
              <a:t>})</a:t>
            </a:r>
          </a:p>
          <a:p>
            <a:r>
              <a:rPr lang="en-US" sz="1200" dirty="0">
                <a:solidFill>
                  <a:schemeClr val="tx1"/>
                </a:solidFill>
              </a:rPr>
              <a:t>class TestComponent { … }</a:t>
            </a:r>
          </a:p>
        </p:txBody>
      </p:sp>
      <p:sp>
        <p:nvSpPr>
          <p:cNvPr id="10" name="Rectangle: Rounded Corners 9">
            <a:extLst>
              <a:ext uri="{FF2B5EF4-FFF2-40B4-BE49-F238E27FC236}">
                <a16:creationId xmlns:a16="http://schemas.microsoft.com/office/drawing/2014/main" id="{2B8E044C-7523-4175-AB30-A09F755C3EAA}"/>
              </a:ext>
            </a:extLst>
          </p:cNvPr>
          <p:cNvSpPr/>
          <p:nvPr/>
        </p:nvSpPr>
        <p:spPr>
          <a:xfrm>
            <a:off x="6284024" y="4532208"/>
            <a:ext cx="1787036" cy="421136"/>
          </a:xfrm>
          <a:prstGeom prst="round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App.component.html</a:t>
            </a:r>
          </a:p>
        </p:txBody>
      </p:sp>
      <p:cxnSp>
        <p:nvCxnSpPr>
          <p:cNvPr id="11" name="Straight Arrow Connector 10">
            <a:extLst>
              <a:ext uri="{FF2B5EF4-FFF2-40B4-BE49-F238E27FC236}">
                <a16:creationId xmlns:a16="http://schemas.microsoft.com/office/drawing/2014/main" id="{F65C031A-6C7B-4F99-82BA-21CE68AD0903}"/>
              </a:ext>
            </a:extLst>
          </p:cNvPr>
          <p:cNvCxnSpPr>
            <a:cxnSpLocks/>
            <a:stCxn id="8" idx="0"/>
            <a:endCxn id="10" idx="2"/>
          </p:cNvCxnSpPr>
          <p:nvPr/>
        </p:nvCxnSpPr>
        <p:spPr>
          <a:xfrm flipV="1">
            <a:off x="7177542" y="4953344"/>
            <a:ext cx="0" cy="2214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3F6FF6E1-82B9-4F5E-B6C4-950CF94F27A5}"/>
              </a:ext>
            </a:extLst>
          </p:cNvPr>
          <p:cNvSpPr/>
          <p:nvPr/>
        </p:nvSpPr>
        <p:spPr>
          <a:xfrm>
            <a:off x="6559597" y="2677994"/>
            <a:ext cx="1235890" cy="379109"/>
          </a:xfrm>
          <a:prstGeom prst="round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index.html</a:t>
            </a:r>
          </a:p>
        </p:txBody>
      </p:sp>
      <p:cxnSp>
        <p:nvCxnSpPr>
          <p:cNvPr id="17" name="Straight Arrow Connector 16">
            <a:extLst>
              <a:ext uri="{FF2B5EF4-FFF2-40B4-BE49-F238E27FC236}">
                <a16:creationId xmlns:a16="http://schemas.microsoft.com/office/drawing/2014/main" id="{57AEEA9E-B4CC-43B3-8805-31EC18E765CA}"/>
              </a:ext>
            </a:extLst>
          </p:cNvPr>
          <p:cNvCxnSpPr>
            <a:cxnSpLocks/>
            <a:stCxn id="38" idx="0"/>
            <a:endCxn id="14" idx="2"/>
          </p:cNvCxnSpPr>
          <p:nvPr/>
        </p:nvCxnSpPr>
        <p:spPr>
          <a:xfrm flipV="1">
            <a:off x="7177542" y="3057103"/>
            <a:ext cx="0" cy="2351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5244F8A5-73D9-499D-B38E-3FFF9C43E2F1}"/>
              </a:ext>
            </a:extLst>
          </p:cNvPr>
          <p:cNvSpPr/>
          <p:nvPr/>
        </p:nvSpPr>
        <p:spPr>
          <a:xfrm>
            <a:off x="6205434" y="3292230"/>
            <a:ext cx="1944216" cy="1032707"/>
          </a:xfrm>
          <a:prstGeom prst="round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@Component ({</a:t>
            </a:r>
          </a:p>
          <a:p>
            <a:r>
              <a:rPr lang="en-US" sz="1200" dirty="0">
                <a:solidFill>
                  <a:schemeClr val="tx1"/>
                </a:solidFill>
              </a:rPr>
              <a:t>    selector: ‘app-root‘ </a:t>
            </a:r>
          </a:p>
          <a:p>
            <a:r>
              <a:rPr lang="en-US" sz="1200" dirty="0">
                <a:solidFill>
                  <a:schemeClr val="tx1"/>
                </a:solidFill>
              </a:rPr>
              <a:t>})</a:t>
            </a:r>
          </a:p>
          <a:p>
            <a:r>
              <a:rPr lang="en-US" sz="1200" dirty="0">
                <a:solidFill>
                  <a:schemeClr val="tx1"/>
                </a:solidFill>
              </a:rPr>
              <a:t>class TestComponent { … }</a:t>
            </a:r>
          </a:p>
        </p:txBody>
      </p:sp>
    </p:spTree>
    <p:extLst>
      <p:ext uri="{BB962C8B-B14F-4D97-AF65-F5344CB8AC3E}">
        <p14:creationId xmlns:p14="http://schemas.microsoft.com/office/powerpoint/2010/main" val="2527230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91478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Angular selector: Put component attached to their parent.</a:t>
            </a:r>
          </a:p>
          <a:p>
            <a:pPr marL="465138" indent="-465138" algn="l">
              <a:buClr>
                <a:srgbClr val="0070C0"/>
              </a:buClr>
              <a:buFont typeface="Wingdings" pitchFamily="2" charset="2"/>
              <a:buChar char="u"/>
            </a:pPr>
            <a:r>
              <a:rPr lang="en-US" sz="1600" b="1" dirty="0">
                <a:solidFill>
                  <a:schemeClr val="tx1"/>
                </a:solidFill>
              </a:rPr>
              <a:t>Each component has their parent component. Put the select in the parent.html.</a:t>
            </a:r>
          </a:p>
          <a:p>
            <a:pPr marL="465138" indent="-465138" algn="l">
              <a:buClr>
                <a:srgbClr val="0070C0"/>
              </a:buClr>
              <a:buFont typeface="Wingdings" pitchFamily="2" charset="2"/>
              <a:buChar char="u"/>
            </a:pPr>
            <a:r>
              <a:rPr lang="en-US" sz="1600" b="1" dirty="0">
                <a:solidFill>
                  <a:schemeClr val="tx1"/>
                </a:solidFill>
              </a:rPr>
              <a:t>For the root, the index.html is the parent.html.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pic>
        <p:nvPicPr>
          <p:cNvPr id="9" name="Picture 8">
            <a:extLst>
              <a:ext uri="{FF2B5EF4-FFF2-40B4-BE49-F238E27FC236}">
                <a16:creationId xmlns:a16="http://schemas.microsoft.com/office/drawing/2014/main" id="{E362DD99-6E5F-4F71-BD3D-C6D06595E361}"/>
              </a:ext>
            </a:extLst>
          </p:cNvPr>
          <p:cNvPicPr>
            <a:picLocks noChangeAspect="1"/>
          </p:cNvPicPr>
          <p:nvPr/>
        </p:nvPicPr>
        <p:blipFill>
          <a:blip r:embed="rId2"/>
          <a:stretch>
            <a:fillRect/>
          </a:stretch>
        </p:blipFill>
        <p:spPr>
          <a:xfrm>
            <a:off x="2112600" y="2320576"/>
            <a:ext cx="4901356" cy="2971892"/>
          </a:xfrm>
          <a:prstGeom prst="rect">
            <a:avLst/>
          </a:prstGeom>
          <a:ln>
            <a:solidFill>
              <a:srgbClr val="C00000"/>
            </a:solidFill>
          </a:ln>
        </p:spPr>
      </p:pic>
    </p:spTree>
    <p:extLst>
      <p:ext uri="{BB962C8B-B14F-4D97-AF65-F5344CB8AC3E}">
        <p14:creationId xmlns:p14="http://schemas.microsoft.com/office/powerpoint/2010/main" val="133088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CB05F54-474A-4F94-BBD0-902EBCBEF182}"/>
              </a:ext>
            </a:extLst>
          </p:cNvPr>
          <p:cNvPicPr>
            <a:picLocks noChangeAspect="1"/>
          </p:cNvPicPr>
          <p:nvPr/>
        </p:nvPicPr>
        <p:blipFill>
          <a:blip r:embed="rId2"/>
          <a:stretch>
            <a:fillRect/>
          </a:stretch>
        </p:blipFill>
        <p:spPr>
          <a:xfrm>
            <a:off x="1979712" y="2977714"/>
            <a:ext cx="3819525" cy="24860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58418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Go back to the app.component.html which is the parent of the </a:t>
            </a:r>
            <a:r>
              <a:rPr lang="en-US" sz="1600" b="1" dirty="0" err="1">
                <a:solidFill>
                  <a:schemeClr val="tx1"/>
                </a:solidFill>
              </a:rPr>
              <a:t>test.component</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Remember, our application has only one root component which is </a:t>
            </a:r>
            <a:r>
              <a:rPr lang="en-US" sz="1600" b="1" dirty="0" err="1">
                <a:solidFill>
                  <a:schemeClr val="tx1"/>
                </a:solidFill>
              </a:rPr>
              <a:t>AppComponent</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All the other components are under the root component (</a:t>
            </a:r>
            <a:r>
              <a:rPr lang="en-US" sz="1600" b="1" dirty="0" err="1">
                <a:solidFill>
                  <a:schemeClr val="tx1"/>
                </a:solidFill>
              </a:rPr>
              <a:t>AppComponent</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Open app.component.html.</a:t>
            </a:r>
          </a:p>
          <a:p>
            <a:pPr marL="465138" indent="-465138" algn="l">
              <a:buClr>
                <a:srgbClr val="0070C0"/>
              </a:buClr>
              <a:buFont typeface="Wingdings" pitchFamily="2" charset="2"/>
              <a:buChar char="u"/>
            </a:pPr>
            <a:r>
              <a:rPr lang="en-US" sz="1600" b="1" dirty="0">
                <a:solidFill>
                  <a:schemeClr val="tx1"/>
                </a:solidFill>
              </a:rPr>
              <a:t>Inside the app.component.html, put &lt;app-test&gt;&lt;/app-test&gt; below the Welcome to {{ title}}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sp>
        <p:nvSpPr>
          <p:cNvPr id="12" name="Rectangle 11">
            <a:extLst>
              <a:ext uri="{FF2B5EF4-FFF2-40B4-BE49-F238E27FC236}">
                <a16:creationId xmlns:a16="http://schemas.microsoft.com/office/drawing/2014/main" id="{F212820A-FECE-4F29-8746-0C65E9837FF6}"/>
              </a:ext>
            </a:extLst>
          </p:cNvPr>
          <p:cNvSpPr/>
          <p:nvPr/>
        </p:nvSpPr>
        <p:spPr>
          <a:xfrm>
            <a:off x="3043380" y="4509120"/>
            <a:ext cx="196066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806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3071F3-506B-41DF-82E1-F05B9B73929C}"/>
              </a:ext>
            </a:extLst>
          </p:cNvPr>
          <p:cNvPicPr>
            <a:picLocks noChangeAspect="1"/>
          </p:cNvPicPr>
          <p:nvPr/>
        </p:nvPicPr>
        <p:blipFill>
          <a:blip r:embed="rId2"/>
          <a:stretch>
            <a:fillRect/>
          </a:stretch>
        </p:blipFill>
        <p:spPr>
          <a:xfrm>
            <a:off x="752475" y="2204864"/>
            <a:ext cx="7934325" cy="21621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671592"/>
          </a:xfrm>
          <a:ln>
            <a:solidFill>
              <a:srgbClr val="C00000"/>
            </a:solidFill>
          </a:ln>
        </p:spPr>
        <p:txBody>
          <a:bodyPr>
            <a:noAutofit/>
          </a:bodyPr>
          <a:lstStyle/>
          <a:p>
            <a:pPr marL="465138" indent="-465138" algn="l">
              <a:buClr>
                <a:srgbClr val="0070C0"/>
              </a:buClr>
              <a:buFont typeface="Wingdings" pitchFamily="2" charset="2"/>
              <a:buChar char="u"/>
            </a:pPr>
            <a:r>
              <a:rPr lang="en-US" sz="1600" dirty="0">
                <a:solidFill>
                  <a:schemeClr val="tx1"/>
                </a:solidFill>
              </a:rPr>
              <a:t>&gt; ng serve</a:t>
            </a:r>
          </a:p>
          <a:p>
            <a:pPr marL="465138" indent="-465138" algn="l">
              <a:buClr>
                <a:srgbClr val="0070C0"/>
              </a:buClr>
              <a:buFont typeface="Wingdings" pitchFamily="2" charset="2"/>
              <a:buChar char="u"/>
            </a:pPr>
            <a:r>
              <a:rPr lang="en-US" sz="1600" dirty="0">
                <a:solidFill>
                  <a:schemeClr val="tx1"/>
                </a:solidFill>
              </a:rPr>
              <a:t>Open chrome and enter “localhost:4200”</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sp>
        <p:nvSpPr>
          <p:cNvPr id="12" name="Rectangle 11">
            <a:extLst>
              <a:ext uri="{FF2B5EF4-FFF2-40B4-BE49-F238E27FC236}">
                <a16:creationId xmlns:a16="http://schemas.microsoft.com/office/drawing/2014/main" id="{F212820A-FECE-4F29-8746-0C65E9837FF6}"/>
              </a:ext>
            </a:extLst>
          </p:cNvPr>
          <p:cNvSpPr/>
          <p:nvPr/>
        </p:nvSpPr>
        <p:spPr>
          <a:xfrm>
            <a:off x="3954274" y="4055493"/>
            <a:ext cx="1692188" cy="1875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107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2241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Three ways to specify the components: using the selector. We already use the id way.</a:t>
            </a:r>
          </a:p>
          <a:p>
            <a:pPr marL="465138" indent="-465138" algn="l">
              <a:buClr>
                <a:srgbClr val="0070C0"/>
              </a:buClr>
              <a:buFont typeface="Wingdings" pitchFamily="2" charset="2"/>
              <a:buChar char="u"/>
            </a:pPr>
            <a:r>
              <a:rPr lang="en-US" sz="1600" b="1" dirty="0">
                <a:solidFill>
                  <a:schemeClr val="tx1"/>
                </a:solidFill>
              </a:rPr>
              <a:t>The second way, we can use the class name. </a:t>
            </a:r>
          </a:p>
          <a:p>
            <a:pPr marL="922338" lvl="1" indent="-465138" algn="l">
              <a:buClr>
                <a:srgbClr val="0070C0"/>
              </a:buClr>
              <a:buFont typeface="Wingdings" pitchFamily="2" charset="2"/>
              <a:buChar char="u"/>
            </a:pPr>
            <a:r>
              <a:rPr lang="en-US" sz="1600" b="1" dirty="0">
                <a:solidFill>
                  <a:schemeClr val="tx1"/>
                </a:solidFill>
              </a:rPr>
              <a:t>Change the selector to class ‘.app-test’</a:t>
            </a:r>
          </a:p>
          <a:p>
            <a:pPr marL="922338" lvl="1" indent="-465138" algn="l">
              <a:buClr>
                <a:srgbClr val="0070C0"/>
              </a:buClr>
              <a:buFont typeface="Wingdings" pitchFamily="2" charset="2"/>
              <a:buChar char="u"/>
            </a:pPr>
            <a:r>
              <a:rPr lang="en-US" sz="1600" b="1" dirty="0">
                <a:solidFill>
                  <a:schemeClr val="tx1"/>
                </a:solidFill>
              </a:rPr>
              <a:t>Change to &lt;div class =“app-test”&gt;&lt;/div&gt;</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0F1DEB6C-E5D2-4974-88FE-9C2EE8465059}"/>
              </a:ext>
            </a:extLst>
          </p:cNvPr>
          <p:cNvPicPr>
            <a:picLocks noChangeAspect="1"/>
          </p:cNvPicPr>
          <p:nvPr/>
        </p:nvPicPr>
        <p:blipFill>
          <a:blip r:embed="rId2"/>
          <a:stretch>
            <a:fillRect/>
          </a:stretch>
        </p:blipFill>
        <p:spPr>
          <a:xfrm>
            <a:off x="412943" y="2582036"/>
            <a:ext cx="4355713" cy="3419360"/>
          </a:xfrm>
          <a:prstGeom prst="rect">
            <a:avLst/>
          </a:prstGeom>
          <a:ln>
            <a:solidFill>
              <a:srgbClr val="C00000"/>
            </a:solidFill>
          </a:ln>
        </p:spPr>
      </p:pic>
      <p:pic>
        <p:nvPicPr>
          <p:cNvPr id="9" name="Picture 8">
            <a:extLst>
              <a:ext uri="{FF2B5EF4-FFF2-40B4-BE49-F238E27FC236}">
                <a16:creationId xmlns:a16="http://schemas.microsoft.com/office/drawing/2014/main" id="{BDF30E8F-EF0E-437C-93F3-CF61121B2F77}"/>
              </a:ext>
            </a:extLst>
          </p:cNvPr>
          <p:cNvPicPr>
            <a:picLocks noChangeAspect="1"/>
          </p:cNvPicPr>
          <p:nvPr/>
        </p:nvPicPr>
        <p:blipFill>
          <a:blip r:embed="rId3"/>
          <a:stretch>
            <a:fillRect/>
          </a:stretch>
        </p:blipFill>
        <p:spPr>
          <a:xfrm>
            <a:off x="5001312" y="2644911"/>
            <a:ext cx="3857625" cy="3057525"/>
          </a:xfrm>
          <a:prstGeom prst="rect">
            <a:avLst/>
          </a:prstGeom>
          <a:ln>
            <a:solidFill>
              <a:srgbClr val="C00000"/>
            </a:solidFill>
          </a:ln>
        </p:spPr>
      </p:pic>
      <p:sp>
        <p:nvSpPr>
          <p:cNvPr id="11" name="Rectangle 10">
            <a:extLst>
              <a:ext uri="{FF2B5EF4-FFF2-40B4-BE49-F238E27FC236}">
                <a16:creationId xmlns:a16="http://schemas.microsoft.com/office/drawing/2014/main" id="{50566C66-FEFA-4EF3-BEB5-3250DD8EF0F4}"/>
              </a:ext>
            </a:extLst>
          </p:cNvPr>
          <p:cNvSpPr/>
          <p:nvPr/>
        </p:nvSpPr>
        <p:spPr>
          <a:xfrm>
            <a:off x="1040872" y="3783451"/>
            <a:ext cx="1692188" cy="1875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28435F-1B45-4304-AA55-B1A4F6864E15}"/>
              </a:ext>
            </a:extLst>
          </p:cNvPr>
          <p:cNvSpPr/>
          <p:nvPr/>
        </p:nvSpPr>
        <p:spPr>
          <a:xfrm>
            <a:off x="5721392" y="4207163"/>
            <a:ext cx="2016224" cy="4411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7FCA1BF-BA3B-401D-8DDB-9C09C4DD0FEB}"/>
              </a:ext>
            </a:extLst>
          </p:cNvPr>
          <p:cNvPicPr>
            <a:picLocks noChangeAspect="1"/>
          </p:cNvPicPr>
          <p:nvPr/>
        </p:nvPicPr>
        <p:blipFill>
          <a:blip r:embed="rId4"/>
          <a:stretch>
            <a:fillRect/>
          </a:stretch>
        </p:blipFill>
        <p:spPr>
          <a:xfrm>
            <a:off x="3762747" y="5364121"/>
            <a:ext cx="4366870" cy="1357353"/>
          </a:xfrm>
          <a:prstGeom prst="rect">
            <a:avLst/>
          </a:prstGeom>
          <a:ln>
            <a:solidFill>
              <a:srgbClr val="C00000"/>
            </a:solidFill>
          </a:ln>
        </p:spPr>
      </p:pic>
    </p:spTree>
    <p:extLst>
      <p:ext uri="{BB962C8B-B14F-4D97-AF65-F5344CB8AC3E}">
        <p14:creationId xmlns:p14="http://schemas.microsoft.com/office/powerpoint/2010/main" val="370191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98313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Component</a:t>
            </a:r>
          </a:p>
          <a:p>
            <a:pPr marL="465138" indent="-465138" algn="l">
              <a:buClr>
                <a:srgbClr val="0070C0"/>
              </a:buClr>
              <a:buFont typeface="Wingdings" pitchFamily="2" charset="2"/>
              <a:buChar char="u"/>
            </a:pPr>
            <a:r>
              <a:rPr lang="en-US" sz="1600" dirty="0">
                <a:solidFill>
                  <a:schemeClr val="tx1"/>
                </a:solidFill>
              </a:rPr>
              <a:t>In this section, we will understand what exactly make up a component and how can we add component to our angular application.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73C0344E-2950-4559-BE64-B782D48A46F7}"/>
              </a:ext>
            </a:extLst>
          </p:cNvPr>
          <p:cNvPicPr>
            <a:picLocks noChangeAspect="1"/>
          </p:cNvPicPr>
          <p:nvPr/>
        </p:nvPicPr>
        <p:blipFill>
          <a:blip r:embed="rId2"/>
          <a:stretch>
            <a:fillRect/>
          </a:stretch>
        </p:blipFill>
        <p:spPr>
          <a:xfrm>
            <a:off x="1979711" y="2805337"/>
            <a:ext cx="5845279" cy="2063823"/>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24BEB7-0698-4534-98E3-F3F5C05DA3D5}"/>
              </a:ext>
            </a:extLst>
          </p:cNvPr>
          <p:cNvPicPr>
            <a:picLocks noChangeAspect="1"/>
          </p:cNvPicPr>
          <p:nvPr/>
        </p:nvPicPr>
        <p:blipFill>
          <a:blip r:embed="rId2"/>
          <a:stretch>
            <a:fillRect/>
          </a:stretch>
        </p:blipFill>
        <p:spPr>
          <a:xfrm>
            <a:off x="5018200" y="2377462"/>
            <a:ext cx="3422608" cy="3030519"/>
          </a:xfrm>
          <a:prstGeom prst="rect">
            <a:avLst/>
          </a:prstGeom>
        </p:spPr>
      </p:pic>
      <p:pic>
        <p:nvPicPr>
          <p:cNvPr id="8" name="Picture 7">
            <a:extLst>
              <a:ext uri="{FF2B5EF4-FFF2-40B4-BE49-F238E27FC236}">
                <a16:creationId xmlns:a16="http://schemas.microsoft.com/office/drawing/2014/main" id="{F1007D9C-EC19-46B0-B72C-A1CAAAC27615}"/>
              </a:ext>
            </a:extLst>
          </p:cNvPr>
          <p:cNvPicPr>
            <a:picLocks noChangeAspect="1"/>
          </p:cNvPicPr>
          <p:nvPr/>
        </p:nvPicPr>
        <p:blipFill>
          <a:blip r:embed="rId3"/>
          <a:stretch>
            <a:fillRect/>
          </a:stretch>
        </p:blipFill>
        <p:spPr>
          <a:xfrm>
            <a:off x="467544" y="2377462"/>
            <a:ext cx="4536504" cy="389731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86410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third way, we can use the attribute name. </a:t>
            </a:r>
          </a:p>
          <a:p>
            <a:pPr marL="922338" lvl="1" indent="-465138" algn="l">
              <a:buClr>
                <a:srgbClr val="0070C0"/>
              </a:buClr>
              <a:buFont typeface="Wingdings" pitchFamily="2" charset="2"/>
              <a:buChar char="u"/>
            </a:pPr>
            <a:r>
              <a:rPr lang="en-US" sz="1600" b="1" dirty="0">
                <a:solidFill>
                  <a:schemeClr val="tx1"/>
                </a:solidFill>
              </a:rPr>
              <a:t>Change the selector to attribute ‘[app-test]’</a:t>
            </a:r>
          </a:p>
          <a:p>
            <a:pPr marL="922338" lvl="1" indent="-465138" algn="l">
              <a:buClr>
                <a:srgbClr val="0070C0"/>
              </a:buClr>
              <a:buFont typeface="Wingdings" pitchFamily="2" charset="2"/>
              <a:buChar char="u"/>
            </a:pPr>
            <a:r>
              <a:rPr lang="en-US" sz="1600" b="1" dirty="0">
                <a:solidFill>
                  <a:schemeClr val="tx1"/>
                </a:solidFill>
              </a:rPr>
              <a:t>Change to &lt;div app-test&gt;&lt;/div&gt;</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20</a:t>
            </a:fld>
            <a:endParaRPr lang="zh-TW" altLang="en-US"/>
          </a:p>
        </p:txBody>
      </p:sp>
      <p:sp>
        <p:nvSpPr>
          <p:cNvPr id="11" name="Rectangle 10">
            <a:extLst>
              <a:ext uri="{FF2B5EF4-FFF2-40B4-BE49-F238E27FC236}">
                <a16:creationId xmlns:a16="http://schemas.microsoft.com/office/drawing/2014/main" id="{50566C66-FEFA-4EF3-BEB5-3250DD8EF0F4}"/>
              </a:ext>
            </a:extLst>
          </p:cNvPr>
          <p:cNvSpPr/>
          <p:nvPr/>
        </p:nvSpPr>
        <p:spPr>
          <a:xfrm>
            <a:off x="1187624" y="4004194"/>
            <a:ext cx="1692188" cy="1875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28435F-1B45-4304-AA55-B1A4F6864E15}"/>
              </a:ext>
            </a:extLst>
          </p:cNvPr>
          <p:cNvSpPr/>
          <p:nvPr/>
        </p:nvSpPr>
        <p:spPr>
          <a:xfrm>
            <a:off x="5721392" y="4384003"/>
            <a:ext cx="2016224" cy="3411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B4A38C2-306C-48D9-8F93-F09A8E796F64}"/>
              </a:ext>
            </a:extLst>
          </p:cNvPr>
          <p:cNvPicPr>
            <a:picLocks noChangeAspect="1"/>
          </p:cNvPicPr>
          <p:nvPr/>
        </p:nvPicPr>
        <p:blipFill>
          <a:blip r:embed="rId4"/>
          <a:stretch>
            <a:fillRect/>
          </a:stretch>
        </p:blipFill>
        <p:spPr>
          <a:xfrm>
            <a:off x="3537957" y="5364121"/>
            <a:ext cx="4366870" cy="1357353"/>
          </a:xfrm>
          <a:prstGeom prst="rect">
            <a:avLst/>
          </a:prstGeom>
          <a:ln>
            <a:solidFill>
              <a:srgbClr val="C00000"/>
            </a:solidFill>
          </a:ln>
        </p:spPr>
      </p:pic>
    </p:spTree>
    <p:extLst>
      <p:ext uri="{BB962C8B-B14F-4D97-AF65-F5344CB8AC3E}">
        <p14:creationId xmlns:p14="http://schemas.microsoft.com/office/powerpoint/2010/main" val="3759568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A025ED0-DA8A-49F2-B575-C6251C992063}"/>
              </a:ext>
            </a:extLst>
          </p:cNvPr>
          <p:cNvPicPr>
            <a:picLocks noChangeAspect="1"/>
          </p:cNvPicPr>
          <p:nvPr/>
        </p:nvPicPr>
        <p:blipFill>
          <a:blip r:embed="rId2"/>
          <a:stretch>
            <a:fillRect/>
          </a:stretch>
        </p:blipFill>
        <p:spPr>
          <a:xfrm>
            <a:off x="467544" y="1989862"/>
            <a:ext cx="3640913" cy="421619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61052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You can change </a:t>
            </a:r>
            <a:r>
              <a:rPr lang="en-US" sz="1600" b="1" dirty="0" err="1">
                <a:solidFill>
                  <a:schemeClr val="tx1"/>
                </a:solidFill>
              </a:rPr>
              <a:t>templateUrl</a:t>
            </a:r>
            <a:r>
              <a:rPr lang="en-US" sz="1600" b="1" dirty="0">
                <a:solidFill>
                  <a:schemeClr val="tx1"/>
                </a:solidFill>
              </a:rPr>
              <a:t> into template</a:t>
            </a:r>
          </a:p>
          <a:p>
            <a:pPr marL="465138" indent="-465138" algn="l">
              <a:buClr>
                <a:srgbClr val="0070C0"/>
              </a:buClr>
              <a:buFont typeface="Wingdings" pitchFamily="2" charset="2"/>
              <a:buChar char="u"/>
            </a:pPr>
            <a:r>
              <a:rPr lang="en-US" sz="1600" b="1" dirty="0">
                <a:solidFill>
                  <a:schemeClr val="tx1"/>
                </a:solidFill>
              </a:rPr>
              <a:t>Use inline template.</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21</a:t>
            </a:fld>
            <a:endParaRPr lang="zh-TW" altLang="en-US"/>
          </a:p>
        </p:txBody>
      </p:sp>
      <p:sp>
        <p:nvSpPr>
          <p:cNvPr id="11" name="Rectangle 10">
            <a:extLst>
              <a:ext uri="{FF2B5EF4-FFF2-40B4-BE49-F238E27FC236}">
                <a16:creationId xmlns:a16="http://schemas.microsoft.com/office/drawing/2014/main" id="{50566C66-FEFA-4EF3-BEB5-3250DD8EF0F4}"/>
              </a:ext>
            </a:extLst>
          </p:cNvPr>
          <p:cNvSpPr/>
          <p:nvPr/>
        </p:nvSpPr>
        <p:spPr>
          <a:xfrm>
            <a:off x="1043608" y="3789040"/>
            <a:ext cx="1836204"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28435F-1B45-4304-AA55-B1A4F6864E15}"/>
              </a:ext>
            </a:extLst>
          </p:cNvPr>
          <p:cNvSpPr/>
          <p:nvPr/>
        </p:nvSpPr>
        <p:spPr>
          <a:xfrm>
            <a:off x="5721392" y="4384003"/>
            <a:ext cx="2016224" cy="3411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656B702-BFC7-407F-AF52-8022A660FC82}"/>
              </a:ext>
            </a:extLst>
          </p:cNvPr>
          <p:cNvPicPr>
            <a:picLocks noChangeAspect="1"/>
          </p:cNvPicPr>
          <p:nvPr/>
        </p:nvPicPr>
        <p:blipFill>
          <a:blip r:embed="rId3"/>
          <a:stretch>
            <a:fillRect/>
          </a:stretch>
        </p:blipFill>
        <p:spPr>
          <a:xfrm>
            <a:off x="3729063" y="2620119"/>
            <a:ext cx="5153025" cy="2105025"/>
          </a:xfrm>
          <a:prstGeom prst="rect">
            <a:avLst/>
          </a:prstGeom>
          <a:ln>
            <a:solidFill>
              <a:srgbClr val="C00000"/>
            </a:solidFill>
          </a:ln>
        </p:spPr>
      </p:pic>
    </p:spTree>
    <p:extLst>
      <p:ext uri="{BB962C8B-B14F-4D97-AF65-F5344CB8AC3E}">
        <p14:creationId xmlns:p14="http://schemas.microsoft.com/office/powerpoint/2010/main" val="255867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A99F4-16F0-43E1-A125-3CD032E514A1}"/>
              </a:ext>
            </a:extLst>
          </p:cNvPr>
          <p:cNvPicPr>
            <a:picLocks noChangeAspect="1"/>
          </p:cNvPicPr>
          <p:nvPr/>
        </p:nvPicPr>
        <p:blipFill>
          <a:blip r:embed="rId2"/>
          <a:stretch>
            <a:fillRect/>
          </a:stretch>
        </p:blipFill>
        <p:spPr>
          <a:xfrm>
            <a:off x="683568" y="2028374"/>
            <a:ext cx="4355976" cy="4737212"/>
          </a:xfrm>
          <a:prstGeom prst="rect">
            <a:avLst/>
          </a:prstGeom>
          <a:ln>
            <a:solidFill>
              <a:srgbClr val="C00000"/>
            </a:solidFill>
          </a:ln>
        </p:spPr>
      </p:pic>
      <p:pic>
        <p:nvPicPr>
          <p:cNvPr id="7" name="Picture 6">
            <a:extLst>
              <a:ext uri="{FF2B5EF4-FFF2-40B4-BE49-F238E27FC236}">
                <a16:creationId xmlns:a16="http://schemas.microsoft.com/office/drawing/2014/main" id="{0191CFB9-BAF3-4FE2-9A6E-9A6C49F8329B}"/>
              </a:ext>
            </a:extLst>
          </p:cNvPr>
          <p:cNvPicPr>
            <a:picLocks noChangeAspect="1"/>
          </p:cNvPicPr>
          <p:nvPr/>
        </p:nvPicPr>
        <p:blipFill>
          <a:blip r:embed="rId3"/>
          <a:stretch>
            <a:fillRect/>
          </a:stretch>
        </p:blipFill>
        <p:spPr>
          <a:xfrm>
            <a:off x="3995936" y="3381029"/>
            <a:ext cx="4355976" cy="143483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61052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You can change </a:t>
            </a:r>
            <a:r>
              <a:rPr lang="en-US" sz="1600" b="1" dirty="0" err="1">
                <a:solidFill>
                  <a:schemeClr val="tx1"/>
                </a:solidFill>
              </a:rPr>
              <a:t>templateUrl</a:t>
            </a:r>
            <a:r>
              <a:rPr lang="en-US" sz="1600" b="1" dirty="0">
                <a:solidFill>
                  <a:schemeClr val="tx1"/>
                </a:solidFill>
              </a:rPr>
              <a:t> into template</a:t>
            </a:r>
          </a:p>
          <a:p>
            <a:pPr marL="465138" indent="-465138" algn="l">
              <a:buClr>
                <a:srgbClr val="0070C0"/>
              </a:buClr>
              <a:buFont typeface="Wingdings" pitchFamily="2" charset="2"/>
              <a:buChar char="u"/>
            </a:pPr>
            <a:r>
              <a:rPr lang="en-US" sz="1600" b="1" dirty="0">
                <a:solidFill>
                  <a:schemeClr val="tx1"/>
                </a:solidFill>
              </a:rPr>
              <a:t>Use inline styles:</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a:xfrm>
            <a:off x="509718" y="6505447"/>
            <a:ext cx="2133600" cy="365125"/>
          </a:xfrm>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22</a:t>
            </a:fld>
            <a:endParaRPr lang="zh-TW" altLang="en-US"/>
          </a:p>
        </p:txBody>
      </p:sp>
      <p:sp>
        <p:nvSpPr>
          <p:cNvPr id="11" name="Rectangle 10">
            <a:extLst>
              <a:ext uri="{FF2B5EF4-FFF2-40B4-BE49-F238E27FC236}">
                <a16:creationId xmlns:a16="http://schemas.microsoft.com/office/drawing/2014/main" id="{50566C66-FEFA-4EF3-BEB5-3250DD8EF0F4}"/>
              </a:ext>
            </a:extLst>
          </p:cNvPr>
          <p:cNvSpPr/>
          <p:nvPr/>
        </p:nvSpPr>
        <p:spPr>
          <a:xfrm>
            <a:off x="1096126" y="3861049"/>
            <a:ext cx="2394266" cy="16612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28435F-1B45-4304-AA55-B1A4F6864E15}"/>
              </a:ext>
            </a:extLst>
          </p:cNvPr>
          <p:cNvSpPr/>
          <p:nvPr/>
        </p:nvSpPr>
        <p:spPr>
          <a:xfrm>
            <a:off x="5545088" y="4513456"/>
            <a:ext cx="2016224" cy="3411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032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338438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a:t>
            </a:r>
          </a:p>
          <a:p>
            <a:pPr marL="465138" indent="-465138" algn="l">
              <a:buClr>
                <a:srgbClr val="0070C0"/>
              </a:buClr>
              <a:buFont typeface="Wingdings" pitchFamily="2" charset="2"/>
              <a:buChar char="u"/>
            </a:pPr>
            <a:r>
              <a:rPr lang="en-US" sz="1600" b="1" dirty="0">
                <a:solidFill>
                  <a:schemeClr val="tx1"/>
                </a:solidFill>
              </a:rPr>
              <a:t>Components are building block of your application.</a:t>
            </a:r>
          </a:p>
          <a:p>
            <a:pPr marL="465138" indent="-465138" algn="l">
              <a:buClr>
                <a:srgbClr val="0070C0"/>
              </a:buClr>
              <a:buFont typeface="Wingdings" pitchFamily="2" charset="2"/>
              <a:buChar char="u"/>
            </a:pPr>
            <a:r>
              <a:rPr lang="en-US" sz="1600" b="1" dirty="0">
                <a:solidFill>
                  <a:schemeClr val="tx1"/>
                </a:solidFill>
              </a:rPr>
              <a:t>Component contains a class, a template, and a decorator.</a:t>
            </a:r>
          </a:p>
          <a:p>
            <a:pPr marL="465138" indent="-465138" algn="l">
              <a:buClr>
                <a:srgbClr val="0070C0"/>
              </a:buClr>
              <a:buFont typeface="Wingdings" pitchFamily="2" charset="2"/>
              <a:buChar char="u"/>
            </a:pPr>
            <a:r>
              <a:rPr lang="en-US" sz="1600" b="1" dirty="0">
                <a:solidFill>
                  <a:schemeClr val="tx1"/>
                </a:solidFill>
              </a:rPr>
              <a:t>Template represents the view.</a:t>
            </a:r>
          </a:p>
          <a:p>
            <a:pPr marL="465138" indent="-465138" algn="l">
              <a:buClr>
                <a:srgbClr val="0070C0"/>
              </a:buClr>
              <a:buFont typeface="Wingdings" pitchFamily="2" charset="2"/>
              <a:buChar char="u"/>
            </a:pPr>
            <a:r>
              <a:rPr lang="en-US" sz="1600" b="1" dirty="0">
                <a:solidFill>
                  <a:schemeClr val="tx1"/>
                </a:solidFill>
              </a:rPr>
              <a:t>Any new component has to be import and assed to the module in the declaration array.</a:t>
            </a:r>
          </a:p>
          <a:p>
            <a:pPr marL="465138" indent="-465138" algn="l">
              <a:buClr>
                <a:srgbClr val="0070C0"/>
              </a:buClr>
              <a:buFont typeface="Wingdings" pitchFamily="2" charset="2"/>
              <a:buChar char="u"/>
            </a:pPr>
            <a:r>
              <a:rPr lang="en-US" sz="1600" b="1" dirty="0">
                <a:solidFill>
                  <a:schemeClr val="tx1"/>
                </a:solidFill>
              </a:rPr>
              <a:t>You can then include the selector ID in your HTML either as a custom tag, as a class, or as an attribute.</a:t>
            </a:r>
          </a:p>
          <a:p>
            <a:pPr marL="465138" indent="-465138" algn="l">
              <a:buClr>
                <a:srgbClr val="0070C0"/>
              </a:buClr>
              <a:buFont typeface="Wingdings" pitchFamily="2" charset="2"/>
              <a:buChar char="u"/>
            </a:pPr>
            <a:r>
              <a:rPr lang="en-US" sz="1600" b="1" dirty="0">
                <a:solidFill>
                  <a:schemeClr val="tx1"/>
                </a:solidFill>
              </a:rPr>
              <a:t>The HTML and CSS can either be in a separate file or they can be inline in the TypeScript. You can use backtick to specify multiple lines of HTML and CSS. The component class contains data can be displayed in the view.</a:t>
            </a:r>
          </a:p>
          <a:p>
            <a:pPr marL="465138" indent="-465138" algn="l">
              <a:buClr>
                <a:srgbClr val="0070C0"/>
              </a:buClr>
              <a:buFont typeface="Wingdings" pitchFamily="2" charset="2"/>
              <a:buChar char="u"/>
            </a:pPr>
            <a:r>
              <a:rPr lang="en-US" sz="1600" b="1" dirty="0">
                <a:solidFill>
                  <a:schemeClr val="tx1"/>
                </a:solidFill>
              </a:rPr>
              <a:t>Finally, it is possible to nest components within other components also reuse them when </a:t>
            </a:r>
            <a:r>
              <a:rPr lang="en-US" sz="1600" b="1">
                <a:solidFill>
                  <a:schemeClr val="tx1"/>
                </a:solidFill>
              </a:rPr>
              <a:t>required.</a:t>
            </a: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267301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57200" y="1274049"/>
            <a:ext cx="3682752" cy="215495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Component</a:t>
            </a:r>
          </a:p>
          <a:p>
            <a:pPr marL="465138" indent="-465138" algn="l">
              <a:buClr>
                <a:srgbClr val="0070C0"/>
              </a:buClr>
              <a:buFont typeface="Wingdings" pitchFamily="2" charset="2"/>
              <a:buChar char="u"/>
            </a:pPr>
            <a:r>
              <a:rPr lang="en-US" sz="1600" dirty="0">
                <a:solidFill>
                  <a:schemeClr val="tx1"/>
                </a:solidFill>
              </a:rPr>
              <a:t>A component is made up of three parts: Template, Class, and Metadata.</a:t>
            </a:r>
          </a:p>
          <a:p>
            <a:pPr marL="465138" indent="-465138" algn="l">
              <a:buClr>
                <a:srgbClr val="0070C0"/>
              </a:buClr>
              <a:buFont typeface="Wingdings" pitchFamily="2" charset="2"/>
              <a:buChar char="u"/>
            </a:pPr>
            <a:r>
              <a:rPr lang="en-US" sz="1600" dirty="0">
                <a:solidFill>
                  <a:schemeClr val="tx1"/>
                </a:solidFill>
              </a:rPr>
              <a:t>The first one is a template which represents the view. This is created using HTML. It will be the user interface for your application.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AD64DB9B-2F41-421D-BAD5-715AF0B6AAAD}"/>
              </a:ext>
            </a:extLst>
          </p:cNvPr>
          <p:cNvPicPr>
            <a:picLocks noChangeAspect="1"/>
          </p:cNvPicPr>
          <p:nvPr/>
        </p:nvPicPr>
        <p:blipFill>
          <a:blip r:embed="rId2"/>
          <a:stretch>
            <a:fillRect/>
          </a:stretch>
        </p:blipFill>
        <p:spPr>
          <a:xfrm>
            <a:off x="4427985" y="1268757"/>
            <a:ext cx="4380780" cy="2019672"/>
          </a:xfrm>
          <a:prstGeom prst="rect">
            <a:avLst/>
          </a:prstGeom>
          <a:ln>
            <a:solidFill>
              <a:srgbClr val="C00000"/>
            </a:solidFill>
          </a:ln>
        </p:spPr>
      </p:pic>
      <p:sp>
        <p:nvSpPr>
          <p:cNvPr id="9" name="副標題 2">
            <a:extLst>
              <a:ext uri="{FF2B5EF4-FFF2-40B4-BE49-F238E27FC236}">
                <a16:creationId xmlns:a16="http://schemas.microsoft.com/office/drawing/2014/main" id="{878F1FB0-C873-4F0F-985C-8E4ABB91A0FE}"/>
              </a:ext>
            </a:extLst>
          </p:cNvPr>
          <p:cNvSpPr txBox="1">
            <a:spLocks/>
          </p:cNvSpPr>
          <p:nvPr/>
        </p:nvSpPr>
        <p:spPr>
          <a:xfrm>
            <a:off x="457200" y="3569571"/>
            <a:ext cx="8324825" cy="264621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922338" lvl="1" indent="-465138" algn="l">
              <a:buClr>
                <a:srgbClr val="0070C0"/>
              </a:buClr>
              <a:buFont typeface="Wingdings" pitchFamily="2" charset="2"/>
              <a:buChar char="u"/>
            </a:pPr>
            <a:r>
              <a:rPr lang="en-US" sz="1600" dirty="0">
                <a:solidFill>
                  <a:schemeClr val="tx1"/>
                </a:solidFill>
              </a:rPr>
              <a:t>The second one is the class which is nothing but code that supports the view. This is created using a TypeScript. The class is like any programming language contains data properties and method  that can be used to control the logic of the view, for example, We can a method to show or hide an element based on the value of the property.</a:t>
            </a:r>
          </a:p>
          <a:p>
            <a:pPr marL="922338" lvl="1" indent="-465138" algn="l">
              <a:buClr>
                <a:srgbClr val="0070C0"/>
              </a:buClr>
              <a:buFont typeface="Wingdings" pitchFamily="2" charset="2"/>
              <a:buChar char="u"/>
            </a:pPr>
            <a:r>
              <a:rPr lang="en-US" sz="1600" dirty="0">
                <a:solidFill>
                  <a:schemeClr val="tx1"/>
                </a:solidFill>
              </a:rPr>
              <a:t>The third one is the Metadata: the component also has some metadata attached to the component. The metadata is the information that angular needs to decide if the particular class is an Angular component or just a regular class. </a:t>
            </a:r>
            <a:r>
              <a:rPr lang="en-US" sz="1600" b="1" dirty="0">
                <a:solidFill>
                  <a:schemeClr val="tx1"/>
                </a:solidFill>
              </a:rPr>
              <a:t>The metadata is defined by using a decorator </a:t>
            </a:r>
            <a:r>
              <a:rPr lang="en-US" sz="1600" dirty="0">
                <a:solidFill>
                  <a:schemeClr val="tx1"/>
                </a:solidFill>
              </a:rPr>
              <a:t>which is a feature in Typescript. A decorator is just a function that provides information about the class attached to it. For component, we use component decorator.</a:t>
            </a:r>
          </a:p>
        </p:txBody>
      </p:sp>
    </p:spTree>
    <p:extLst>
      <p:ext uri="{BB962C8B-B14F-4D97-AF65-F5344CB8AC3E}">
        <p14:creationId xmlns:p14="http://schemas.microsoft.com/office/powerpoint/2010/main" val="245134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75725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Component</a:t>
            </a:r>
          </a:p>
          <a:p>
            <a:pPr marL="465138" indent="-465138" algn="l">
              <a:buClr>
                <a:srgbClr val="0070C0"/>
              </a:buClr>
              <a:buFont typeface="Wingdings" pitchFamily="2" charset="2"/>
              <a:buChar char="u"/>
            </a:pPr>
            <a:r>
              <a:rPr lang="en-US" sz="1600" dirty="0">
                <a:solidFill>
                  <a:schemeClr val="tx1"/>
                </a:solidFill>
              </a:rPr>
              <a:t>If we put Template, Class, and Metadata together, we got an Angular 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DC261A8D-DFA0-4018-ABE8-1558E9A263F3}"/>
              </a:ext>
            </a:extLst>
          </p:cNvPr>
          <p:cNvPicPr>
            <a:picLocks noChangeAspect="1"/>
          </p:cNvPicPr>
          <p:nvPr/>
        </p:nvPicPr>
        <p:blipFill>
          <a:blip r:embed="rId2"/>
          <a:stretch>
            <a:fillRect/>
          </a:stretch>
        </p:blipFill>
        <p:spPr>
          <a:xfrm>
            <a:off x="755576" y="2175114"/>
            <a:ext cx="7848872" cy="3636260"/>
          </a:xfrm>
          <a:prstGeom prst="rect">
            <a:avLst/>
          </a:prstGeom>
          <a:ln>
            <a:solidFill>
              <a:srgbClr val="C00000"/>
            </a:solidFill>
          </a:ln>
        </p:spPr>
      </p:pic>
    </p:spTree>
    <p:extLst>
      <p:ext uri="{BB962C8B-B14F-4D97-AF65-F5344CB8AC3E}">
        <p14:creationId xmlns:p14="http://schemas.microsoft.com/office/powerpoint/2010/main" val="242747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42887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Now, Let’s try to relate this to the app component that we have in Hello World application.</a:t>
            </a:r>
          </a:p>
          <a:p>
            <a:pPr marL="465138" indent="-465138" algn="l">
              <a:buClr>
                <a:srgbClr val="0070C0"/>
              </a:buClr>
              <a:buFont typeface="Wingdings" pitchFamily="2" charset="2"/>
              <a:buChar char="u"/>
            </a:pPr>
            <a:r>
              <a:rPr lang="en-US" sz="1600" b="1" dirty="0">
                <a:solidFill>
                  <a:schemeClr val="tx1"/>
                </a:solidFill>
              </a:rPr>
              <a:t>At the bottom of </a:t>
            </a:r>
            <a:r>
              <a:rPr lang="en-US" sz="1600" b="1" dirty="0" err="1">
                <a:solidFill>
                  <a:schemeClr val="tx1"/>
                </a:solidFill>
              </a:rPr>
              <a:t>app.component.ts</a:t>
            </a:r>
            <a:r>
              <a:rPr lang="en-US" sz="1600" b="1" dirty="0">
                <a:solidFill>
                  <a:schemeClr val="tx1"/>
                </a:solidFill>
              </a:rPr>
              <a:t>, we have the class AppComponent. The AppComponent class only contains the one property which is the title and does not contains any methods, keeping it simple to this class.</a:t>
            </a:r>
          </a:p>
          <a:p>
            <a:pPr marL="465138" indent="-465138" algn="l">
              <a:buClr>
                <a:srgbClr val="0070C0"/>
              </a:buClr>
              <a:buFont typeface="Wingdings" pitchFamily="2" charset="2"/>
              <a:buChar char="u"/>
            </a:pPr>
            <a:r>
              <a:rPr lang="en-US" sz="1600" b="1" dirty="0">
                <a:solidFill>
                  <a:schemeClr val="tx1"/>
                </a:solidFill>
              </a:rPr>
              <a:t>We have metadata attached in the form of a decorator and be more specific, the Component Decorator. The component decorator is basically a function that attached to the class which is right below the decorator. </a:t>
            </a:r>
          </a:p>
          <a:p>
            <a:pPr marL="465138" indent="-465138" algn="l">
              <a:buClr>
                <a:srgbClr val="0070C0"/>
              </a:buClr>
              <a:buFont typeface="Wingdings" pitchFamily="2" charset="2"/>
              <a:buChar char="u"/>
            </a:pPr>
            <a:r>
              <a:rPr lang="en-US" sz="1600" b="1" dirty="0">
                <a:solidFill>
                  <a:schemeClr val="tx1"/>
                </a:solidFill>
              </a:rPr>
              <a:t>In the case below, the </a:t>
            </a:r>
            <a:r>
              <a:rPr lang="en-US" sz="1600" b="1" dirty="0" err="1">
                <a:solidFill>
                  <a:schemeClr val="tx1"/>
                </a:solidFill>
              </a:rPr>
              <a:t>AppCompoent</a:t>
            </a:r>
            <a:r>
              <a:rPr lang="en-US" sz="1600" b="1" dirty="0">
                <a:solidFill>
                  <a:schemeClr val="tx1"/>
                </a:solidFill>
              </a:rPr>
              <a:t> is the class below the metadata @Component ({ … })</a:t>
            </a:r>
          </a:p>
          <a:p>
            <a:pPr marL="465138" indent="-465138" algn="l">
              <a:buClr>
                <a:srgbClr val="0070C0"/>
              </a:buClr>
              <a:buFont typeface="Wingdings" pitchFamily="2" charset="2"/>
              <a:buChar char="u"/>
            </a:pPr>
            <a:r>
              <a:rPr lang="en-US" sz="1600" b="1" dirty="0">
                <a:solidFill>
                  <a:schemeClr val="tx1"/>
                </a:solidFill>
              </a:rPr>
              <a:t>It is the decorator that tells Angular, hey, this is not a plain class. This is a 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55735BB1-F2C2-48B5-840C-775868CC4ECC}"/>
              </a:ext>
            </a:extLst>
          </p:cNvPr>
          <p:cNvPicPr>
            <a:picLocks noChangeAspect="1"/>
          </p:cNvPicPr>
          <p:nvPr/>
        </p:nvPicPr>
        <p:blipFill>
          <a:blip r:embed="rId2"/>
          <a:stretch>
            <a:fillRect/>
          </a:stretch>
        </p:blipFill>
        <p:spPr>
          <a:xfrm>
            <a:off x="2565544" y="4275191"/>
            <a:ext cx="4067175" cy="2428875"/>
          </a:xfrm>
          <a:prstGeom prst="rect">
            <a:avLst/>
          </a:prstGeom>
          <a:ln>
            <a:solidFill>
              <a:srgbClr val="C00000"/>
            </a:solidFill>
          </a:ln>
        </p:spPr>
      </p:pic>
      <p:sp>
        <p:nvSpPr>
          <p:cNvPr id="9" name="Rectangle 8">
            <a:extLst>
              <a:ext uri="{FF2B5EF4-FFF2-40B4-BE49-F238E27FC236}">
                <a16:creationId xmlns:a16="http://schemas.microsoft.com/office/drawing/2014/main" id="{C33B0289-63DF-4EA3-9B2C-F4EF8B1F0A06}"/>
              </a:ext>
            </a:extLst>
          </p:cNvPr>
          <p:cNvSpPr/>
          <p:nvPr/>
        </p:nvSpPr>
        <p:spPr>
          <a:xfrm>
            <a:off x="3140628" y="5930064"/>
            <a:ext cx="2664296" cy="6314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F5B99E-5F75-4D14-828D-EFC259DDDA2A}"/>
              </a:ext>
            </a:extLst>
          </p:cNvPr>
          <p:cNvSpPr/>
          <p:nvPr/>
        </p:nvSpPr>
        <p:spPr>
          <a:xfrm>
            <a:off x="3114732" y="5001742"/>
            <a:ext cx="3123220" cy="8890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23C01E-CE66-4751-ABD1-9F78E7C2E419}"/>
              </a:ext>
            </a:extLst>
          </p:cNvPr>
          <p:cNvSpPr/>
          <p:nvPr/>
        </p:nvSpPr>
        <p:spPr>
          <a:xfrm>
            <a:off x="971600" y="2336082"/>
            <a:ext cx="4680520" cy="278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E0CB928-3B39-41F5-8925-5717A290D7B2}"/>
              </a:ext>
            </a:extLst>
          </p:cNvPr>
          <p:cNvCxnSpPr>
            <a:cxnSpLocks/>
            <a:stCxn id="11" idx="2"/>
            <a:endCxn id="10" idx="0"/>
          </p:cNvCxnSpPr>
          <p:nvPr/>
        </p:nvCxnSpPr>
        <p:spPr>
          <a:xfrm>
            <a:off x="3311860" y="2614581"/>
            <a:ext cx="1364482" cy="23871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82E7960-6218-4AC9-9DA7-81D117C5395A}"/>
              </a:ext>
            </a:extLst>
          </p:cNvPr>
          <p:cNvSpPr/>
          <p:nvPr/>
        </p:nvSpPr>
        <p:spPr>
          <a:xfrm>
            <a:off x="5220072" y="1542260"/>
            <a:ext cx="1800200" cy="3457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B0DC1BF-66D7-4D33-891A-598B702C319B}"/>
              </a:ext>
            </a:extLst>
          </p:cNvPr>
          <p:cNvCxnSpPr>
            <a:cxnSpLocks/>
            <a:stCxn id="14" idx="2"/>
            <a:endCxn id="9" idx="0"/>
          </p:cNvCxnSpPr>
          <p:nvPr/>
        </p:nvCxnSpPr>
        <p:spPr>
          <a:xfrm flipH="1">
            <a:off x="4472776" y="1888030"/>
            <a:ext cx="1647396" cy="40420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75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0811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component decorator contains both the metadata and the template which represents the view.</a:t>
            </a:r>
          </a:p>
          <a:p>
            <a:pPr marL="465138" indent="-465138" algn="l">
              <a:buClr>
                <a:srgbClr val="0070C0"/>
              </a:buClr>
              <a:buFont typeface="Wingdings" pitchFamily="2" charset="2"/>
              <a:buChar char="u"/>
            </a:pPr>
            <a:r>
              <a:rPr lang="en-US" sz="1600" b="1" dirty="0">
                <a:solidFill>
                  <a:schemeClr val="tx1"/>
                </a:solidFill>
              </a:rPr>
              <a:t>The metadata have a selector, a template URL, and a styles.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55735BB1-F2C2-48B5-840C-775868CC4ECC}"/>
              </a:ext>
            </a:extLst>
          </p:cNvPr>
          <p:cNvPicPr>
            <a:picLocks noChangeAspect="1"/>
          </p:cNvPicPr>
          <p:nvPr/>
        </p:nvPicPr>
        <p:blipFill>
          <a:blip r:embed="rId2"/>
          <a:stretch>
            <a:fillRect/>
          </a:stretch>
        </p:blipFill>
        <p:spPr>
          <a:xfrm>
            <a:off x="2908796" y="2934062"/>
            <a:ext cx="4067175" cy="2428875"/>
          </a:xfrm>
          <a:prstGeom prst="rect">
            <a:avLst/>
          </a:prstGeom>
          <a:ln>
            <a:solidFill>
              <a:srgbClr val="C00000"/>
            </a:solidFill>
          </a:ln>
        </p:spPr>
      </p:pic>
      <p:sp>
        <p:nvSpPr>
          <p:cNvPr id="10" name="Rectangle 9">
            <a:extLst>
              <a:ext uri="{FF2B5EF4-FFF2-40B4-BE49-F238E27FC236}">
                <a16:creationId xmlns:a16="http://schemas.microsoft.com/office/drawing/2014/main" id="{D4F5B99E-5F75-4D14-828D-EFC259DDDA2A}"/>
              </a:ext>
            </a:extLst>
          </p:cNvPr>
          <p:cNvSpPr/>
          <p:nvPr/>
        </p:nvSpPr>
        <p:spPr>
          <a:xfrm>
            <a:off x="3502224" y="3680447"/>
            <a:ext cx="2880320"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23C01E-CE66-4751-ABD1-9F78E7C2E419}"/>
              </a:ext>
            </a:extLst>
          </p:cNvPr>
          <p:cNvSpPr/>
          <p:nvPr/>
        </p:nvSpPr>
        <p:spPr>
          <a:xfrm>
            <a:off x="2627784" y="1771949"/>
            <a:ext cx="3528392" cy="3457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E0CB928-3B39-41F5-8925-5717A290D7B2}"/>
              </a:ext>
            </a:extLst>
          </p:cNvPr>
          <p:cNvCxnSpPr>
            <a:cxnSpLocks/>
            <a:stCxn id="11" idx="2"/>
            <a:endCxn id="10" idx="0"/>
          </p:cNvCxnSpPr>
          <p:nvPr/>
        </p:nvCxnSpPr>
        <p:spPr>
          <a:xfrm>
            <a:off x="4391980" y="2117719"/>
            <a:ext cx="550404" cy="15627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70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D8DB51-7DF4-42EF-A738-15DD7F0FA7A8}"/>
              </a:ext>
            </a:extLst>
          </p:cNvPr>
          <p:cNvPicPr>
            <a:picLocks noChangeAspect="1"/>
          </p:cNvPicPr>
          <p:nvPr/>
        </p:nvPicPr>
        <p:blipFill>
          <a:blip r:embed="rId2"/>
          <a:stretch>
            <a:fillRect/>
          </a:stretch>
        </p:blipFill>
        <p:spPr>
          <a:xfrm>
            <a:off x="482935" y="3539373"/>
            <a:ext cx="4048125" cy="25050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201452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selector is basically a custom HTML tag that can be used to represent this component.</a:t>
            </a:r>
          </a:p>
          <a:p>
            <a:pPr marL="465138" indent="-465138" algn="l">
              <a:buClr>
                <a:srgbClr val="0070C0"/>
              </a:buClr>
              <a:buFont typeface="Wingdings" pitchFamily="2" charset="2"/>
              <a:buChar char="u"/>
            </a:pPr>
            <a:r>
              <a:rPr lang="en-US" sz="1600" b="1" dirty="0">
                <a:solidFill>
                  <a:schemeClr val="tx1"/>
                </a:solidFill>
              </a:rPr>
              <a:t>When you specify a selector in your HTML, Angular  will render the components template in its place.  </a:t>
            </a:r>
          </a:p>
          <a:p>
            <a:pPr marL="465138" indent="-465138" algn="l">
              <a:buClr>
                <a:srgbClr val="0070C0"/>
              </a:buClr>
              <a:buFont typeface="Wingdings" pitchFamily="2" charset="2"/>
              <a:buChar char="u"/>
            </a:pPr>
            <a:r>
              <a:rPr lang="en-US" sz="1600" b="1" dirty="0">
                <a:solidFill>
                  <a:schemeClr val="tx1"/>
                </a:solidFill>
              </a:rPr>
              <a:t>For our Hello World example, you can see the selector for app component is ‘app-root’ and in index.html file. </a:t>
            </a:r>
          </a:p>
          <a:p>
            <a:pPr marL="465138" indent="-465138" algn="l">
              <a:buClr>
                <a:srgbClr val="0070C0"/>
              </a:buClr>
              <a:buFont typeface="Wingdings" pitchFamily="2" charset="2"/>
              <a:buChar char="u"/>
            </a:pPr>
            <a:r>
              <a:rPr lang="en-US" sz="1600" b="1" dirty="0">
                <a:solidFill>
                  <a:schemeClr val="tx1"/>
                </a:solidFill>
              </a:rPr>
              <a:t>Selector is used as a custom HTML tag. The selector tag needs the opening and closing tag. </a:t>
            </a:r>
          </a:p>
          <a:p>
            <a:pPr marL="465138" indent="-465138" algn="l">
              <a:buClr>
                <a:srgbClr val="0070C0"/>
              </a:buClr>
              <a:buFont typeface="Wingdings" pitchFamily="2" charset="2"/>
              <a:buChar char="u"/>
            </a:pPr>
            <a:r>
              <a:rPr lang="en-US" sz="1600" b="1" dirty="0">
                <a:solidFill>
                  <a:schemeClr val="tx1"/>
                </a:solidFill>
              </a:rPr>
              <a:t>Angular render the app component template based on the ‘app-root’ selector.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10" name="Rectangle 9">
            <a:extLst>
              <a:ext uri="{FF2B5EF4-FFF2-40B4-BE49-F238E27FC236}">
                <a16:creationId xmlns:a16="http://schemas.microsoft.com/office/drawing/2014/main" id="{D4F5B99E-5F75-4D14-828D-EFC259DDDA2A}"/>
              </a:ext>
            </a:extLst>
          </p:cNvPr>
          <p:cNvSpPr/>
          <p:nvPr/>
        </p:nvSpPr>
        <p:spPr>
          <a:xfrm>
            <a:off x="1259632" y="4433291"/>
            <a:ext cx="1656184" cy="2084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23C01E-CE66-4751-ABD1-9F78E7C2E419}"/>
              </a:ext>
            </a:extLst>
          </p:cNvPr>
          <p:cNvSpPr/>
          <p:nvPr/>
        </p:nvSpPr>
        <p:spPr>
          <a:xfrm>
            <a:off x="5846118" y="2081111"/>
            <a:ext cx="2542306" cy="3457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E0CB928-3B39-41F5-8925-5717A290D7B2}"/>
              </a:ext>
            </a:extLst>
          </p:cNvPr>
          <p:cNvCxnSpPr>
            <a:cxnSpLocks/>
            <a:stCxn id="11" idx="2"/>
            <a:endCxn id="10" idx="0"/>
          </p:cNvCxnSpPr>
          <p:nvPr/>
        </p:nvCxnSpPr>
        <p:spPr>
          <a:xfrm flipH="1">
            <a:off x="2087724" y="2426881"/>
            <a:ext cx="5029547" cy="20064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D24B610-516A-4AB6-8E6B-21D39A2BFB9D}"/>
              </a:ext>
            </a:extLst>
          </p:cNvPr>
          <p:cNvPicPr>
            <a:picLocks noChangeAspect="1"/>
          </p:cNvPicPr>
          <p:nvPr/>
        </p:nvPicPr>
        <p:blipFill>
          <a:blip r:embed="rId3"/>
          <a:stretch>
            <a:fillRect/>
          </a:stretch>
        </p:blipFill>
        <p:spPr>
          <a:xfrm>
            <a:off x="4637883" y="3819586"/>
            <a:ext cx="4272384" cy="2081418"/>
          </a:xfrm>
          <a:prstGeom prst="rect">
            <a:avLst/>
          </a:prstGeom>
          <a:ln>
            <a:solidFill>
              <a:srgbClr val="C00000"/>
            </a:solidFill>
          </a:ln>
        </p:spPr>
      </p:pic>
      <p:sp>
        <p:nvSpPr>
          <p:cNvPr id="20" name="Rectangle 19">
            <a:extLst>
              <a:ext uri="{FF2B5EF4-FFF2-40B4-BE49-F238E27FC236}">
                <a16:creationId xmlns:a16="http://schemas.microsoft.com/office/drawing/2014/main" id="{AF48992F-8E5E-42E8-8D8E-CD10D487C664}"/>
              </a:ext>
            </a:extLst>
          </p:cNvPr>
          <p:cNvSpPr/>
          <p:nvPr/>
        </p:nvSpPr>
        <p:spPr>
          <a:xfrm>
            <a:off x="5032650" y="5151151"/>
            <a:ext cx="1561610" cy="4320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AF9F7849-B467-4D18-B57D-FF12E99B7CD2}"/>
              </a:ext>
            </a:extLst>
          </p:cNvPr>
          <p:cNvCxnSpPr>
            <a:cxnSpLocks/>
            <a:stCxn id="10" idx="3"/>
            <a:endCxn id="20" idx="1"/>
          </p:cNvCxnSpPr>
          <p:nvPr/>
        </p:nvCxnSpPr>
        <p:spPr>
          <a:xfrm>
            <a:off x="2915816" y="4537506"/>
            <a:ext cx="2116834" cy="8296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8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25B3D92E-61B2-4359-8816-4B3D9A23EF02}"/>
              </a:ext>
            </a:extLst>
          </p:cNvPr>
          <p:cNvPicPr>
            <a:picLocks noChangeAspect="1"/>
          </p:cNvPicPr>
          <p:nvPr/>
        </p:nvPicPr>
        <p:blipFill>
          <a:blip r:embed="rId2"/>
          <a:stretch>
            <a:fillRect/>
          </a:stretch>
        </p:blipFill>
        <p:spPr>
          <a:xfrm>
            <a:off x="467544" y="2814300"/>
            <a:ext cx="4048125" cy="2505075"/>
          </a:xfrm>
          <a:prstGeom prst="rect">
            <a:avLst/>
          </a:prstGeom>
        </p:spPr>
      </p:pic>
      <p:pic>
        <p:nvPicPr>
          <p:cNvPr id="36" name="Picture 35">
            <a:extLst>
              <a:ext uri="{FF2B5EF4-FFF2-40B4-BE49-F238E27FC236}">
                <a16:creationId xmlns:a16="http://schemas.microsoft.com/office/drawing/2014/main" id="{05FA9266-341B-4B5B-8876-D5C42CAB47CF}"/>
              </a:ext>
            </a:extLst>
          </p:cNvPr>
          <p:cNvPicPr>
            <a:picLocks noChangeAspect="1"/>
          </p:cNvPicPr>
          <p:nvPr/>
        </p:nvPicPr>
        <p:blipFill>
          <a:blip r:embed="rId3"/>
          <a:stretch>
            <a:fillRect/>
          </a:stretch>
        </p:blipFill>
        <p:spPr>
          <a:xfrm>
            <a:off x="3952893" y="4581127"/>
            <a:ext cx="5347556" cy="236119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136320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What exactly of app-root? That is defined in the </a:t>
            </a:r>
            <a:r>
              <a:rPr lang="en-US" sz="1600" b="1" dirty="0" err="1">
                <a:solidFill>
                  <a:schemeClr val="tx1"/>
                </a:solidFill>
              </a:rPr>
              <a:t>templateUrl</a:t>
            </a:r>
            <a:r>
              <a:rPr lang="en-US" sz="1600" b="1" dirty="0">
                <a:solidFill>
                  <a:schemeClr val="tx1"/>
                </a:solidFill>
              </a:rPr>
              <a:t>. The </a:t>
            </a:r>
            <a:r>
              <a:rPr lang="en-US" sz="1600" b="1" dirty="0" err="1">
                <a:solidFill>
                  <a:schemeClr val="tx1"/>
                </a:solidFill>
              </a:rPr>
              <a:t>templateUrl</a:t>
            </a:r>
            <a:r>
              <a:rPr lang="en-US" sz="1600" b="1" dirty="0">
                <a:solidFill>
                  <a:schemeClr val="tx1"/>
                </a:solidFill>
              </a:rPr>
              <a:t> represents the view of this component.</a:t>
            </a:r>
          </a:p>
          <a:p>
            <a:pPr marL="465138" indent="-465138" algn="l">
              <a:buClr>
                <a:srgbClr val="0070C0"/>
              </a:buClr>
              <a:buFont typeface="Wingdings" pitchFamily="2" charset="2"/>
              <a:buChar char="u"/>
            </a:pPr>
            <a:r>
              <a:rPr lang="en-US" sz="1600" b="1" dirty="0">
                <a:solidFill>
                  <a:schemeClr val="tx1"/>
                </a:solidFill>
              </a:rPr>
              <a:t>If we take a look at app.component.html, we have “Welcome to {{ title}}”</a:t>
            </a:r>
          </a:p>
          <a:p>
            <a:pPr marL="465138" indent="-465138" algn="l">
              <a:buClr>
                <a:srgbClr val="0070C0"/>
              </a:buClr>
              <a:buFont typeface="Wingdings" pitchFamily="2" charset="2"/>
              <a:buChar char="u"/>
            </a:pPr>
            <a:r>
              <a:rPr lang="en-US" sz="1600" b="1" dirty="0">
                <a:solidFill>
                  <a:schemeClr val="tx1"/>
                </a:solidFill>
              </a:rPr>
              <a:t>The title property is “Hello World”. The title in app.component.html is replaced by title in </a:t>
            </a:r>
            <a:r>
              <a:rPr lang="en-US" sz="1600" b="1" dirty="0" err="1">
                <a:solidFill>
                  <a:schemeClr val="tx1"/>
                </a:solidFill>
              </a:rPr>
              <a:t>app.component.ts</a:t>
            </a:r>
            <a:r>
              <a:rPr lang="en-US" sz="16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
        <p:nvSpPr>
          <p:cNvPr id="10" name="Rectangle 9">
            <a:extLst>
              <a:ext uri="{FF2B5EF4-FFF2-40B4-BE49-F238E27FC236}">
                <a16:creationId xmlns:a16="http://schemas.microsoft.com/office/drawing/2014/main" id="{D4F5B99E-5F75-4D14-828D-EFC259DDDA2A}"/>
              </a:ext>
            </a:extLst>
          </p:cNvPr>
          <p:cNvSpPr/>
          <p:nvPr/>
        </p:nvSpPr>
        <p:spPr>
          <a:xfrm>
            <a:off x="4441160" y="5012253"/>
            <a:ext cx="1413809" cy="1823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23C01E-CE66-4751-ABD1-9F78E7C2E419}"/>
              </a:ext>
            </a:extLst>
          </p:cNvPr>
          <p:cNvSpPr/>
          <p:nvPr/>
        </p:nvSpPr>
        <p:spPr>
          <a:xfrm>
            <a:off x="1272037" y="3864604"/>
            <a:ext cx="2748297" cy="2280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E0CB928-3B39-41F5-8925-5717A290D7B2}"/>
              </a:ext>
            </a:extLst>
          </p:cNvPr>
          <p:cNvCxnSpPr>
            <a:cxnSpLocks/>
            <a:stCxn id="11" idx="2"/>
            <a:endCxn id="10" idx="0"/>
          </p:cNvCxnSpPr>
          <p:nvPr/>
        </p:nvCxnSpPr>
        <p:spPr>
          <a:xfrm>
            <a:off x="2646186" y="4092657"/>
            <a:ext cx="2501879" cy="9195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F48992F-8E5E-42E8-8D8E-CD10D487C664}"/>
              </a:ext>
            </a:extLst>
          </p:cNvPr>
          <p:cNvSpPr/>
          <p:nvPr/>
        </p:nvSpPr>
        <p:spPr>
          <a:xfrm>
            <a:off x="1258318" y="4562191"/>
            <a:ext cx="1729506" cy="3225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42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4DC9A8-2EC9-46D0-88CE-730876F1C8E2}"/>
              </a:ext>
            </a:extLst>
          </p:cNvPr>
          <p:cNvPicPr>
            <a:picLocks noChangeAspect="1"/>
          </p:cNvPicPr>
          <p:nvPr/>
        </p:nvPicPr>
        <p:blipFill>
          <a:blip r:embed="rId2"/>
          <a:stretch>
            <a:fillRect/>
          </a:stretch>
        </p:blipFill>
        <p:spPr>
          <a:xfrm>
            <a:off x="433388" y="2028376"/>
            <a:ext cx="5947308" cy="2639016"/>
          </a:xfrm>
          <a:prstGeom prst="rect">
            <a:avLst/>
          </a:prstGeom>
          <a:ln>
            <a:solidFill>
              <a:srgbClr val="C00000"/>
            </a:solidFill>
          </a:ln>
        </p:spPr>
      </p:pic>
      <p:pic>
        <p:nvPicPr>
          <p:cNvPr id="14" name="Picture 13">
            <a:extLst>
              <a:ext uri="{FF2B5EF4-FFF2-40B4-BE49-F238E27FC236}">
                <a16:creationId xmlns:a16="http://schemas.microsoft.com/office/drawing/2014/main" id="{660FBB61-4364-4EF6-8632-D545487AAE4B}"/>
              </a:ext>
            </a:extLst>
          </p:cNvPr>
          <p:cNvPicPr>
            <a:picLocks noChangeAspect="1"/>
          </p:cNvPicPr>
          <p:nvPr/>
        </p:nvPicPr>
        <p:blipFill>
          <a:blip r:embed="rId3"/>
          <a:stretch>
            <a:fillRect/>
          </a:stretch>
        </p:blipFill>
        <p:spPr>
          <a:xfrm>
            <a:off x="4806914" y="1943892"/>
            <a:ext cx="4124325" cy="24098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Component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61051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index.html file, the id ‘app-root’ is replaced by the selector the ‘app-root’ and the app.component.html. That is how html template gets rendered in the browser.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b="1" i="1" dirty="0"/>
              <a:t>https://www.youtube.com/watch?v=16rQyEQtpyQ&amp;list=PLC3y8-rFHvwhBRAgFinJR8KHIrCdTkZcZ&amp;index=4</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10" name="Rectangle 9">
            <a:extLst>
              <a:ext uri="{FF2B5EF4-FFF2-40B4-BE49-F238E27FC236}">
                <a16:creationId xmlns:a16="http://schemas.microsoft.com/office/drawing/2014/main" id="{D4F5B99E-5F75-4D14-828D-EFC259DDDA2A}"/>
              </a:ext>
            </a:extLst>
          </p:cNvPr>
          <p:cNvSpPr/>
          <p:nvPr/>
        </p:nvSpPr>
        <p:spPr>
          <a:xfrm>
            <a:off x="5473093" y="2841029"/>
            <a:ext cx="2962672" cy="3077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23C01E-CE66-4751-ABD1-9F78E7C2E419}"/>
              </a:ext>
            </a:extLst>
          </p:cNvPr>
          <p:cNvSpPr/>
          <p:nvPr/>
        </p:nvSpPr>
        <p:spPr>
          <a:xfrm>
            <a:off x="3067011" y="3429000"/>
            <a:ext cx="1144949"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E0CB928-3B39-41F5-8925-5717A290D7B2}"/>
              </a:ext>
            </a:extLst>
          </p:cNvPr>
          <p:cNvCxnSpPr>
            <a:cxnSpLocks/>
            <a:stCxn id="10" idx="1"/>
            <a:endCxn id="11" idx="3"/>
          </p:cNvCxnSpPr>
          <p:nvPr/>
        </p:nvCxnSpPr>
        <p:spPr>
          <a:xfrm flipH="1">
            <a:off x="4211960" y="2994917"/>
            <a:ext cx="1261133" cy="6141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8571F2B1-DFEB-4C8F-96BB-A4FFB4D62515}"/>
              </a:ext>
            </a:extLst>
          </p:cNvPr>
          <p:cNvPicPr>
            <a:picLocks noChangeAspect="1"/>
          </p:cNvPicPr>
          <p:nvPr/>
        </p:nvPicPr>
        <p:blipFill>
          <a:blip r:embed="rId4"/>
          <a:stretch>
            <a:fillRect/>
          </a:stretch>
        </p:blipFill>
        <p:spPr>
          <a:xfrm>
            <a:off x="3067011" y="4355812"/>
            <a:ext cx="5388858" cy="2409825"/>
          </a:xfrm>
          <a:prstGeom prst="rect">
            <a:avLst/>
          </a:prstGeom>
          <a:ln>
            <a:solidFill>
              <a:srgbClr val="C00000"/>
            </a:solidFill>
          </a:ln>
        </p:spPr>
      </p:pic>
      <p:sp>
        <p:nvSpPr>
          <p:cNvPr id="32" name="Rectangle 31">
            <a:extLst>
              <a:ext uri="{FF2B5EF4-FFF2-40B4-BE49-F238E27FC236}">
                <a16:creationId xmlns:a16="http://schemas.microsoft.com/office/drawing/2014/main" id="{B9F398F8-5291-4303-8960-1D305A95E666}"/>
              </a:ext>
            </a:extLst>
          </p:cNvPr>
          <p:cNvSpPr/>
          <p:nvPr/>
        </p:nvSpPr>
        <p:spPr>
          <a:xfrm>
            <a:off x="3418024" y="4765206"/>
            <a:ext cx="1388890" cy="3077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8A1C355F-ADB5-446B-BABD-74863BA36A51}"/>
              </a:ext>
            </a:extLst>
          </p:cNvPr>
          <p:cNvCxnSpPr>
            <a:cxnSpLocks/>
            <a:stCxn id="32" idx="0"/>
            <a:endCxn id="11" idx="2"/>
          </p:cNvCxnSpPr>
          <p:nvPr/>
        </p:nvCxnSpPr>
        <p:spPr>
          <a:xfrm flipH="1" flipV="1">
            <a:off x="3639486" y="3789040"/>
            <a:ext cx="472983" cy="9761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9510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1853</Words>
  <Application>Microsoft Office PowerPoint</Application>
  <PresentationFormat>On-screen Show (4:3)</PresentationFormat>
  <Paragraphs>175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佈景主題</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4 Component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456</cp:revision>
  <dcterms:created xsi:type="dcterms:W3CDTF">2018-09-28T16:40:41Z</dcterms:created>
  <dcterms:modified xsi:type="dcterms:W3CDTF">2019-05-01T21:08:06Z</dcterms:modified>
</cp:coreProperties>
</file>