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64" r:id="rId4"/>
    <p:sldId id="265" r:id="rId5"/>
    <p:sldId id="266" r:id="rId6"/>
    <p:sldId id="278" r:id="rId7"/>
    <p:sldId id="268" r:id="rId8"/>
    <p:sldId id="270" r:id="rId9"/>
    <p:sldId id="271" r:id="rId10"/>
    <p:sldId id="279" r:id="rId11"/>
    <p:sldId id="269" r:id="rId12"/>
    <p:sldId id="272" r:id="rId13"/>
    <p:sldId id="274" r:id="rId14"/>
    <p:sldId id="275" r:id="rId15"/>
    <p:sldId id="273" r:id="rId16"/>
    <p:sldId id="280" r:id="rId17"/>
    <p:sldId id="276" r:id="rId18"/>
    <p:sldId id="277"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4" d="100"/>
          <a:sy n="94" d="100"/>
        </p:scale>
        <p:origin x="29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15</a:t>
            </a:fld>
            <a:endParaRPr lang="zh-TW" altLang="en-US"/>
          </a:p>
        </p:txBody>
      </p:sp>
    </p:spTree>
    <p:extLst>
      <p:ext uri="{BB962C8B-B14F-4D97-AF65-F5344CB8AC3E}">
        <p14:creationId xmlns:p14="http://schemas.microsoft.com/office/powerpoint/2010/main" val="3697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17</a:t>
            </a:fld>
            <a:endParaRPr lang="zh-TW" altLang="en-US"/>
          </a:p>
        </p:txBody>
      </p:sp>
    </p:spTree>
    <p:extLst>
      <p:ext uri="{BB962C8B-B14F-4D97-AF65-F5344CB8AC3E}">
        <p14:creationId xmlns:p14="http://schemas.microsoft.com/office/powerpoint/2010/main" val="173660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FAA135-E01C-4A42-9760-5A137A0CA41F}" type="slidenum">
              <a:rPr lang="zh-TW" altLang="en-US" smtClean="0"/>
              <a:pPr/>
              <a:t>18</a:t>
            </a:fld>
            <a:endParaRPr lang="zh-TW" altLang="en-US"/>
          </a:p>
        </p:txBody>
      </p:sp>
    </p:spTree>
    <p:extLst>
      <p:ext uri="{BB962C8B-B14F-4D97-AF65-F5344CB8AC3E}">
        <p14:creationId xmlns:p14="http://schemas.microsoft.com/office/powerpoint/2010/main" val="44969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Component Interaction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15.2 Child Send Data to Parent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93081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Child Send Data to Parent</a:t>
            </a:r>
            <a:endParaRPr lang="zh-TW" altLang="en-US" b="1" dirty="0">
              <a:solidFill>
                <a:srgbClr val="FFFF00"/>
              </a:solidFill>
            </a:endParaRPr>
          </a:p>
        </p:txBody>
      </p:sp>
      <p:sp>
        <p:nvSpPr>
          <p:cNvPr id="3" name="副標題 2"/>
          <p:cNvSpPr>
            <a:spLocks noGrp="1"/>
          </p:cNvSpPr>
          <p:nvPr>
            <p:ph type="subTitle" idx="1"/>
          </p:nvPr>
        </p:nvSpPr>
        <p:spPr>
          <a:xfrm>
            <a:off x="467544" y="1268755"/>
            <a:ext cx="8136904" cy="274326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have successfully send the data from parent component to the child component.</a:t>
            </a:r>
          </a:p>
          <a:p>
            <a:pPr marL="465138" indent="-465138" algn="l">
              <a:buClr>
                <a:srgbClr val="0070C0"/>
              </a:buClr>
              <a:buFont typeface="Wingdings" pitchFamily="2" charset="2"/>
              <a:buChar char="u"/>
            </a:pPr>
            <a:r>
              <a:rPr lang="en-US" sz="1600" b="1" dirty="0">
                <a:solidFill>
                  <a:schemeClr val="tx1"/>
                </a:solidFill>
              </a:rPr>
              <a:t>Now, we want to send the data from child component to the parent component.</a:t>
            </a:r>
          </a:p>
          <a:p>
            <a:pPr marL="465138" indent="-465138" algn="l">
              <a:buClr>
                <a:srgbClr val="0070C0"/>
              </a:buClr>
              <a:buFont typeface="Wingdings" pitchFamily="2" charset="2"/>
              <a:buChar char="u"/>
            </a:pPr>
            <a:r>
              <a:rPr lang="en-US" sz="1600" b="1" dirty="0">
                <a:solidFill>
                  <a:schemeClr val="tx1"/>
                </a:solidFill>
              </a:rPr>
              <a:t>Child component send to parent is quite different. </a:t>
            </a:r>
          </a:p>
          <a:p>
            <a:pPr marL="465138" indent="-465138" algn="l">
              <a:buClr>
                <a:srgbClr val="0070C0"/>
              </a:buClr>
              <a:buFont typeface="Wingdings" pitchFamily="2" charset="2"/>
              <a:buChar char="u"/>
            </a:pPr>
            <a:r>
              <a:rPr lang="en-US" sz="1600" b="1" dirty="0">
                <a:solidFill>
                  <a:schemeClr val="tx1"/>
                </a:solidFill>
              </a:rPr>
              <a:t>In app.component.html, we do not have child component selector &lt;app-test&gt;. We can have easy way to bind the data to the child.</a:t>
            </a:r>
          </a:p>
          <a:p>
            <a:pPr marL="465138" indent="-465138" algn="l">
              <a:buClr>
                <a:srgbClr val="0070C0"/>
              </a:buClr>
              <a:buFont typeface="Wingdings" pitchFamily="2" charset="2"/>
              <a:buChar char="u"/>
            </a:pPr>
            <a:r>
              <a:rPr lang="en-US" sz="1600" b="1" dirty="0">
                <a:solidFill>
                  <a:schemeClr val="tx1"/>
                </a:solidFill>
              </a:rPr>
              <a:t>In the child component, we do not have parent component selector. We cannot send the data the same way.</a:t>
            </a:r>
          </a:p>
          <a:p>
            <a:pPr marL="465138" indent="-465138" algn="l">
              <a:buClr>
                <a:srgbClr val="0070C0"/>
              </a:buClr>
              <a:buFont typeface="Wingdings" pitchFamily="2" charset="2"/>
              <a:buChar char="u"/>
            </a:pPr>
            <a:r>
              <a:rPr lang="en-US" sz="1600" b="1" dirty="0">
                <a:solidFill>
                  <a:schemeClr val="tx1"/>
                </a:solidFill>
              </a:rPr>
              <a:t>The way the child component send to parent component is using event. We will send “Hi Dad” from child component to the parent app component and display in the parent app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sp>
        <p:nvSpPr>
          <p:cNvPr id="46" name="Rectangle 45">
            <a:extLst>
              <a:ext uri="{FF2B5EF4-FFF2-40B4-BE49-F238E27FC236}">
                <a16:creationId xmlns:a16="http://schemas.microsoft.com/office/drawing/2014/main" id="{43DC5EF0-32D2-4857-BFCD-6DDBC8DC04D0}"/>
              </a:ext>
            </a:extLst>
          </p:cNvPr>
          <p:cNvSpPr/>
          <p:nvPr/>
        </p:nvSpPr>
        <p:spPr>
          <a:xfrm>
            <a:off x="5634136" y="4221088"/>
            <a:ext cx="2232248" cy="792088"/>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a:p>
            <a:pPr algn="ctr"/>
            <a:r>
              <a:rPr lang="en-US" dirty="0">
                <a:solidFill>
                  <a:schemeClr val="tx1"/>
                </a:solidFill>
              </a:rPr>
              <a:t>AppComponent</a:t>
            </a:r>
          </a:p>
        </p:txBody>
      </p:sp>
      <p:sp>
        <p:nvSpPr>
          <p:cNvPr id="47" name="Rectangle: Rounded Corners 46">
            <a:extLst>
              <a:ext uri="{FF2B5EF4-FFF2-40B4-BE49-F238E27FC236}">
                <a16:creationId xmlns:a16="http://schemas.microsoft.com/office/drawing/2014/main" id="{AD8F7F2F-665C-4B47-A293-CB698CC8F643}"/>
              </a:ext>
            </a:extLst>
          </p:cNvPr>
          <p:cNvSpPr/>
          <p:nvPr/>
        </p:nvSpPr>
        <p:spPr>
          <a:xfrm>
            <a:off x="5634136" y="5661248"/>
            <a:ext cx="2232248" cy="792089"/>
          </a:xfrm>
          <a:prstGeom prst="round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TestComponent</a:t>
            </a:r>
          </a:p>
        </p:txBody>
      </p:sp>
      <p:cxnSp>
        <p:nvCxnSpPr>
          <p:cNvPr id="48" name="Connector: Elbow 47">
            <a:extLst>
              <a:ext uri="{FF2B5EF4-FFF2-40B4-BE49-F238E27FC236}">
                <a16:creationId xmlns:a16="http://schemas.microsoft.com/office/drawing/2014/main" id="{40F2E052-88E9-4EB3-95C1-97685BC436BD}"/>
              </a:ext>
            </a:extLst>
          </p:cNvPr>
          <p:cNvCxnSpPr>
            <a:cxnSpLocks/>
            <a:stCxn id="47" idx="1"/>
            <a:endCxn id="46" idx="1"/>
          </p:cNvCxnSpPr>
          <p:nvPr/>
        </p:nvCxnSpPr>
        <p:spPr>
          <a:xfrm rot="10800000">
            <a:off x="5634136" y="4617133"/>
            <a:ext cx="12700" cy="1440161"/>
          </a:xfrm>
          <a:prstGeom prst="bentConnector3">
            <a:avLst>
              <a:gd name="adj1" fmla="val 180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8049265-FE22-4669-BFAA-BC3F9FBF3917}"/>
              </a:ext>
            </a:extLst>
          </p:cNvPr>
          <p:cNvSpPr/>
          <p:nvPr/>
        </p:nvSpPr>
        <p:spPr>
          <a:xfrm>
            <a:off x="4535716" y="5135301"/>
            <a:ext cx="1098419"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p:txBody>
      </p:sp>
    </p:spTree>
    <p:extLst>
      <p:ext uri="{BB962C8B-B14F-4D97-AF65-F5344CB8AC3E}">
        <p14:creationId xmlns:p14="http://schemas.microsoft.com/office/powerpoint/2010/main" val="192385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Child Send Data to Parent</a:t>
            </a:r>
            <a:endParaRPr lang="zh-TW" altLang="en-US" b="1" dirty="0">
              <a:solidFill>
                <a:srgbClr val="FFFF00"/>
              </a:solidFill>
            </a:endParaRPr>
          </a:p>
        </p:txBody>
      </p:sp>
      <p:sp>
        <p:nvSpPr>
          <p:cNvPr id="3" name="副標題 2"/>
          <p:cNvSpPr>
            <a:spLocks noGrp="1"/>
          </p:cNvSpPr>
          <p:nvPr>
            <p:ph type="subTitle" idx="1"/>
          </p:nvPr>
        </p:nvSpPr>
        <p:spPr>
          <a:xfrm>
            <a:off x="467544" y="1268755"/>
            <a:ext cx="8136904" cy="114957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need to create a new instance of the event emitter by declaring “public </a:t>
            </a:r>
            <a:r>
              <a:rPr lang="en-US" sz="1600" b="1" dirty="0" err="1">
                <a:solidFill>
                  <a:schemeClr val="tx1"/>
                </a:solidFill>
              </a:rPr>
              <a:t>childEvent</a:t>
            </a:r>
            <a:r>
              <a:rPr lang="en-US" sz="1600" b="1" dirty="0">
                <a:solidFill>
                  <a:schemeClr val="tx1"/>
                </a:solidFill>
              </a:rPr>
              <a:t> = new </a:t>
            </a:r>
            <a:r>
              <a:rPr lang="en-US" sz="1600" b="1" dirty="0" err="1">
                <a:solidFill>
                  <a:schemeClr val="tx1"/>
                </a:solidFill>
              </a:rPr>
              <a:t>EventEMitter</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childEvent</a:t>
            </a:r>
            <a:r>
              <a:rPr lang="en-US" sz="1600" b="1" dirty="0">
                <a:solidFill>
                  <a:schemeClr val="tx1"/>
                </a:solidFill>
              </a:rPr>
              <a:t> will use the @output decorator to send to parent.</a:t>
            </a:r>
          </a:p>
          <a:p>
            <a:pPr marL="465138" indent="-465138" algn="l">
              <a:buClr>
                <a:srgbClr val="0070C0"/>
              </a:buClr>
              <a:buFont typeface="Wingdings" pitchFamily="2" charset="2"/>
              <a:buChar char="u"/>
            </a:pPr>
            <a:r>
              <a:rPr lang="en-US" sz="1600" b="1" dirty="0">
                <a:solidFill>
                  <a:schemeClr val="tx1"/>
                </a:solidFill>
              </a:rPr>
              <a:t>Create the button to trigger the event.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
        <p:nvSpPr>
          <p:cNvPr id="46" name="Rectangle 45">
            <a:extLst>
              <a:ext uri="{FF2B5EF4-FFF2-40B4-BE49-F238E27FC236}">
                <a16:creationId xmlns:a16="http://schemas.microsoft.com/office/drawing/2014/main" id="{43DC5EF0-32D2-4857-BFCD-6DDBC8DC04D0}"/>
              </a:ext>
            </a:extLst>
          </p:cNvPr>
          <p:cNvSpPr/>
          <p:nvPr/>
        </p:nvSpPr>
        <p:spPr>
          <a:xfrm>
            <a:off x="5508104" y="3032956"/>
            <a:ext cx="2232248" cy="792088"/>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a:p>
            <a:pPr algn="ctr"/>
            <a:r>
              <a:rPr lang="en-US" dirty="0">
                <a:solidFill>
                  <a:schemeClr val="tx1"/>
                </a:solidFill>
              </a:rPr>
              <a:t>AppComponent</a:t>
            </a:r>
          </a:p>
        </p:txBody>
      </p:sp>
      <p:sp>
        <p:nvSpPr>
          <p:cNvPr id="47" name="Rectangle: Rounded Corners 46">
            <a:extLst>
              <a:ext uri="{FF2B5EF4-FFF2-40B4-BE49-F238E27FC236}">
                <a16:creationId xmlns:a16="http://schemas.microsoft.com/office/drawing/2014/main" id="{AD8F7F2F-665C-4B47-A293-CB698CC8F643}"/>
              </a:ext>
            </a:extLst>
          </p:cNvPr>
          <p:cNvSpPr/>
          <p:nvPr/>
        </p:nvSpPr>
        <p:spPr>
          <a:xfrm>
            <a:off x="5508104" y="4473116"/>
            <a:ext cx="2232248" cy="792089"/>
          </a:xfrm>
          <a:prstGeom prst="round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TestComponent</a:t>
            </a:r>
          </a:p>
        </p:txBody>
      </p:sp>
      <p:cxnSp>
        <p:nvCxnSpPr>
          <p:cNvPr id="48" name="Connector: Elbow 47">
            <a:extLst>
              <a:ext uri="{FF2B5EF4-FFF2-40B4-BE49-F238E27FC236}">
                <a16:creationId xmlns:a16="http://schemas.microsoft.com/office/drawing/2014/main" id="{40F2E052-88E9-4EB3-95C1-97685BC436BD}"/>
              </a:ext>
            </a:extLst>
          </p:cNvPr>
          <p:cNvCxnSpPr>
            <a:cxnSpLocks/>
            <a:stCxn id="47" idx="1"/>
            <a:endCxn id="46" idx="1"/>
          </p:cNvCxnSpPr>
          <p:nvPr/>
        </p:nvCxnSpPr>
        <p:spPr>
          <a:xfrm rot="10800000">
            <a:off x="5508104" y="3429001"/>
            <a:ext cx="12700" cy="1440161"/>
          </a:xfrm>
          <a:prstGeom prst="bentConnector3">
            <a:avLst>
              <a:gd name="adj1" fmla="val 180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8049265-FE22-4669-BFAA-BC3F9FBF3917}"/>
              </a:ext>
            </a:extLst>
          </p:cNvPr>
          <p:cNvSpPr/>
          <p:nvPr/>
        </p:nvSpPr>
        <p:spPr>
          <a:xfrm>
            <a:off x="4409684" y="3947169"/>
            <a:ext cx="1098419"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p:txBody>
      </p:sp>
      <p:pic>
        <p:nvPicPr>
          <p:cNvPr id="7" name="Picture 6">
            <a:extLst>
              <a:ext uri="{FF2B5EF4-FFF2-40B4-BE49-F238E27FC236}">
                <a16:creationId xmlns:a16="http://schemas.microsoft.com/office/drawing/2014/main" id="{1C6A773A-81D3-4DB3-B3BC-809F0A3A3A15}"/>
              </a:ext>
            </a:extLst>
          </p:cNvPr>
          <p:cNvPicPr>
            <a:picLocks noChangeAspect="1"/>
          </p:cNvPicPr>
          <p:nvPr/>
        </p:nvPicPr>
        <p:blipFill>
          <a:blip r:embed="rId2"/>
          <a:stretch>
            <a:fillRect/>
          </a:stretch>
        </p:blipFill>
        <p:spPr>
          <a:xfrm>
            <a:off x="477463" y="2814371"/>
            <a:ext cx="3819326" cy="2697644"/>
          </a:xfrm>
          <a:prstGeom prst="rect">
            <a:avLst/>
          </a:prstGeom>
          <a:ln>
            <a:solidFill>
              <a:srgbClr val="C00000"/>
            </a:solidFill>
          </a:ln>
        </p:spPr>
      </p:pic>
    </p:spTree>
    <p:extLst>
      <p:ext uri="{BB962C8B-B14F-4D97-AF65-F5344CB8AC3E}">
        <p14:creationId xmlns:p14="http://schemas.microsoft.com/office/powerpoint/2010/main" val="113424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Child Send Data to Parent</a:t>
            </a:r>
            <a:endParaRPr lang="zh-TW" altLang="en-US" b="1" dirty="0">
              <a:solidFill>
                <a:srgbClr val="FFFF00"/>
              </a:solidFill>
            </a:endParaRPr>
          </a:p>
        </p:txBody>
      </p:sp>
      <p:sp>
        <p:nvSpPr>
          <p:cNvPr id="3" name="副標題 2"/>
          <p:cNvSpPr>
            <a:spLocks noGrp="1"/>
          </p:cNvSpPr>
          <p:nvPr>
            <p:ph type="subTitle" idx="1"/>
          </p:nvPr>
        </p:nvSpPr>
        <p:spPr>
          <a:xfrm>
            <a:off x="467544" y="1268755"/>
            <a:ext cx="8136904" cy="114957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need to create a new instance of the event emitter by declaring “public </a:t>
            </a:r>
            <a:r>
              <a:rPr lang="en-US" sz="1600" b="1" dirty="0" err="1">
                <a:solidFill>
                  <a:schemeClr val="tx1"/>
                </a:solidFill>
              </a:rPr>
              <a:t>childEvent</a:t>
            </a:r>
            <a:r>
              <a:rPr lang="en-US" sz="1600" b="1" dirty="0">
                <a:solidFill>
                  <a:schemeClr val="tx1"/>
                </a:solidFill>
              </a:rPr>
              <a:t> = new </a:t>
            </a:r>
            <a:r>
              <a:rPr lang="en-US" sz="1600" b="1" dirty="0" err="1">
                <a:solidFill>
                  <a:schemeClr val="tx1"/>
                </a:solidFill>
              </a:rPr>
              <a:t>EventEMitter</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childEvent</a:t>
            </a:r>
            <a:r>
              <a:rPr lang="en-US" sz="1600" b="1" dirty="0">
                <a:solidFill>
                  <a:schemeClr val="tx1"/>
                </a:solidFill>
              </a:rPr>
              <a:t> will use the @output decorator to send to parent.</a:t>
            </a:r>
          </a:p>
          <a:p>
            <a:pPr marL="465138" indent="-465138" algn="l">
              <a:buClr>
                <a:srgbClr val="0070C0"/>
              </a:buClr>
              <a:buFont typeface="Wingdings" pitchFamily="2" charset="2"/>
              <a:buChar char="u"/>
            </a:pPr>
            <a:r>
              <a:rPr lang="en-US" sz="1600" b="1" dirty="0">
                <a:solidFill>
                  <a:schemeClr val="tx1"/>
                </a:solidFill>
              </a:rPr>
              <a:t>Create the button to trigger the event.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C6A773A-81D3-4DB3-B3BC-809F0A3A3A15}"/>
              </a:ext>
            </a:extLst>
          </p:cNvPr>
          <p:cNvPicPr>
            <a:picLocks noChangeAspect="1"/>
          </p:cNvPicPr>
          <p:nvPr/>
        </p:nvPicPr>
        <p:blipFill>
          <a:blip r:embed="rId2"/>
          <a:stretch>
            <a:fillRect/>
          </a:stretch>
        </p:blipFill>
        <p:spPr>
          <a:xfrm>
            <a:off x="2339752" y="2636912"/>
            <a:ext cx="3819326" cy="2697644"/>
          </a:xfrm>
          <a:prstGeom prst="rect">
            <a:avLst/>
          </a:prstGeom>
          <a:ln>
            <a:solidFill>
              <a:srgbClr val="C00000"/>
            </a:solidFill>
          </a:ln>
        </p:spPr>
      </p:pic>
      <p:sp>
        <p:nvSpPr>
          <p:cNvPr id="13" name="Rectangle 12">
            <a:extLst>
              <a:ext uri="{FF2B5EF4-FFF2-40B4-BE49-F238E27FC236}">
                <a16:creationId xmlns:a16="http://schemas.microsoft.com/office/drawing/2014/main" id="{BC2942FB-1363-49D3-9041-C8BD8E197631}"/>
              </a:ext>
            </a:extLst>
          </p:cNvPr>
          <p:cNvSpPr/>
          <p:nvPr/>
        </p:nvSpPr>
        <p:spPr>
          <a:xfrm>
            <a:off x="2771800" y="4869160"/>
            <a:ext cx="165618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CB89A6-243A-4277-A8C0-94CAEC5CFC6B}"/>
              </a:ext>
            </a:extLst>
          </p:cNvPr>
          <p:cNvSpPr/>
          <p:nvPr/>
        </p:nvSpPr>
        <p:spPr>
          <a:xfrm>
            <a:off x="2741154" y="4204815"/>
            <a:ext cx="2694942" cy="2322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13A3-AD1E-44AA-8087-406A92EAACBA}"/>
              </a:ext>
            </a:extLst>
          </p:cNvPr>
          <p:cNvSpPr/>
          <p:nvPr/>
        </p:nvSpPr>
        <p:spPr>
          <a:xfrm>
            <a:off x="2843808" y="3429000"/>
            <a:ext cx="2406909" cy="2322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36B5540-EC6C-4642-82D5-77C66C774D47}"/>
              </a:ext>
            </a:extLst>
          </p:cNvPr>
          <p:cNvCxnSpPr>
            <a:cxnSpLocks/>
            <a:stCxn id="15" idx="2"/>
            <a:endCxn id="13" idx="0"/>
          </p:cNvCxnSpPr>
          <p:nvPr/>
        </p:nvCxnSpPr>
        <p:spPr>
          <a:xfrm flipH="1">
            <a:off x="3599892" y="3661297"/>
            <a:ext cx="447371" cy="12078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006436-3A84-4279-A6A0-005024D1EFC5}"/>
              </a:ext>
            </a:extLst>
          </p:cNvPr>
          <p:cNvCxnSpPr>
            <a:cxnSpLocks/>
            <a:stCxn id="14" idx="2"/>
            <a:endCxn id="13" idx="0"/>
          </p:cNvCxnSpPr>
          <p:nvPr/>
        </p:nvCxnSpPr>
        <p:spPr>
          <a:xfrm flipH="1">
            <a:off x="3599892" y="4437112"/>
            <a:ext cx="488733" cy="4320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DF2E155-0920-43A4-AC81-9B942C8C4C30}"/>
              </a:ext>
            </a:extLst>
          </p:cNvPr>
          <p:cNvSpPr/>
          <p:nvPr/>
        </p:nvSpPr>
        <p:spPr>
          <a:xfrm>
            <a:off x="5499649" y="3545148"/>
            <a:ext cx="2485661" cy="891964"/>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button to trigger a callback and emit a message.</a:t>
            </a:r>
          </a:p>
        </p:txBody>
      </p:sp>
    </p:spTree>
    <p:extLst>
      <p:ext uri="{BB962C8B-B14F-4D97-AF65-F5344CB8AC3E}">
        <p14:creationId xmlns:p14="http://schemas.microsoft.com/office/powerpoint/2010/main" val="219569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EA4146-0B7E-46C8-AC22-D46BD094066D}"/>
              </a:ext>
            </a:extLst>
          </p:cNvPr>
          <p:cNvPicPr>
            <a:picLocks noChangeAspect="1"/>
          </p:cNvPicPr>
          <p:nvPr/>
        </p:nvPicPr>
        <p:blipFill>
          <a:blip r:embed="rId2"/>
          <a:stretch>
            <a:fillRect/>
          </a:stretch>
        </p:blipFill>
        <p:spPr>
          <a:xfrm>
            <a:off x="467544" y="3273609"/>
            <a:ext cx="3701206" cy="1956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Child Send Data to Parent</a:t>
            </a:r>
            <a:endParaRPr lang="zh-TW" altLang="en-US" b="1" dirty="0">
              <a:solidFill>
                <a:srgbClr val="FFFF00"/>
              </a:solidFill>
            </a:endParaRPr>
          </a:p>
        </p:txBody>
      </p:sp>
      <p:sp>
        <p:nvSpPr>
          <p:cNvPr id="3" name="副標題 2"/>
          <p:cNvSpPr>
            <a:spLocks noGrp="1"/>
          </p:cNvSpPr>
          <p:nvPr>
            <p:ph type="subTitle" idx="1"/>
          </p:nvPr>
        </p:nvSpPr>
        <p:spPr>
          <a:xfrm>
            <a:off x="467544" y="1268755"/>
            <a:ext cx="8136904" cy="180975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HTML, we capture the </a:t>
            </a:r>
            <a:r>
              <a:rPr lang="en-US" sz="1600" b="1" dirty="0" err="1">
                <a:solidFill>
                  <a:schemeClr val="tx1"/>
                </a:solidFill>
              </a:rPr>
              <a:t>childEvent</a:t>
            </a:r>
            <a:r>
              <a:rPr lang="en-US" sz="1600" b="1" dirty="0">
                <a:solidFill>
                  <a:schemeClr val="tx1"/>
                </a:solidFill>
              </a:rPr>
              <a:t>. Once the event is captured, we can assign the $event variable to a property called message “(</a:t>
            </a:r>
            <a:r>
              <a:rPr lang="en-US" sz="1600" b="1" dirty="0" err="1">
                <a:solidFill>
                  <a:schemeClr val="tx1"/>
                </a:solidFill>
              </a:rPr>
              <a:t>childEvent</a:t>
            </a:r>
            <a:r>
              <a:rPr lang="en-US" sz="1600" b="1" dirty="0">
                <a:solidFill>
                  <a:schemeClr val="tx1"/>
                </a:solidFill>
              </a:rPr>
              <a:t>) =“message=$event”).</a:t>
            </a:r>
          </a:p>
          <a:p>
            <a:pPr marL="465138" indent="-465138" algn="l">
              <a:buClr>
                <a:srgbClr val="0070C0"/>
              </a:buClr>
              <a:buFont typeface="Wingdings" pitchFamily="2" charset="2"/>
              <a:buChar char="u"/>
            </a:pPr>
            <a:r>
              <a:rPr lang="en-US" sz="1600" b="1" dirty="0">
                <a:solidFill>
                  <a:schemeClr val="tx1"/>
                </a:solidFill>
              </a:rPr>
              <a:t>The $event variable corresponds to string in the emit (“Hey Dad”) which we want to send the parent.</a:t>
            </a:r>
          </a:p>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app.component</a:t>
            </a:r>
            <a:r>
              <a:rPr lang="en-US" sz="1600" b="1" dirty="0">
                <a:solidFill>
                  <a:schemeClr val="tx1"/>
                </a:solidFill>
              </a:rPr>
              <a:t>, we declare the public message property.</a:t>
            </a:r>
          </a:p>
          <a:p>
            <a:pPr marL="465138" indent="-465138" algn="l">
              <a:buClr>
                <a:srgbClr val="0070C0"/>
              </a:buClr>
              <a:buFont typeface="Wingdings" pitchFamily="2" charset="2"/>
              <a:buChar char="u"/>
            </a:pPr>
            <a:r>
              <a:rPr lang="en-US" sz="1600" b="1" dirty="0">
                <a:solidFill>
                  <a:schemeClr val="tx1"/>
                </a:solidFill>
              </a:rPr>
              <a:t>Use interpolation {{ message }} display the property to HTML.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CBBD5D28-18ED-48D2-819C-3DA0A812E7CB}"/>
              </a:ext>
            </a:extLst>
          </p:cNvPr>
          <p:cNvPicPr>
            <a:picLocks noChangeAspect="1"/>
          </p:cNvPicPr>
          <p:nvPr/>
        </p:nvPicPr>
        <p:blipFill>
          <a:blip r:embed="rId3"/>
          <a:stretch>
            <a:fillRect/>
          </a:stretch>
        </p:blipFill>
        <p:spPr>
          <a:xfrm>
            <a:off x="3531368" y="3576259"/>
            <a:ext cx="4940940" cy="1504453"/>
          </a:xfrm>
          <a:prstGeom prst="rect">
            <a:avLst/>
          </a:prstGeom>
          <a:ln>
            <a:solidFill>
              <a:srgbClr val="C00000"/>
            </a:solidFill>
          </a:ln>
        </p:spPr>
      </p:pic>
      <p:sp>
        <p:nvSpPr>
          <p:cNvPr id="10" name="Rectangle 9">
            <a:extLst>
              <a:ext uri="{FF2B5EF4-FFF2-40B4-BE49-F238E27FC236}">
                <a16:creationId xmlns:a16="http://schemas.microsoft.com/office/drawing/2014/main" id="{E0FC9952-D72C-4F4D-BE60-09A3098C1F88}"/>
              </a:ext>
            </a:extLst>
          </p:cNvPr>
          <p:cNvSpPr/>
          <p:nvPr/>
        </p:nvSpPr>
        <p:spPr>
          <a:xfrm>
            <a:off x="932656" y="4856705"/>
            <a:ext cx="2133600" cy="2284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EA92A8-2CAC-480B-BF63-2964C4992B46}"/>
              </a:ext>
            </a:extLst>
          </p:cNvPr>
          <p:cNvSpPr/>
          <p:nvPr/>
        </p:nvSpPr>
        <p:spPr>
          <a:xfrm>
            <a:off x="4169416" y="4246391"/>
            <a:ext cx="1527644" cy="2535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E4A232-C350-4ED3-B3E7-FD410902851D}"/>
              </a:ext>
            </a:extLst>
          </p:cNvPr>
          <p:cNvSpPr/>
          <p:nvPr/>
        </p:nvSpPr>
        <p:spPr>
          <a:xfrm>
            <a:off x="4033138" y="4705811"/>
            <a:ext cx="2456010" cy="2535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06B929E-5E8F-4F2B-8566-256C7E4DCCB1}"/>
              </a:ext>
            </a:extLst>
          </p:cNvPr>
          <p:cNvCxnSpPr>
            <a:cxnSpLocks/>
            <a:stCxn id="12" idx="0"/>
          </p:cNvCxnSpPr>
          <p:nvPr/>
        </p:nvCxnSpPr>
        <p:spPr>
          <a:xfrm flipH="1" flipV="1">
            <a:off x="4976981" y="4499909"/>
            <a:ext cx="284162" cy="2059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8F9B60-9FB8-40F0-9887-90E570E6AE78}"/>
              </a:ext>
            </a:extLst>
          </p:cNvPr>
          <p:cNvCxnSpPr>
            <a:cxnSpLocks/>
            <a:stCxn id="10" idx="0"/>
            <a:endCxn id="11" idx="1"/>
          </p:cNvCxnSpPr>
          <p:nvPr/>
        </p:nvCxnSpPr>
        <p:spPr>
          <a:xfrm flipV="1">
            <a:off x="1999456" y="4373150"/>
            <a:ext cx="2169960" cy="4835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149C64-7226-4921-8BE8-903EC44AA4C1}"/>
              </a:ext>
            </a:extLst>
          </p:cNvPr>
          <p:cNvSpPr/>
          <p:nvPr/>
        </p:nvSpPr>
        <p:spPr>
          <a:xfrm>
            <a:off x="1030074" y="5268489"/>
            <a:ext cx="1669718" cy="338037"/>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Default display</a:t>
            </a:r>
          </a:p>
        </p:txBody>
      </p:sp>
      <p:sp>
        <p:nvSpPr>
          <p:cNvPr id="23" name="Rectangle 22">
            <a:extLst>
              <a:ext uri="{FF2B5EF4-FFF2-40B4-BE49-F238E27FC236}">
                <a16:creationId xmlns:a16="http://schemas.microsoft.com/office/drawing/2014/main" id="{6B950761-0C22-4D63-8683-C89D9E247839}"/>
              </a:ext>
            </a:extLst>
          </p:cNvPr>
          <p:cNvSpPr/>
          <p:nvPr/>
        </p:nvSpPr>
        <p:spPr>
          <a:xfrm>
            <a:off x="4066851" y="5140182"/>
            <a:ext cx="3869974" cy="1717817"/>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The </a:t>
            </a:r>
            <a:r>
              <a:rPr lang="en-US" dirty="0" err="1">
                <a:solidFill>
                  <a:schemeClr val="tx1"/>
                </a:solidFill>
              </a:rPr>
              <a:t>childEvent</a:t>
            </a:r>
            <a:r>
              <a:rPr lang="en-US" dirty="0">
                <a:solidFill>
                  <a:schemeClr val="tx1"/>
                </a:solidFill>
              </a:rPr>
              <a:t> property passed from child to parent </a:t>
            </a:r>
            <a:r>
              <a:rPr lang="en-US" dirty="0" err="1">
                <a:solidFill>
                  <a:schemeClr val="tx1"/>
                </a:solidFill>
              </a:rPr>
              <a:t>compoent</a:t>
            </a:r>
            <a:endParaRPr lang="en-US" dirty="0">
              <a:solidFill>
                <a:schemeClr val="tx1"/>
              </a:solidFill>
            </a:endParaRPr>
          </a:p>
          <a:p>
            <a:r>
              <a:rPr lang="en-US" dirty="0">
                <a:solidFill>
                  <a:schemeClr val="tx1"/>
                </a:solidFill>
              </a:rPr>
              <a:t>2. The child $event and assign message.</a:t>
            </a:r>
          </a:p>
          <a:p>
            <a:r>
              <a:rPr lang="en-US" dirty="0">
                <a:solidFill>
                  <a:schemeClr val="tx1"/>
                </a:solidFill>
              </a:rPr>
              <a:t>3. Use interpolation {{message}} to display the property.</a:t>
            </a:r>
          </a:p>
        </p:txBody>
      </p:sp>
    </p:spTree>
    <p:extLst>
      <p:ext uri="{BB962C8B-B14F-4D97-AF65-F5344CB8AC3E}">
        <p14:creationId xmlns:p14="http://schemas.microsoft.com/office/powerpoint/2010/main" val="379789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D92E146-0750-4636-91E2-C71BF27BD74F}"/>
              </a:ext>
            </a:extLst>
          </p:cNvPr>
          <p:cNvPicPr>
            <a:picLocks noChangeAspect="1"/>
          </p:cNvPicPr>
          <p:nvPr/>
        </p:nvPicPr>
        <p:blipFill>
          <a:blip r:embed="rId3"/>
          <a:stretch>
            <a:fillRect/>
          </a:stretch>
        </p:blipFill>
        <p:spPr>
          <a:xfrm>
            <a:off x="539552" y="1881103"/>
            <a:ext cx="3952875" cy="25717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Child Send Data to Parent</a:t>
            </a:r>
            <a:endParaRPr lang="zh-TW" altLang="en-US" b="1" dirty="0">
              <a:solidFill>
                <a:srgbClr val="FFFF00"/>
              </a:solidFill>
            </a:endParaRPr>
          </a:p>
        </p:txBody>
      </p:sp>
      <p:sp>
        <p:nvSpPr>
          <p:cNvPr id="3" name="副標題 2"/>
          <p:cNvSpPr>
            <a:spLocks noGrp="1"/>
          </p:cNvSpPr>
          <p:nvPr>
            <p:ph type="subTitle" idx="1"/>
          </p:nvPr>
        </p:nvSpPr>
        <p:spPr>
          <a:xfrm>
            <a:off x="467544" y="1268755"/>
            <a:ext cx="8136904"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Open browser and click the button “Send Event”.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4FD6ECBD-288F-4D03-96BD-C5FEF6C34E3E}"/>
              </a:ext>
            </a:extLst>
          </p:cNvPr>
          <p:cNvPicPr>
            <a:picLocks noChangeAspect="1"/>
          </p:cNvPicPr>
          <p:nvPr/>
        </p:nvPicPr>
        <p:blipFill>
          <a:blip r:embed="rId4"/>
          <a:stretch>
            <a:fillRect/>
          </a:stretch>
        </p:blipFill>
        <p:spPr>
          <a:xfrm>
            <a:off x="4919405" y="1988840"/>
            <a:ext cx="3267590" cy="2356277"/>
          </a:xfrm>
          <a:prstGeom prst="rect">
            <a:avLst/>
          </a:prstGeom>
          <a:ln>
            <a:solidFill>
              <a:srgbClr val="C00000"/>
            </a:solidFill>
          </a:ln>
        </p:spPr>
      </p:pic>
      <p:sp>
        <p:nvSpPr>
          <p:cNvPr id="17" name="Rectangle 16">
            <a:extLst>
              <a:ext uri="{FF2B5EF4-FFF2-40B4-BE49-F238E27FC236}">
                <a16:creationId xmlns:a16="http://schemas.microsoft.com/office/drawing/2014/main" id="{E3708CED-CA62-4302-B350-3D7E0038BC78}"/>
              </a:ext>
            </a:extLst>
          </p:cNvPr>
          <p:cNvSpPr/>
          <p:nvPr/>
        </p:nvSpPr>
        <p:spPr>
          <a:xfrm>
            <a:off x="592646" y="4075962"/>
            <a:ext cx="883010" cy="2691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E8CA1A-3BA5-40FA-850D-C07AFAE57BD1}"/>
              </a:ext>
            </a:extLst>
          </p:cNvPr>
          <p:cNvSpPr/>
          <p:nvPr/>
        </p:nvSpPr>
        <p:spPr>
          <a:xfrm>
            <a:off x="6791613" y="2960983"/>
            <a:ext cx="1080120" cy="4680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B9E85DF-E7CE-4287-85FB-B9814E9BFB5D}"/>
              </a:ext>
            </a:extLst>
          </p:cNvPr>
          <p:cNvCxnSpPr>
            <a:cxnSpLocks/>
            <a:stCxn id="17" idx="3"/>
            <a:endCxn id="18" idx="1"/>
          </p:cNvCxnSpPr>
          <p:nvPr/>
        </p:nvCxnSpPr>
        <p:spPr>
          <a:xfrm flipV="1">
            <a:off x="1475656" y="3194993"/>
            <a:ext cx="5315957" cy="10155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73391BB-92F8-4D9C-82B5-7D6701DBAB5E}"/>
              </a:ext>
            </a:extLst>
          </p:cNvPr>
          <p:cNvSpPr/>
          <p:nvPr/>
        </p:nvSpPr>
        <p:spPr>
          <a:xfrm>
            <a:off x="2123728" y="3095910"/>
            <a:ext cx="2368699" cy="4363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2735B1-63F0-46F4-985C-AECD6A0DB550}"/>
              </a:ext>
            </a:extLst>
          </p:cNvPr>
          <p:cNvSpPr/>
          <p:nvPr/>
        </p:nvSpPr>
        <p:spPr>
          <a:xfrm>
            <a:off x="2194870" y="2648591"/>
            <a:ext cx="1657050" cy="338037"/>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Default display</a:t>
            </a:r>
          </a:p>
        </p:txBody>
      </p:sp>
      <p:sp>
        <p:nvSpPr>
          <p:cNvPr id="37" name="Rectangle 36">
            <a:extLst>
              <a:ext uri="{FF2B5EF4-FFF2-40B4-BE49-F238E27FC236}">
                <a16:creationId xmlns:a16="http://schemas.microsoft.com/office/drawing/2014/main" id="{6C6E6C52-7FB5-4928-8ACF-4063A40420FD}"/>
              </a:ext>
            </a:extLst>
          </p:cNvPr>
          <p:cNvSpPr/>
          <p:nvPr/>
        </p:nvSpPr>
        <p:spPr>
          <a:xfrm>
            <a:off x="2165913" y="4140604"/>
            <a:ext cx="2485661" cy="606495"/>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Trigger to display child to parent message</a:t>
            </a:r>
          </a:p>
        </p:txBody>
      </p:sp>
    </p:spTree>
    <p:extLst>
      <p:ext uri="{BB962C8B-B14F-4D97-AF65-F5344CB8AC3E}">
        <p14:creationId xmlns:p14="http://schemas.microsoft.com/office/powerpoint/2010/main" val="412955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15.3 Summary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307520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15.3 Summary</a:t>
            </a:r>
            <a:endParaRPr lang="zh-TW" altLang="en-US" b="1" dirty="0">
              <a:solidFill>
                <a:srgbClr val="FFFF00"/>
              </a:solidFill>
            </a:endParaRPr>
          </a:p>
        </p:txBody>
      </p:sp>
      <p:sp>
        <p:nvSpPr>
          <p:cNvPr id="3" name="副標題 2"/>
          <p:cNvSpPr>
            <a:spLocks noGrp="1"/>
          </p:cNvSpPr>
          <p:nvPr>
            <p:ph type="subTitle" idx="1"/>
          </p:nvPr>
        </p:nvSpPr>
        <p:spPr>
          <a:xfrm>
            <a:off x="323528" y="1204605"/>
            <a:ext cx="8136904" cy="120956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Send the data from parent to the child, </a:t>
            </a:r>
          </a:p>
          <a:p>
            <a:pPr marL="465138" indent="-465138" algn="l">
              <a:buClr>
                <a:srgbClr val="0070C0"/>
              </a:buClr>
              <a:buFont typeface="Wingdings" pitchFamily="2" charset="2"/>
              <a:buChar char="u"/>
            </a:pPr>
            <a:r>
              <a:rPr lang="en-US" sz="1600" b="1" dirty="0">
                <a:solidFill>
                  <a:schemeClr val="tx1"/>
                </a:solidFill>
              </a:rPr>
              <a:t>In the parent component, we have to declare a property</a:t>
            </a:r>
          </a:p>
          <a:p>
            <a:pPr marL="465138" indent="-465138" algn="l">
              <a:buClr>
                <a:srgbClr val="0070C0"/>
              </a:buClr>
              <a:buFont typeface="Wingdings" pitchFamily="2" charset="2"/>
              <a:buChar char="u"/>
            </a:pPr>
            <a:r>
              <a:rPr lang="en-US" sz="1600" b="1" dirty="0">
                <a:solidFill>
                  <a:schemeClr val="tx1"/>
                </a:solidFill>
              </a:rPr>
              <a:t>Bind it to the child selector. [</a:t>
            </a:r>
            <a:r>
              <a:rPr lang="en-US" sz="1600" b="1" dirty="0" err="1">
                <a:solidFill>
                  <a:schemeClr val="tx1"/>
                </a:solidFill>
              </a:rPr>
              <a:t>parentData</a:t>
            </a:r>
            <a:r>
              <a:rPr lang="en-US" sz="1600" b="1" dirty="0">
                <a:solidFill>
                  <a:schemeClr val="tx1"/>
                </a:solidFill>
              </a:rPr>
              <a:t>] = “str”</a:t>
            </a:r>
          </a:p>
          <a:p>
            <a:pPr marL="465138" indent="-465138" algn="l">
              <a:buClr>
                <a:srgbClr val="0070C0"/>
              </a:buClr>
              <a:buFont typeface="Wingdings" pitchFamily="2" charset="2"/>
              <a:buChar char="u"/>
            </a:pPr>
            <a:r>
              <a:rPr lang="en-US" sz="1600" b="1" dirty="0">
                <a:solidFill>
                  <a:schemeClr val="tx1"/>
                </a:solidFill>
              </a:rPr>
              <a:t>Use @input decorator, you can use the same name or alias to render the HTML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2D543EE8-3C01-4177-8E68-F3B85266D650}"/>
              </a:ext>
            </a:extLst>
          </p:cNvPr>
          <p:cNvPicPr>
            <a:picLocks noChangeAspect="1"/>
          </p:cNvPicPr>
          <p:nvPr/>
        </p:nvPicPr>
        <p:blipFill>
          <a:blip r:embed="rId3"/>
          <a:stretch>
            <a:fillRect/>
          </a:stretch>
        </p:blipFill>
        <p:spPr>
          <a:xfrm>
            <a:off x="4075302" y="2799044"/>
            <a:ext cx="4416152" cy="1346137"/>
          </a:xfrm>
          <a:prstGeom prst="rect">
            <a:avLst/>
          </a:prstGeom>
          <a:ln>
            <a:solidFill>
              <a:srgbClr val="C00000"/>
            </a:solidFill>
          </a:ln>
        </p:spPr>
      </p:pic>
      <p:sp>
        <p:nvSpPr>
          <p:cNvPr id="16" name="Rectangle 15">
            <a:extLst>
              <a:ext uri="{FF2B5EF4-FFF2-40B4-BE49-F238E27FC236}">
                <a16:creationId xmlns:a16="http://schemas.microsoft.com/office/drawing/2014/main" id="{6169E679-6B72-4F34-A5C7-3E08D051F819}"/>
              </a:ext>
            </a:extLst>
          </p:cNvPr>
          <p:cNvSpPr/>
          <p:nvPr/>
        </p:nvSpPr>
        <p:spPr>
          <a:xfrm>
            <a:off x="6619245" y="3734056"/>
            <a:ext cx="1368152" cy="3802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7026CE4-1D7F-4AB7-8EE1-89CC1553E8AD}"/>
              </a:ext>
            </a:extLst>
          </p:cNvPr>
          <p:cNvPicPr>
            <a:picLocks noChangeAspect="1"/>
          </p:cNvPicPr>
          <p:nvPr/>
        </p:nvPicPr>
        <p:blipFill>
          <a:blip r:embed="rId4"/>
          <a:stretch>
            <a:fillRect/>
          </a:stretch>
        </p:blipFill>
        <p:spPr>
          <a:xfrm>
            <a:off x="4296990" y="4181926"/>
            <a:ext cx="3809801" cy="2754952"/>
          </a:xfrm>
          <a:prstGeom prst="rect">
            <a:avLst/>
          </a:prstGeom>
          <a:ln>
            <a:solidFill>
              <a:srgbClr val="C00000"/>
            </a:solidFill>
          </a:ln>
        </p:spPr>
      </p:pic>
      <p:pic>
        <p:nvPicPr>
          <p:cNvPr id="10" name="Picture 9">
            <a:extLst>
              <a:ext uri="{FF2B5EF4-FFF2-40B4-BE49-F238E27FC236}">
                <a16:creationId xmlns:a16="http://schemas.microsoft.com/office/drawing/2014/main" id="{407D1D59-F937-4C64-B208-AB27D96AAF11}"/>
              </a:ext>
            </a:extLst>
          </p:cNvPr>
          <p:cNvPicPr>
            <a:picLocks noChangeAspect="1"/>
          </p:cNvPicPr>
          <p:nvPr/>
        </p:nvPicPr>
        <p:blipFill>
          <a:blip r:embed="rId5"/>
          <a:stretch>
            <a:fillRect/>
          </a:stretch>
        </p:blipFill>
        <p:spPr>
          <a:xfrm>
            <a:off x="323528" y="3099400"/>
            <a:ext cx="3689259" cy="1920436"/>
          </a:xfrm>
          <a:prstGeom prst="rect">
            <a:avLst/>
          </a:prstGeom>
          <a:ln>
            <a:solidFill>
              <a:srgbClr val="C00000"/>
            </a:solidFill>
          </a:ln>
        </p:spPr>
      </p:pic>
      <p:sp>
        <p:nvSpPr>
          <p:cNvPr id="20" name="Rectangle 19">
            <a:extLst>
              <a:ext uri="{FF2B5EF4-FFF2-40B4-BE49-F238E27FC236}">
                <a16:creationId xmlns:a16="http://schemas.microsoft.com/office/drawing/2014/main" id="{BD98B8A5-A5AA-4771-AF5B-FEA8C28E4C8A}"/>
              </a:ext>
            </a:extLst>
          </p:cNvPr>
          <p:cNvSpPr/>
          <p:nvPr/>
        </p:nvSpPr>
        <p:spPr>
          <a:xfrm>
            <a:off x="871363" y="4531864"/>
            <a:ext cx="1368152" cy="2127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41D021A-AE12-4C7A-B855-126E58FDE914}"/>
              </a:ext>
            </a:extLst>
          </p:cNvPr>
          <p:cNvCxnSpPr>
            <a:cxnSpLocks/>
            <a:stCxn id="20" idx="3"/>
            <a:endCxn id="16" idx="1"/>
          </p:cNvCxnSpPr>
          <p:nvPr/>
        </p:nvCxnSpPr>
        <p:spPr>
          <a:xfrm flipV="1">
            <a:off x="2239515" y="3924166"/>
            <a:ext cx="4379730" cy="7140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51826FB-DF35-42DF-AD34-E1AD4DE4A7DF}"/>
              </a:ext>
            </a:extLst>
          </p:cNvPr>
          <p:cNvSpPr/>
          <p:nvPr/>
        </p:nvSpPr>
        <p:spPr>
          <a:xfrm>
            <a:off x="4627194" y="5616992"/>
            <a:ext cx="1656184" cy="1641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7AB58F-D645-49F3-BFC2-ADCF000AD808}"/>
              </a:ext>
            </a:extLst>
          </p:cNvPr>
          <p:cNvSpPr/>
          <p:nvPr/>
        </p:nvSpPr>
        <p:spPr>
          <a:xfrm>
            <a:off x="4820691" y="4855647"/>
            <a:ext cx="1656184" cy="1641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E35EC77-4FF3-41FC-A10F-95BA557E067D}"/>
              </a:ext>
            </a:extLst>
          </p:cNvPr>
          <p:cNvCxnSpPr>
            <a:cxnSpLocks/>
            <a:stCxn id="16" idx="2"/>
            <a:endCxn id="24" idx="0"/>
          </p:cNvCxnSpPr>
          <p:nvPr/>
        </p:nvCxnSpPr>
        <p:spPr>
          <a:xfrm flipH="1">
            <a:off x="5455286" y="4114275"/>
            <a:ext cx="1848035" cy="1502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ED511C-1B56-4877-8C50-DAB18C8683D6}"/>
              </a:ext>
            </a:extLst>
          </p:cNvPr>
          <p:cNvCxnSpPr>
            <a:cxnSpLocks/>
            <a:endCxn id="25" idx="2"/>
          </p:cNvCxnSpPr>
          <p:nvPr/>
        </p:nvCxnSpPr>
        <p:spPr>
          <a:xfrm flipV="1">
            <a:off x="5455286" y="5019836"/>
            <a:ext cx="193497" cy="5902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18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61113E-2E0E-4D03-84C9-1E234EABA1BF}"/>
              </a:ext>
            </a:extLst>
          </p:cNvPr>
          <p:cNvPicPr>
            <a:picLocks noChangeAspect="1"/>
          </p:cNvPicPr>
          <p:nvPr/>
        </p:nvPicPr>
        <p:blipFill>
          <a:blip r:embed="rId3"/>
          <a:stretch>
            <a:fillRect/>
          </a:stretch>
        </p:blipFill>
        <p:spPr>
          <a:xfrm>
            <a:off x="323528" y="2575827"/>
            <a:ext cx="4574571" cy="3250175"/>
          </a:xfrm>
          <a:prstGeom prst="rect">
            <a:avLst/>
          </a:prstGeom>
          <a:ln>
            <a:solidFill>
              <a:srgbClr val="C00000"/>
            </a:solidFill>
          </a:ln>
        </p:spPr>
      </p:pic>
      <p:pic>
        <p:nvPicPr>
          <p:cNvPr id="17" name="Picture 16">
            <a:extLst>
              <a:ext uri="{FF2B5EF4-FFF2-40B4-BE49-F238E27FC236}">
                <a16:creationId xmlns:a16="http://schemas.microsoft.com/office/drawing/2014/main" id="{F91597E1-BA5D-444E-9CB6-111C9B86BFFB}"/>
              </a:ext>
            </a:extLst>
          </p:cNvPr>
          <p:cNvPicPr>
            <a:picLocks noChangeAspect="1"/>
          </p:cNvPicPr>
          <p:nvPr/>
        </p:nvPicPr>
        <p:blipFill>
          <a:blip r:embed="rId4"/>
          <a:stretch>
            <a:fillRect/>
          </a:stretch>
        </p:blipFill>
        <p:spPr>
          <a:xfrm>
            <a:off x="3355382" y="5091823"/>
            <a:ext cx="4586801" cy="1468358"/>
          </a:xfrm>
          <a:prstGeom prst="rect">
            <a:avLst/>
          </a:prstGeom>
          <a:ln>
            <a:solidFill>
              <a:srgbClr val="C00000"/>
            </a:solidFill>
          </a:ln>
        </p:spPr>
      </p:pic>
      <p:pic>
        <p:nvPicPr>
          <p:cNvPr id="18" name="Picture 17">
            <a:extLst>
              <a:ext uri="{FF2B5EF4-FFF2-40B4-BE49-F238E27FC236}">
                <a16:creationId xmlns:a16="http://schemas.microsoft.com/office/drawing/2014/main" id="{B8AC0BF5-DFC0-4B74-94C4-D683CD43BE0F}"/>
              </a:ext>
            </a:extLst>
          </p:cNvPr>
          <p:cNvPicPr>
            <a:picLocks noChangeAspect="1"/>
          </p:cNvPicPr>
          <p:nvPr/>
        </p:nvPicPr>
        <p:blipFill>
          <a:blip r:embed="rId5"/>
          <a:stretch>
            <a:fillRect/>
          </a:stretch>
        </p:blipFill>
        <p:spPr>
          <a:xfrm>
            <a:off x="4801670" y="2658397"/>
            <a:ext cx="3503060" cy="183755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15.3 Summary</a:t>
            </a:r>
            <a:endParaRPr lang="zh-TW" altLang="en-US" b="1" dirty="0">
              <a:solidFill>
                <a:srgbClr val="FFFF00"/>
              </a:solidFill>
            </a:endParaRPr>
          </a:p>
        </p:txBody>
      </p:sp>
      <p:sp>
        <p:nvSpPr>
          <p:cNvPr id="3" name="副標題 2"/>
          <p:cNvSpPr>
            <a:spLocks noGrp="1"/>
          </p:cNvSpPr>
          <p:nvPr>
            <p:ph type="subTitle" idx="1"/>
          </p:nvPr>
        </p:nvSpPr>
        <p:spPr>
          <a:xfrm>
            <a:off x="323528" y="1204605"/>
            <a:ext cx="8136904" cy="127820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To send the data from child to parent,, </a:t>
            </a:r>
          </a:p>
          <a:p>
            <a:pPr marL="465138" indent="-465138" algn="l">
              <a:buClr>
                <a:srgbClr val="0070C0"/>
              </a:buClr>
              <a:buFont typeface="Wingdings" pitchFamily="2" charset="2"/>
              <a:buChar char="u"/>
            </a:pPr>
            <a:r>
              <a:rPr lang="en-US" sz="1600" b="1" dirty="0">
                <a:solidFill>
                  <a:schemeClr val="tx1"/>
                </a:solidFill>
              </a:rPr>
              <a:t>We create an instance of the event emitter class</a:t>
            </a:r>
          </a:p>
          <a:p>
            <a:pPr marL="465138" indent="-465138" algn="l">
              <a:buClr>
                <a:srgbClr val="0070C0"/>
              </a:buClr>
              <a:buFont typeface="Wingdings" pitchFamily="2" charset="2"/>
              <a:buChar char="u"/>
            </a:pPr>
            <a:r>
              <a:rPr lang="en-US" sz="1600" b="1" dirty="0">
                <a:solidFill>
                  <a:schemeClr val="tx1"/>
                </a:solidFill>
              </a:rPr>
              <a:t>Emit it from the child component. We do that by @output decorator.</a:t>
            </a:r>
          </a:p>
          <a:p>
            <a:pPr marL="465138" indent="-465138" algn="l">
              <a:buClr>
                <a:srgbClr val="0070C0"/>
              </a:buClr>
              <a:buFont typeface="Wingdings" pitchFamily="2" charset="2"/>
              <a:buChar char="u"/>
            </a:pPr>
            <a:r>
              <a:rPr lang="en-US" sz="1600" b="1" dirty="0">
                <a:solidFill>
                  <a:schemeClr val="tx1"/>
                </a:solidFill>
              </a:rPr>
              <a:t>The parent component get $event variable and assign to property message.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sp>
        <p:nvSpPr>
          <p:cNvPr id="16" name="Rectangle 15">
            <a:extLst>
              <a:ext uri="{FF2B5EF4-FFF2-40B4-BE49-F238E27FC236}">
                <a16:creationId xmlns:a16="http://schemas.microsoft.com/office/drawing/2014/main" id="{6169E679-6B72-4F34-A5C7-3E08D051F819}"/>
              </a:ext>
            </a:extLst>
          </p:cNvPr>
          <p:cNvSpPr/>
          <p:nvPr/>
        </p:nvSpPr>
        <p:spPr>
          <a:xfrm>
            <a:off x="4418228" y="6098381"/>
            <a:ext cx="1656184" cy="2269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98B8A5-A5AA-4771-AF5B-FEA8C28E4C8A}"/>
              </a:ext>
            </a:extLst>
          </p:cNvPr>
          <p:cNvSpPr/>
          <p:nvPr/>
        </p:nvSpPr>
        <p:spPr>
          <a:xfrm>
            <a:off x="899592" y="5206878"/>
            <a:ext cx="1944216" cy="4101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41D021A-AE12-4C7A-B855-126E58FDE914}"/>
              </a:ext>
            </a:extLst>
          </p:cNvPr>
          <p:cNvCxnSpPr>
            <a:cxnSpLocks/>
            <a:stCxn id="20" idx="3"/>
            <a:endCxn id="16" idx="1"/>
          </p:cNvCxnSpPr>
          <p:nvPr/>
        </p:nvCxnSpPr>
        <p:spPr>
          <a:xfrm>
            <a:off x="2843808" y="5411935"/>
            <a:ext cx="1574420" cy="7999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51826FB-DF35-42DF-AD34-E1AD4DE4A7DF}"/>
              </a:ext>
            </a:extLst>
          </p:cNvPr>
          <p:cNvSpPr/>
          <p:nvPr/>
        </p:nvSpPr>
        <p:spPr>
          <a:xfrm>
            <a:off x="4070007" y="5729811"/>
            <a:ext cx="1385279" cy="1337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17AB58F-D645-49F3-BFC2-ADCF000AD808}"/>
              </a:ext>
            </a:extLst>
          </p:cNvPr>
          <p:cNvSpPr/>
          <p:nvPr/>
        </p:nvSpPr>
        <p:spPr>
          <a:xfrm>
            <a:off x="5295852" y="4206471"/>
            <a:ext cx="2012452" cy="1367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E35EC77-4FF3-41FC-A10F-95BA557E067D}"/>
              </a:ext>
            </a:extLst>
          </p:cNvPr>
          <p:cNvCxnSpPr>
            <a:cxnSpLocks/>
            <a:stCxn id="16" idx="0"/>
            <a:endCxn id="24" idx="2"/>
          </p:cNvCxnSpPr>
          <p:nvPr/>
        </p:nvCxnSpPr>
        <p:spPr>
          <a:xfrm flipH="1" flipV="1">
            <a:off x="4762647" y="5863569"/>
            <a:ext cx="483673" cy="2348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ED511C-1B56-4877-8C50-DAB18C8683D6}"/>
              </a:ext>
            </a:extLst>
          </p:cNvPr>
          <p:cNvCxnSpPr>
            <a:cxnSpLocks/>
            <a:stCxn id="25" idx="2"/>
            <a:endCxn id="24" idx="0"/>
          </p:cNvCxnSpPr>
          <p:nvPr/>
        </p:nvCxnSpPr>
        <p:spPr>
          <a:xfrm flipH="1">
            <a:off x="4762647" y="4343204"/>
            <a:ext cx="1539431" cy="1386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083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Component Interaction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228975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discuss the component interaction in this section. </a:t>
            </a:r>
          </a:p>
          <a:p>
            <a:pPr marL="465138" indent="-465138" algn="l">
              <a:buClr>
                <a:srgbClr val="0070C0"/>
              </a:buClr>
              <a:buFont typeface="Wingdings" pitchFamily="2" charset="2"/>
              <a:buChar char="u"/>
            </a:pPr>
            <a:r>
              <a:rPr lang="en-US" sz="1600" b="1" dirty="0">
                <a:solidFill>
                  <a:schemeClr val="tx1"/>
                </a:solidFill>
              </a:rPr>
              <a:t>We worked on </a:t>
            </a:r>
            <a:r>
              <a:rPr lang="en-US" sz="1600" b="1" dirty="0" err="1">
                <a:solidFill>
                  <a:schemeClr val="tx1"/>
                </a:solidFill>
              </a:rPr>
              <a:t>test.component.ts</a:t>
            </a:r>
            <a:r>
              <a:rPr lang="en-US" sz="1600" b="1" dirty="0">
                <a:solidFill>
                  <a:schemeClr val="tx1"/>
                </a:solidFill>
              </a:rPr>
              <a:t> in the previous sections.</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test.component</a:t>
            </a:r>
            <a:r>
              <a:rPr lang="en-US" sz="1600" b="1" dirty="0">
                <a:solidFill>
                  <a:schemeClr val="tx1"/>
                </a:solidFill>
              </a:rPr>
              <a:t> is nested inside the app component.</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app.component</a:t>
            </a:r>
            <a:r>
              <a:rPr lang="en-US" sz="1600" b="1" dirty="0">
                <a:solidFill>
                  <a:schemeClr val="tx1"/>
                </a:solidFill>
              </a:rPr>
              <a:t> is the parent component and the </a:t>
            </a:r>
            <a:r>
              <a:rPr lang="en-US" sz="1600" b="1" dirty="0" err="1">
                <a:solidFill>
                  <a:schemeClr val="tx1"/>
                </a:solidFill>
              </a:rPr>
              <a:t>test.component</a:t>
            </a:r>
            <a:r>
              <a:rPr lang="en-US" sz="1600" b="1" dirty="0">
                <a:solidFill>
                  <a:schemeClr val="tx1"/>
                </a:solidFill>
              </a:rPr>
              <a:t> is the child component. So far, they worked independently.</a:t>
            </a:r>
          </a:p>
          <a:p>
            <a:pPr marL="465138" indent="-465138" algn="l">
              <a:buClr>
                <a:srgbClr val="0070C0"/>
              </a:buClr>
              <a:buFont typeface="Wingdings" pitchFamily="2" charset="2"/>
              <a:buChar char="u"/>
            </a:pPr>
            <a:r>
              <a:rPr lang="en-US" sz="1600" b="1" dirty="0">
                <a:solidFill>
                  <a:schemeClr val="tx1"/>
                </a:solidFill>
              </a:rPr>
              <a:t>In Angular, we need components to interact or communicate with each other. </a:t>
            </a:r>
          </a:p>
          <a:p>
            <a:pPr marL="465138" indent="-465138" algn="l">
              <a:buClr>
                <a:srgbClr val="0070C0"/>
              </a:buClr>
              <a:buFont typeface="Wingdings" pitchFamily="2" charset="2"/>
              <a:buChar char="u"/>
            </a:pPr>
            <a:r>
              <a:rPr lang="en-US" sz="1600" b="1" dirty="0">
                <a:solidFill>
                  <a:schemeClr val="tx1"/>
                </a:solidFill>
              </a:rPr>
              <a:t>The parent component might send data to the child component and the child component might send data to the parent 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659E80ED-CAA6-4074-B0D1-B326FA3A547F}"/>
              </a:ext>
            </a:extLst>
          </p:cNvPr>
          <p:cNvPicPr>
            <a:picLocks noChangeAspect="1"/>
          </p:cNvPicPr>
          <p:nvPr/>
        </p:nvPicPr>
        <p:blipFill>
          <a:blip r:embed="rId2"/>
          <a:stretch>
            <a:fillRect/>
          </a:stretch>
        </p:blipFill>
        <p:spPr>
          <a:xfrm>
            <a:off x="2590800" y="3755439"/>
            <a:ext cx="4691865" cy="2769104"/>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Component Interaction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2241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How to interact between the parent and child components? The answer is using input and output decorator.</a:t>
            </a:r>
          </a:p>
          <a:p>
            <a:pPr marL="465138" indent="-465138" algn="l">
              <a:buClr>
                <a:srgbClr val="0070C0"/>
              </a:buClr>
              <a:buFont typeface="Wingdings" pitchFamily="2" charset="2"/>
              <a:buChar char="u"/>
            </a:pPr>
            <a:r>
              <a:rPr lang="en-US" sz="1600" b="1" dirty="0">
                <a:solidFill>
                  <a:schemeClr val="tx1"/>
                </a:solidFill>
              </a:rPr>
              <a:t>Using the input decorator, the child can get the data from parent component.</a:t>
            </a:r>
          </a:p>
          <a:p>
            <a:pPr marL="465138" indent="-465138" algn="l">
              <a:buClr>
                <a:srgbClr val="0070C0"/>
              </a:buClr>
              <a:buFont typeface="Wingdings" pitchFamily="2" charset="2"/>
              <a:buChar char="u"/>
            </a:pPr>
            <a:r>
              <a:rPr lang="en-US" sz="1600" b="1" dirty="0">
                <a:solidFill>
                  <a:schemeClr val="tx1"/>
                </a:solidFill>
              </a:rPr>
              <a:t>Using the output decorator, the child will send out events the parent to indicate something.</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EA6CFB47-814E-49F4-AB78-E5D5F5F3ABDA}"/>
              </a:ext>
            </a:extLst>
          </p:cNvPr>
          <p:cNvPicPr>
            <a:picLocks noChangeAspect="1"/>
          </p:cNvPicPr>
          <p:nvPr/>
        </p:nvPicPr>
        <p:blipFill>
          <a:blip r:embed="rId2"/>
          <a:stretch>
            <a:fillRect/>
          </a:stretch>
        </p:blipFill>
        <p:spPr>
          <a:xfrm>
            <a:off x="1524000" y="2787501"/>
            <a:ext cx="5695950" cy="3276600"/>
          </a:xfrm>
          <a:prstGeom prst="rect">
            <a:avLst/>
          </a:prstGeom>
          <a:ln>
            <a:solidFill>
              <a:srgbClr val="C00000"/>
            </a:solidFill>
          </a:ln>
        </p:spPr>
      </p:pic>
    </p:spTree>
    <p:extLst>
      <p:ext uri="{BB962C8B-B14F-4D97-AF65-F5344CB8AC3E}">
        <p14:creationId xmlns:p14="http://schemas.microsoft.com/office/powerpoint/2010/main" val="7480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Component Interaction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2241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How to interact between the parent and child components? The answer is using input and output decorator.</a:t>
            </a:r>
          </a:p>
          <a:p>
            <a:pPr marL="465138" indent="-465138" algn="l">
              <a:buClr>
                <a:srgbClr val="0070C0"/>
              </a:buClr>
              <a:buFont typeface="Wingdings" pitchFamily="2" charset="2"/>
              <a:buChar char="u"/>
            </a:pPr>
            <a:r>
              <a:rPr lang="en-US" sz="1600" b="1" dirty="0">
                <a:solidFill>
                  <a:schemeClr val="tx1"/>
                </a:solidFill>
              </a:rPr>
              <a:t>Using the input decorator, the child can get the data from parent component.</a:t>
            </a:r>
          </a:p>
          <a:p>
            <a:pPr marL="465138" indent="-465138" algn="l">
              <a:buClr>
                <a:srgbClr val="0070C0"/>
              </a:buClr>
              <a:buFont typeface="Wingdings" pitchFamily="2" charset="2"/>
              <a:buChar char="u"/>
            </a:pPr>
            <a:r>
              <a:rPr lang="en-US" sz="1600" b="1" dirty="0">
                <a:solidFill>
                  <a:schemeClr val="tx1"/>
                </a:solidFill>
              </a:rPr>
              <a:t>Using the output decorator, the child will send out events the parent to indicate something.</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
        <p:nvSpPr>
          <p:cNvPr id="8" name="Rectangle 7">
            <a:extLst>
              <a:ext uri="{FF2B5EF4-FFF2-40B4-BE49-F238E27FC236}">
                <a16:creationId xmlns:a16="http://schemas.microsoft.com/office/drawing/2014/main" id="{FC1E1D26-D21A-4FB8-9D13-949622347816}"/>
              </a:ext>
            </a:extLst>
          </p:cNvPr>
          <p:cNvSpPr/>
          <p:nvPr/>
        </p:nvSpPr>
        <p:spPr>
          <a:xfrm>
            <a:off x="3203848" y="3140968"/>
            <a:ext cx="2232248" cy="792088"/>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a:p>
            <a:pPr algn="ctr"/>
            <a:r>
              <a:rPr lang="en-US" dirty="0">
                <a:solidFill>
                  <a:schemeClr val="tx1"/>
                </a:solidFill>
              </a:rPr>
              <a:t>AppComponent</a:t>
            </a:r>
          </a:p>
        </p:txBody>
      </p:sp>
      <p:sp>
        <p:nvSpPr>
          <p:cNvPr id="9" name="Rectangle: Rounded Corners 8">
            <a:extLst>
              <a:ext uri="{FF2B5EF4-FFF2-40B4-BE49-F238E27FC236}">
                <a16:creationId xmlns:a16="http://schemas.microsoft.com/office/drawing/2014/main" id="{77D815D4-4B9B-4DD9-AEEC-5DA3E209FF83}"/>
              </a:ext>
            </a:extLst>
          </p:cNvPr>
          <p:cNvSpPr/>
          <p:nvPr/>
        </p:nvSpPr>
        <p:spPr>
          <a:xfrm>
            <a:off x="3203848" y="4581128"/>
            <a:ext cx="2232248" cy="1008117"/>
          </a:xfrm>
          <a:prstGeom prst="round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Child</a:t>
            </a:r>
          </a:p>
          <a:p>
            <a:pPr algn="ctr"/>
            <a:r>
              <a:rPr lang="en-US" dirty="0">
                <a:solidFill>
                  <a:schemeClr val="tx1"/>
                </a:solidFill>
              </a:rPr>
              <a:t>TestComponent</a:t>
            </a:r>
          </a:p>
        </p:txBody>
      </p:sp>
      <p:cxnSp>
        <p:nvCxnSpPr>
          <p:cNvPr id="11" name="Connector: Elbow 10">
            <a:extLst>
              <a:ext uri="{FF2B5EF4-FFF2-40B4-BE49-F238E27FC236}">
                <a16:creationId xmlns:a16="http://schemas.microsoft.com/office/drawing/2014/main" id="{478DC29C-64FC-4AAC-9D1C-5BC32C002CB4}"/>
              </a:ext>
            </a:extLst>
          </p:cNvPr>
          <p:cNvCxnSpPr>
            <a:stCxn id="9" idx="1"/>
            <a:endCxn id="8" idx="1"/>
          </p:cNvCxnSpPr>
          <p:nvPr/>
        </p:nvCxnSpPr>
        <p:spPr>
          <a:xfrm rot="10800000">
            <a:off x="3203848" y="3537013"/>
            <a:ext cx="12700" cy="1548175"/>
          </a:xfrm>
          <a:prstGeom prst="bentConnector3">
            <a:avLst>
              <a:gd name="adj1" fmla="val 6734827"/>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26622C3-795B-44B5-B9D8-3154E0020096}"/>
              </a:ext>
            </a:extLst>
          </p:cNvPr>
          <p:cNvCxnSpPr>
            <a:stCxn id="8" idx="3"/>
            <a:endCxn id="9" idx="3"/>
          </p:cNvCxnSpPr>
          <p:nvPr/>
        </p:nvCxnSpPr>
        <p:spPr>
          <a:xfrm>
            <a:off x="5436096" y="3537012"/>
            <a:ext cx="12700" cy="1548175"/>
          </a:xfrm>
          <a:prstGeom prst="bentConnector3">
            <a:avLst>
              <a:gd name="adj1" fmla="val 770562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A84166-B3D9-4E70-A882-6D8D07F7750E}"/>
              </a:ext>
            </a:extLst>
          </p:cNvPr>
          <p:cNvSpPr/>
          <p:nvPr/>
        </p:nvSpPr>
        <p:spPr>
          <a:xfrm>
            <a:off x="6444208" y="3920836"/>
            <a:ext cx="1224136"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Child</a:t>
            </a:r>
          </a:p>
        </p:txBody>
      </p:sp>
      <p:sp>
        <p:nvSpPr>
          <p:cNvPr id="18" name="Rectangle 17">
            <a:extLst>
              <a:ext uri="{FF2B5EF4-FFF2-40B4-BE49-F238E27FC236}">
                <a16:creationId xmlns:a16="http://schemas.microsoft.com/office/drawing/2014/main" id="{200E1D36-30FE-461B-93E8-8CE7BA42FABA}"/>
              </a:ext>
            </a:extLst>
          </p:cNvPr>
          <p:cNvSpPr/>
          <p:nvPr/>
        </p:nvSpPr>
        <p:spPr>
          <a:xfrm>
            <a:off x="1224426" y="3992573"/>
            <a:ext cx="1098419"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p:txBody>
      </p:sp>
    </p:spTree>
    <p:extLst>
      <p:ext uri="{BB962C8B-B14F-4D97-AF65-F5344CB8AC3E}">
        <p14:creationId xmlns:p14="http://schemas.microsoft.com/office/powerpoint/2010/main" val="113283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Component Interaction</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2241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How to interact between the parent and child components? The answer is using input and output decorator.</a:t>
            </a:r>
          </a:p>
          <a:p>
            <a:pPr marL="465138" indent="-465138" algn="l">
              <a:buClr>
                <a:srgbClr val="0070C0"/>
              </a:buClr>
              <a:buFont typeface="Wingdings" pitchFamily="2" charset="2"/>
              <a:buChar char="u"/>
            </a:pPr>
            <a:r>
              <a:rPr lang="en-US" sz="1600" b="1" dirty="0">
                <a:solidFill>
                  <a:schemeClr val="tx1"/>
                </a:solidFill>
              </a:rPr>
              <a:t>Using the input decorator, the child can get the data from parent component.</a:t>
            </a:r>
          </a:p>
          <a:p>
            <a:pPr marL="465138" indent="-465138" algn="l">
              <a:buClr>
                <a:srgbClr val="0070C0"/>
              </a:buClr>
              <a:buFont typeface="Wingdings" pitchFamily="2" charset="2"/>
              <a:buChar char="u"/>
            </a:pPr>
            <a:r>
              <a:rPr lang="en-US" sz="1600" b="1" dirty="0">
                <a:solidFill>
                  <a:schemeClr val="tx1"/>
                </a:solidFill>
              </a:rPr>
              <a:t>Using the output decorator, the child will send out events the parent to indicate something.</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8" name="Rectangle 7">
            <a:extLst>
              <a:ext uri="{FF2B5EF4-FFF2-40B4-BE49-F238E27FC236}">
                <a16:creationId xmlns:a16="http://schemas.microsoft.com/office/drawing/2014/main" id="{FC1E1D26-D21A-4FB8-9D13-949622347816}"/>
              </a:ext>
            </a:extLst>
          </p:cNvPr>
          <p:cNvSpPr/>
          <p:nvPr/>
        </p:nvSpPr>
        <p:spPr>
          <a:xfrm>
            <a:off x="3203848" y="3140968"/>
            <a:ext cx="2232248" cy="792088"/>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a:p>
            <a:pPr algn="ctr"/>
            <a:r>
              <a:rPr lang="en-US" dirty="0">
                <a:solidFill>
                  <a:schemeClr val="tx1"/>
                </a:solidFill>
              </a:rPr>
              <a:t>AppComponent</a:t>
            </a:r>
          </a:p>
        </p:txBody>
      </p:sp>
      <p:sp>
        <p:nvSpPr>
          <p:cNvPr id="9" name="Rectangle: Rounded Corners 8">
            <a:extLst>
              <a:ext uri="{FF2B5EF4-FFF2-40B4-BE49-F238E27FC236}">
                <a16:creationId xmlns:a16="http://schemas.microsoft.com/office/drawing/2014/main" id="{77D815D4-4B9B-4DD9-AEEC-5DA3E209FF83}"/>
              </a:ext>
            </a:extLst>
          </p:cNvPr>
          <p:cNvSpPr/>
          <p:nvPr/>
        </p:nvSpPr>
        <p:spPr>
          <a:xfrm>
            <a:off x="3203848" y="4581128"/>
            <a:ext cx="2232248" cy="1008117"/>
          </a:xfrm>
          <a:prstGeom prst="round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Child</a:t>
            </a:r>
          </a:p>
          <a:p>
            <a:pPr algn="ctr"/>
            <a:r>
              <a:rPr lang="en-US" dirty="0">
                <a:solidFill>
                  <a:schemeClr val="tx1"/>
                </a:solidFill>
              </a:rPr>
              <a:t>TestComponent</a:t>
            </a:r>
          </a:p>
        </p:txBody>
      </p:sp>
      <p:cxnSp>
        <p:nvCxnSpPr>
          <p:cNvPr id="11" name="Connector: Elbow 10">
            <a:extLst>
              <a:ext uri="{FF2B5EF4-FFF2-40B4-BE49-F238E27FC236}">
                <a16:creationId xmlns:a16="http://schemas.microsoft.com/office/drawing/2014/main" id="{478DC29C-64FC-4AAC-9D1C-5BC32C002CB4}"/>
              </a:ext>
            </a:extLst>
          </p:cNvPr>
          <p:cNvCxnSpPr>
            <a:stCxn id="9" idx="1"/>
            <a:endCxn id="8" idx="1"/>
          </p:cNvCxnSpPr>
          <p:nvPr/>
        </p:nvCxnSpPr>
        <p:spPr>
          <a:xfrm rot="10800000">
            <a:off x="3203848" y="3537013"/>
            <a:ext cx="12700" cy="1548175"/>
          </a:xfrm>
          <a:prstGeom prst="bentConnector3">
            <a:avLst>
              <a:gd name="adj1" fmla="val 6734827"/>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26622C3-795B-44B5-B9D8-3154E0020096}"/>
              </a:ext>
            </a:extLst>
          </p:cNvPr>
          <p:cNvCxnSpPr>
            <a:stCxn id="8" idx="3"/>
            <a:endCxn id="9" idx="3"/>
          </p:cNvCxnSpPr>
          <p:nvPr/>
        </p:nvCxnSpPr>
        <p:spPr>
          <a:xfrm>
            <a:off x="5436096" y="3537012"/>
            <a:ext cx="12700" cy="1548175"/>
          </a:xfrm>
          <a:prstGeom prst="bentConnector3">
            <a:avLst>
              <a:gd name="adj1" fmla="val 770562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A84166-B3D9-4E70-A882-6D8D07F7750E}"/>
              </a:ext>
            </a:extLst>
          </p:cNvPr>
          <p:cNvSpPr/>
          <p:nvPr/>
        </p:nvSpPr>
        <p:spPr>
          <a:xfrm>
            <a:off x="6444208" y="3920836"/>
            <a:ext cx="1224136"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Child</a:t>
            </a:r>
          </a:p>
        </p:txBody>
      </p:sp>
      <p:sp>
        <p:nvSpPr>
          <p:cNvPr id="18" name="Rectangle 17">
            <a:extLst>
              <a:ext uri="{FF2B5EF4-FFF2-40B4-BE49-F238E27FC236}">
                <a16:creationId xmlns:a16="http://schemas.microsoft.com/office/drawing/2014/main" id="{200E1D36-30FE-461B-93E8-8CE7BA42FABA}"/>
              </a:ext>
            </a:extLst>
          </p:cNvPr>
          <p:cNvSpPr/>
          <p:nvPr/>
        </p:nvSpPr>
        <p:spPr>
          <a:xfrm>
            <a:off x="1224426" y="3992573"/>
            <a:ext cx="1098419"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 Dad</a:t>
            </a:r>
          </a:p>
        </p:txBody>
      </p:sp>
    </p:spTree>
    <p:extLst>
      <p:ext uri="{BB962C8B-B14F-4D97-AF65-F5344CB8AC3E}">
        <p14:creationId xmlns:p14="http://schemas.microsoft.com/office/powerpoint/2010/main" val="360964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15.1 Parent Send Data to Child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78491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Parent Send Data to Child</a:t>
            </a:r>
            <a:endParaRPr lang="zh-TW" altLang="en-US" b="1" dirty="0">
              <a:solidFill>
                <a:srgbClr val="FFFF00"/>
              </a:solidFill>
            </a:endParaRPr>
          </a:p>
        </p:txBody>
      </p:sp>
      <p:sp>
        <p:nvSpPr>
          <p:cNvPr id="3" name="副標題 2"/>
          <p:cNvSpPr>
            <a:spLocks noGrp="1"/>
          </p:cNvSpPr>
          <p:nvPr>
            <p:ph type="subTitle" idx="1"/>
          </p:nvPr>
        </p:nvSpPr>
        <p:spPr>
          <a:xfrm>
            <a:off x="467544" y="1268756"/>
            <a:ext cx="8136904" cy="610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First, we send data from parent to child, i.e., from AppComponent to the TestComponent.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50" name="副標題 2">
            <a:extLst>
              <a:ext uri="{FF2B5EF4-FFF2-40B4-BE49-F238E27FC236}">
                <a16:creationId xmlns:a16="http://schemas.microsoft.com/office/drawing/2014/main" id="{664AC591-6404-457C-9B34-419263B71BDF}"/>
              </a:ext>
            </a:extLst>
          </p:cNvPr>
          <p:cNvSpPr txBox="1">
            <a:spLocks/>
          </p:cNvSpPr>
          <p:nvPr/>
        </p:nvSpPr>
        <p:spPr>
          <a:xfrm>
            <a:off x="467544" y="2072752"/>
            <a:ext cx="8136904" cy="133809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In parent </a:t>
            </a:r>
            <a:r>
              <a:rPr lang="en-US" sz="1600" b="1" dirty="0" err="1">
                <a:solidFill>
                  <a:schemeClr val="tx1"/>
                </a:solidFill>
              </a:rPr>
              <a:t>app.component</a:t>
            </a:r>
            <a:r>
              <a:rPr lang="en-US" sz="1600" b="1" dirty="0">
                <a:solidFill>
                  <a:schemeClr val="tx1"/>
                </a:solidFill>
              </a:rPr>
              <a:t>, we declare public str = “Childs”</a:t>
            </a:r>
          </a:p>
          <a:p>
            <a:pPr marL="465138" indent="-465138" algn="l">
              <a:buClr>
                <a:srgbClr val="0070C0"/>
              </a:buClr>
              <a:buFont typeface="Wingdings" pitchFamily="2" charset="2"/>
              <a:buChar char="u"/>
            </a:pPr>
            <a:r>
              <a:rPr lang="en-US" sz="1600" b="1" dirty="0">
                <a:solidFill>
                  <a:schemeClr val="tx1"/>
                </a:solidFill>
              </a:rPr>
              <a:t>In HTML, we bind the property called [</a:t>
            </a:r>
            <a:r>
              <a:rPr lang="en-US" sz="1600" b="1" dirty="0" err="1">
                <a:solidFill>
                  <a:schemeClr val="tx1"/>
                </a:solidFill>
              </a:rPr>
              <a:t>parentData</a:t>
            </a:r>
            <a:r>
              <a:rPr lang="en-US" sz="1600" b="1" dirty="0">
                <a:solidFill>
                  <a:schemeClr val="tx1"/>
                </a:solidFill>
              </a:rPr>
              <a:t>] with the str property that we declared in the </a:t>
            </a:r>
            <a:r>
              <a:rPr lang="en-US" sz="1600" b="1" dirty="0" err="1">
                <a:solidFill>
                  <a:schemeClr val="tx1"/>
                </a:solidFill>
              </a:rPr>
              <a:t>app.component</a:t>
            </a:r>
            <a:r>
              <a:rPr lang="en-US" sz="1600" b="1" dirty="0">
                <a:solidFill>
                  <a:schemeClr val="tx1"/>
                </a:solidFill>
              </a:rPr>
              <a:t> parent class.</a:t>
            </a:r>
          </a:p>
          <a:p>
            <a:pPr marL="465138" indent="-465138" algn="l">
              <a:buClr>
                <a:srgbClr val="0070C0"/>
              </a:buClr>
              <a:buFont typeface="Wingdings" pitchFamily="2" charset="2"/>
              <a:buChar char="u"/>
            </a:pPr>
            <a:r>
              <a:rPr lang="en-US" sz="1600" b="1" dirty="0">
                <a:solidFill>
                  <a:schemeClr val="tx1"/>
                </a:solidFill>
              </a:rPr>
              <a:t>In HTML, we send the data to the </a:t>
            </a:r>
            <a:r>
              <a:rPr lang="en-US" sz="1600" b="1" dirty="0" err="1">
                <a:solidFill>
                  <a:schemeClr val="tx1"/>
                </a:solidFill>
              </a:rPr>
              <a:t>test.component</a:t>
            </a:r>
            <a:r>
              <a:rPr lang="en-US" sz="1600" b="1" dirty="0">
                <a:solidFill>
                  <a:schemeClr val="tx1"/>
                </a:solidFill>
              </a:rPr>
              <a:t>.</a:t>
            </a:r>
          </a:p>
        </p:txBody>
      </p:sp>
      <p:sp>
        <p:nvSpPr>
          <p:cNvPr id="51" name="副標題 2">
            <a:extLst>
              <a:ext uri="{FF2B5EF4-FFF2-40B4-BE49-F238E27FC236}">
                <a16:creationId xmlns:a16="http://schemas.microsoft.com/office/drawing/2014/main" id="{F7180460-9DAB-4800-A09C-A42D5E461D90}"/>
              </a:ext>
            </a:extLst>
          </p:cNvPr>
          <p:cNvSpPr txBox="1">
            <a:spLocks/>
          </p:cNvSpPr>
          <p:nvPr/>
        </p:nvSpPr>
        <p:spPr>
          <a:xfrm>
            <a:off x="455759" y="3602993"/>
            <a:ext cx="8136904" cy="137573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65138" indent="-465138" algn="l">
              <a:buClr>
                <a:srgbClr val="0070C0"/>
              </a:buClr>
              <a:buFont typeface="Wingdings" pitchFamily="2" charset="2"/>
              <a:buChar char="u"/>
            </a:pPr>
            <a:r>
              <a:rPr lang="en-US" sz="1600" b="1" dirty="0">
                <a:solidFill>
                  <a:schemeClr val="tx1"/>
                </a:solidFill>
              </a:rPr>
              <a:t>In the child </a:t>
            </a:r>
            <a:r>
              <a:rPr lang="en-US" sz="1600" b="1" dirty="0" err="1">
                <a:solidFill>
                  <a:schemeClr val="tx1"/>
                </a:solidFill>
              </a:rPr>
              <a:t>test.compone</a:t>
            </a:r>
            <a:r>
              <a:rPr lang="en-US" sz="1600" b="1" dirty="0">
                <a:solidFill>
                  <a:schemeClr val="tx1"/>
                </a:solidFill>
              </a:rPr>
              <a:t>, we @input() public </a:t>
            </a:r>
            <a:r>
              <a:rPr lang="en-US" sz="1600" b="1" dirty="0" err="1">
                <a:solidFill>
                  <a:schemeClr val="tx1"/>
                </a:solidFill>
              </a:rPr>
              <a:t>parentData</a:t>
            </a:r>
            <a:r>
              <a:rPr lang="en-US" sz="1600" b="1" dirty="0">
                <a:solidFill>
                  <a:schemeClr val="tx1"/>
                </a:solidFill>
              </a:rPr>
              <a:t>; the decorator @input tell the Angular Server, “Hey, this is not a normal property. This property is from parent”. You will receive the value from the parent.</a:t>
            </a:r>
          </a:p>
          <a:p>
            <a:pPr marL="465138" indent="-465138" algn="l">
              <a:buClr>
                <a:srgbClr val="0070C0"/>
              </a:buClr>
              <a:buFont typeface="Wingdings" pitchFamily="2" charset="2"/>
              <a:buChar char="u"/>
            </a:pPr>
            <a:r>
              <a:rPr lang="en-US" sz="1600" b="1" dirty="0">
                <a:solidFill>
                  <a:schemeClr val="tx1"/>
                </a:solidFill>
              </a:rPr>
              <a:t>In the template, we add the &lt;h2&gt; and interpolation {{ </a:t>
            </a:r>
            <a:r>
              <a:rPr lang="en-US" sz="1600" b="1" dirty="0" err="1">
                <a:solidFill>
                  <a:schemeClr val="tx1"/>
                </a:solidFill>
              </a:rPr>
              <a:t>parentData</a:t>
            </a:r>
            <a:r>
              <a:rPr lang="en-US" sz="1600" b="1" dirty="0">
                <a:solidFill>
                  <a:schemeClr val="tx1"/>
                </a:solidFill>
              </a:rPr>
              <a:t> }} to render the HTML element.</a:t>
            </a:r>
          </a:p>
        </p:txBody>
      </p:sp>
    </p:spTree>
    <p:extLst>
      <p:ext uri="{BB962C8B-B14F-4D97-AF65-F5344CB8AC3E}">
        <p14:creationId xmlns:p14="http://schemas.microsoft.com/office/powerpoint/2010/main" val="236741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0AAB8-C13A-48DC-BC63-A6022E808C18}"/>
              </a:ext>
            </a:extLst>
          </p:cNvPr>
          <p:cNvPicPr>
            <a:picLocks noChangeAspect="1"/>
          </p:cNvPicPr>
          <p:nvPr/>
        </p:nvPicPr>
        <p:blipFill>
          <a:blip r:embed="rId2"/>
          <a:stretch>
            <a:fillRect/>
          </a:stretch>
        </p:blipFill>
        <p:spPr>
          <a:xfrm>
            <a:off x="467544" y="1628800"/>
            <a:ext cx="2722764" cy="133951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Parent Send Data to Child</a:t>
            </a:r>
            <a:endParaRPr lang="zh-TW" altLang="en-US" b="1" dirty="0">
              <a:solidFill>
                <a:srgbClr val="FFFF00"/>
              </a:solidFill>
            </a:endParaRPr>
          </a:p>
        </p:txBody>
      </p:sp>
      <p:sp>
        <p:nvSpPr>
          <p:cNvPr id="3" name="副標題 2"/>
          <p:cNvSpPr>
            <a:spLocks noGrp="1"/>
          </p:cNvSpPr>
          <p:nvPr>
            <p:ph type="subTitle" idx="1"/>
          </p:nvPr>
        </p:nvSpPr>
        <p:spPr>
          <a:xfrm>
            <a:off x="467544" y="1268756"/>
            <a:ext cx="8136904" cy="31194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First, we send data from parent to child, i.e., from AppComponent to the TestComponent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12" name="Picture 11">
            <a:extLst>
              <a:ext uri="{FF2B5EF4-FFF2-40B4-BE49-F238E27FC236}">
                <a16:creationId xmlns:a16="http://schemas.microsoft.com/office/drawing/2014/main" id="{212D1766-7664-4894-87C9-94798D615128}"/>
              </a:ext>
            </a:extLst>
          </p:cNvPr>
          <p:cNvPicPr>
            <a:picLocks noChangeAspect="1"/>
          </p:cNvPicPr>
          <p:nvPr/>
        </p:nvPicPr>
        <p:blipFill>
          <a:blip r:embed="rId3"/>
          <a:stretch>
            <a:fillRect/>
          </a:stretch>
        </p:blipFill>
        <p:spPr>
          <a:xfrm>
            <a:off x="467544" y="3006202"/>
            <a:ext cx="3578150" cy="1339513"/>
          </a:xfrm>
          <a:prstGeom prst="rect">
            <a:avLst/>
          </a:prstGeom>
          <a:ln>
            <a:solidFill>
              <a:srgbClr val="C00000"/>
            </a:solidFill>
          </a:ln>
        </p:spPr>
      </p:pic>
      <p:pic>
        <p:nvPicPr>
          <p:cNvPr id="13" name="Picture 12">
            <a:extLst>
              <a:ext uri="{FF2B5EF4-FFF2-40B4-BE49-F238E27FC236}">
                <a16:creationId xmlns:a16="http://schemas.microsoft.com/office/drawing/2014/main" id="{4EDC2388-F358-4847-B3E2-EA9E914C8B76}"/>
              </a:ext>
            </a:extLst>
          </p:cNvPr>
          <p:cNvPicPr>
            <a:picLocks noChangeAspect="1"/>
          </p:cNvPicPr>
          <p:nvPr/>
        </p:nvPicPr>
        <p:blipFill>
          <a:blip r:embed="rId4"/>
          <a:stretch>
            <a:fillRect/>
          </a:stretch>
        </p:blipFill>
        <p:spPr>
          <a:xfrm>
            <a:off x="539552" y="4365104"/>
            <a:ext cx="2843372" cy="2088785"/>
          </a:xfrm>
          <a:prstGeom prst="rect">
            <a:avLst/>
          </a:prstGeom>
          <a:ln>
            <a:solidFill>
              <a:srgbClr val="C00000"/>
            </a:solidFill>
          </a:ln>
        </p:spPr>
      </p:pic>
      <p:sp>
        <p:nvSpPr>
          <p:cNvPr id="24" name="Rectangle 23">
            <a:extLst>
              <a:ext uri="{FF2B5EF4-FFF2-40B4-BE49-F238E27FC236}">
                <a16:creationId xmlns:a16="http://schemas.microsoft.com/office/drawing/2014/main" id="{2B16DB18-1113-4A87-AD10-E8652C681B2C}"/>
              </a:ext>
            </a:extLst>
          </p:cNvPr>
          <p:cNvSpPr/>
          <p:nvPr/>
        </p:nvSpPr>
        <p:spPr>
          <a:xfrm>
            <a:off x="851248" y="2721151"/>
            <a:ext cx="1377870" cy="1620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67F807-F6F2-44B7-8A7F-5E3F0A011B29}"/>
              </a:ext>
            </a:extLst>
          </p:cNvPr>
          <p:cNvSpPr/>
          <p:nvPr/>
        </p:nvSpPr>
        <p:spPr>
          <a:xfrm>
            <a:off x="892491" y="3879914"/>
            <a:ext cx="1893913" cy="1672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5FECB12-DC93-43F9-85DA-0562DDC41E7C}"/>
              </a:ext>
            </a:extLst>
          </p:cNvPr>
          <p:cNvCxnSpPr>
            <a:cxnSpLocks/>
            <a:endCxn id="25" idx="0"/>
          </p:cNvCxnSpPr>
          <p:nvPr/>
        </p:nvCxnSpPr>
        <p:spPr>
          <a:xfrm>
            <a:off x="1516377" y="2916942"/>
            <a:ext cx="323071" cy="9629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E53080-E822-4399-AC85-8791DE89B160}"/>
              </a:ext>
            </a:extLst>
          </p:cNvPr>
          <p:cNvSpPr/>
          <p:nvPr/>
        </p:nvSpPr>
        <p:spPr>
          <a:xfrm>
            <a:off x="1814514" y="5046406"/>
            <a:ext cx="576064" cy="2691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34B0C06-4ED7-411E-B30C-64DA992C8954}"/>
              </a:ext>
            </a:extLst>
          </p:cNvPr>
          <p:cNvCxnSpPr>
            <a:cxnSpLocks/>
            <a:stCxn id="25" idx="2"/>
            <a:endCxn id="35" idx="0"/>
          </p:cNvCxnSpPr>
          <p:nvPr/>
        </p:nvCxnSpPr>
        <p:spPr>
          <a:xfrm flipH="1">
            <a:off x="1580305" y="4047139"/>
            <a:ext cx="259143" cy="16067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76CD667-05AC-46EA-B531-C02C1C08DC6A}"/>
              </a:ext>
            </a:extLst>
          </p:cNvPr>
          <p:cNvPicPr>
            <a:picLocks noChangeAspect="1"/>
          </p:cNvPicPr>
          <p:nvPr/>
        </p:nvPicPr>
        <p:blipFill>
          <a:blip r:embed="rId5"/>
          <a:stretch>
            <a:fillRect/>
          </a:stretch>
        </p:blipFill>
        <p:spPr>
          <a:xfrm>
            <a:off x="4423677" y="4365104"/>
            <a:ext cx="3562350" cy="2114550"/>
          </a:xfrm>
          <a:prstGeom prst="rect">
            <a:avLst/>
          </a:prstGeom>
          <a:ln>
            <a:solidFill>
              <a:srgbClr val="C00000"/>
            </a:solidFill>
          </a:ln>
        </p:spPr>
      </p:pic>
      <p:sp>
        <p:nvSpPr>
          <p:cNvPr id="28" name="Rectangle 27">
            <a:extLst>
              <a:ext uri="{FF2B5EF4-FFF2-40B4-BE49-F238E27FC236}">
                <a16:creationId xmlns:a16="http://schemas.microsoft.com/office/drawing/2014/main" id="{A03FB388-9BC8-48B3-BDE3-3975204F67CA}"/>
              </a:ext>
            </a:extLst>
          </p:cNvPr>
          <p:cNvSpPr/>
          <p:nvPr/>
        </p:nvSpPr>
        <p:spPr>
          <a:xfrm>
            <a:off x="5057790" y="6061512"/>
            <a:ext cx="860954" cy="4181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8EF214F-63B4-4BD6-B96E-F8D14BBB387B}"/>
              </a:ext>
            </a:extLst>
          </p:cNvPr>
          <p:cNvCxnSpPr>
            <a:cxnSpLocks/>
            <a:stCxn id="29" idx="3"/>
            <a:endCxn id="28" idx="1"/>
          </p:cNvCxnSpPr>
          <p:nvPr/>
        </p:nvCxnSpPr>
        <p:spPr>
          <a:xfrm>
            <a:off x="2390578" y="5180984"/>
            <a:ext cx="2667212" cy="10895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196051A-E2E4-47AE-804B-A82E1BD33712}"/>
              </a:ext>
            </a:extLst>
          </p:cNvPr>
          <p:cNvSpPr/>
          <p:nvPr/>
        </p:nvSpPr>
        <p:spPr>
          <a:xfrm>
            <a:off x="986056" y="5653921"/>
            <a:ext cx="1188498" cy="1789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CFFF3983-A4BA-41BD-8B2A-9FA3B7F9960F}"/>
              </a:ext>
            </a:extLst>
          </p:cNvPr>
          <p:cNvCxnSpPr>
            <a:cxnSpLocks/>
            <a:stCxn id="35" idx="0"/>
            <a:endCxn id="29" idx="2"/>
          </p:cNvCxnSpPr>
          <p:nvPr/>
        </p:nvCxnSpPr>
        <p:spPr>
          <a:xfrm flipV="1">
            <a:off x="1580305" y="5315561"/>
            <a:ext cx="522241" cy="3383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BCAFBC0-E488-4645-8C76-E36B36ABDA1A}"/>
              </a:ext>
            </a:extLst>
          </p:cNvPr>
          <p:cNvSpPr/>
          <p:nvPr/>
        </p:nvSpPr>
        <p:spPr>
          <a:xfrm>
            <a:off x="4932040" y="2247353"/>
            <a:ext cx="2232248" cy="491086"/>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AppComponent</a:t>
            </a:r>
          </a:p>
        </p:txBody>
      </p:sp>
      <p:sp>
        <p:nvSpPr>
          <p:cNvPr id="43" name="Rectangle: Rounded Corners 42">
            <a:extLst>
              <a:ext uri="{FF2B5EF4-FFF2-40B4-BE49-F238E27FC236}">
                <a16:creationId xmlns:a16="http://schemas.microsoft.com/office/drawing/2014/main" id="{C185FDFC-5FCE-495C-92BF-F46864C5C53D}"/>
              </a:ext>
            </a:extLst>
          </p:cNvPr>
          <p:cNvSpPr/>
          <p:nvPr/>
        </p:nvSpPr>
        <p:spPr>
          <a:xfrm>
            <a:off x="4932040" y="3135359"/>
            <a:ext cx="2232248" cy="733055"/>
          </a:xfrm>
          <a:prstGeom prst="roundRect">
            <a:avLst/>
          </a:prstGeom>
          <a:solidFill>
            <a:srgbClr val="92D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Hello Childs</a:t>
            </a:r>
          </a:p>
          <a:p>
            <a:pPr algn="ctr"/>
            <a:r>
              <a:rPr lang="en-US" dirty="0">
                <a:solidFill>
                  <a:schemeClr val="tx1"/>
                </a:solidFill>
              </a:rPr>
              <a:t>TestComponent</a:t>
            </a:r>
          </a:p>
        </p:txBody>
      </p:sp>
      <p:cxnSp>
        <p:nvCxnSpPr>
          <p:cNvPr id="44" name="Connector: Elbow 43">
            <a:extLst>
              <a:ext uri="{FF2B5EF4-FFF2-40B4-BE49-F238E27FC236}">
                <a16:creationId xmlns:a16="http://schemas.microsoft.com/office/drawing/2014/main" id="{23417EFE-3D76-4FB4-AC72-491018C02F75}"/>
              </a:ext>
            </a:extLst>
          </p:cNvPr>
          <p:cNvCxnSpPr>
            <a:cxnSpLocks/>
            <a:stCxn id="42" idx="3"/>
            <a:endCxn id="43" idx="3"/>
          </p:cNvCxnSpPr>
          <p:nvPr/>
        </p:nvCxnSpPr>
        <p:spPr>
          <a:xfrm>
            <a:off x="7164288" y="2492896"/>
            <a:ext cx="12700" cy="1008991"/>
          </a:xfrm>
          <a:prstGeom prst="bentConnector3">
            <a:avLst>
              <a:gd name="adj1" fmla="val 180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9865762-C0FC-43BE-977F-19F75494CDE2}"/>
              </a:ext>
            </a:extLst>
          </p:cNvPr>
          <p:cNvSpPr/>
          <p:nvPr/>
        </p:nvSpPr>
        <p:spPr>
          <a:xfrm>
            <a:off x="7261828" y="2695072"/>
            <a:ext cx="1224136"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Childs</a:t>
            </a:r>
          </a:p>
        </p:txBody>
      </p:sp>
    </p:spTree>
    <p:extLst>
      <p:ext uri="{BB962C8B-B14F-4D97-AF65-F5344CB8AC3E}">
        <p14:creationId xmlns:p14="http://schemas.microsoft.com/office/powerpoint/2010/main" val="288097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9B49EC-97B1-4C21-805D-C7C72C5EB54A}"/>
              </a:ext>
            </a:extLst>
          </p:cNvPr>
          <p:cNvPicPr>
            <a:picLocks noChangeAspect="1"/>
          </p:cNvPicPr>
          <p:nvPr/>
        </p:nvPicPr>
        <p:blipFill>
          <a:blip r:embed="rId2"/>
          <a:stretch>
            <a:fillRect/>
          </a:stretch>
        </p:blipFill>
        <p:spPr>
          <a:xfrm>
            <a:off x="381803" y="1818796"/>
            <a:ext cx="8362950" cy="36385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Parent Send Data to Child</a:t>
            </a:r>
            <a:endParaRPr lang="zh-TW" altLang="en-US" b="1" dirty="0">
              <a:solidFill>
                <a:srgbClr val="FFFF00"/>
              </a:solidFill>
            </a:endParaRPr>
          </a:p>
        </p:txBody>
      </p:sp>
      <p:sp>
        <p:nvSpPr>
          <p:cNvPr id="3" name="副標題 2"/>
          <p:cNvSpPr>
            <a:spLocks noGrp="1"/>
          </p:cNvSpPr>
          <p:nvPr>
            <p:ph type="subTitle" idx="1"/>
          </p:nvPr>
        </p:nvSpPr>
        <p:spPr>
          <a:xfrm>
            <a:off x="467544" y="1268756"/>
            <a:ext cx="8136904" cy="311945"/>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You can give the alias ‘name’ and put the alias into the interpolation {{ name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2019/2/27</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29" name="Rectangle 28">
            <a:extLst>
              <a:ext uri="{FF2B5EF4-FFF2-40B4-BE49-F238E27FC236}">
                <a16:creationId xmlns:a16="http://schemas.microsoft.com/office/drawing/2014/main" id="{8DE53080-E822-4399-AC85-8791DE89B160}"/>
              </a:ext>
            </a:extLst>
          </p:cNvPr>
          <p:cNvSpPr/>
          <p:nvPr/>
        </p:nvSpPr>
        <p:spPr>
          <a:xfrm>
            <a:off x="3059425" y="4047139"/>
            <a:ext cx="576064" cy="2691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03FB388-9BC8-48B3-BDE3-3975204F67CA}"/>
              </a:ext>
            </a:extLst>
          </p:cNvPr>
          <p:cNvSpPr/>
          <p:nvPr/>
        </p:nvSpPr>
        <p:spPr>
          <a:xfrm>
            <a:off x="5940152" y="3219929"/>
            <a:ext cx="860954" cy="4181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8EF214F-63B4-4BD6-B96E-F8D14BBB387B}"/>
              </a:ext>
            </a:extLst>
          </p:cNvPr>
          <p:cNvCxnSpPr>
            <a:cxnSpLocks/>
            <a:stCxn id="38" idx="3"/>
            <a:endCxn id="28" idx="1"/>
          </p:cNvCxnSpPr>
          <p:nvPr/>
        </p:nvCxnSpPr>
        <p:spPr>
          <a:xfrm>
            <a:off x="3018206" y="3119931"/>
            <a:ext cx="2921946" cy="3090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196051A-E2E4-47AE-804B-A82E1BD33712}"/>
              </a:ext>
            </a:extLst>
          </p:cNvPr>
          <p:cNvSpPr/>
          <p:nvPr/>
        </p:nvSpPr>
        <p:spPr>
          <a:xfrm>
            <a:off x="1187624" y="4047138"/>
            <a:ext cx="1511311" cy="2691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CFFF3983-A4BA-41BD-8B2A-9FA3B7F9960F}"/>
              </a:ext>
            </a:extLst>
          </p:cNvPr>
          <p:cNvCxnSpPr>
            <a:cxnSpLocks/>
            <a:stCxn id="29" idx="0"/>
            <a:endCxn id="38" idx="2"/>
          </p:cNvCxnSpPr>
          <p:nvPr/>
        </p:nvCxnSpPr>
        <p:spPr>
          <a:xfrm flipH="1" flipV="1">
            <a:off x="2795983" y="3254508"/>
            <a:ext cx="551474" cy="79263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3BDBA4F-4910-4990-90AD-50DE8FFD9D69}"/>
              </a:ext>
            </a:extLst>
          </p:cNvPr>
          <p:cNvSpPr/>
          <p:nvPr/>
        </p:nvSpPr>
        <p:spPr>
          <a:xfrm>
            <a:off x="2573760" y="2985353"/>
            <a:ext cx="444446" cy="2691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073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1980</TotalTime>
  <Words>1354</Words>
  <Application>Microsoft Office PowerPoint</Application>
  <PresentationFormat>On-screen Show (4:3)</PresentationFormat>
  <Paragraphs>157</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15 Component Interaction</vt:lpstr>
      <vt:lpstr>15 Component Interaction</vt:lpstr>
      <vt:lpstr>15 Component Interaction</vt:lpstr>
      <vt:lpstr>15 Component Interaction</vt:lpstr>
      <vt:lpstr>15 Component Interaction</vt:lpstr>
      <vt:lpstr>15.1 Parent Send Data to Child</vt:lpstr>
      <vt:lpstr>15.1 Parent Send Data to Child</vt:lpstr>
      <vt:lpstr>15.1 Parent Send Data to Child</vt:lpstr>
      <vt:lpstr>15.1 Parent Send Data to Child</vt:lpstr>
      <vt:lpstr>15.2 Child Send Data to Parent</vt:lpstr>
      <vt:lpstr>15.2 Child Send Data to Parent</vt:lpstr>
      <vt:lpstr>15.2 Child Send Data to Parent</vt:lpstr>
      <vt:lpstr>15.2 Child Send Data to Parent</vt:lpstr>
      <vt:lpstr>15.2 Child Send Data to Parent</vt:lpstr>
      <vt:lpstr>15.2 Child Send Data to Parent</vt:lpstr>
      <vt:lpstr>15.3 Summary</vt:lpstr>
      <vt:lpstr>15.3 Summary</vt:lpstr>
      <vt:lpstr>15.3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824</cp:revision>
  <dcterms:created xsi:type="dcterms:W3CDTF">2018-09-28T16:40:41Z</dcterms:created>
  <dcterms:modified xsi:type="dcterms:W3CDTF">2019-02-27T23:42:37Z</dcterms:modified>
</cp:coreProperties>
</file>