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72" r:id="rId4"/>
    <p:sldId id="273" r:id="rId5"/>
    <p:sldId id="264" r:id="rId6"/>
    <p:sldId id="265" r:id="rId7"/>
    <p:sldId id="266" r:id="rId8"/>
    <p:sldId id="268" r:id="rId9"/>
    <p:sldId id="267" r:id="rId10"/>
    <p:sldId id="269" r:id="rId11"/>
    <p:sldId id="270" r:id="rId12"/>
    <p:sldId id="271"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 Service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722" y="596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60455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solution worked but it is not the right solution.</a:t>
            </a:r>
          </a:p>
          <a:p>
            <a:pPr marL="465138" indent="-465138" algn="l">
              <a:buClr>
                <a:srgbClr val="0070C0"/>
              </a:buClr>
              <a:buFont typeface="Wingdings" pitchFamily="2" charset="2"/>
              <a:buChar char="u"/>
            </a:pPr>
            <a:r>
              <a:rPr lang="en-US" sz="1600" b="1" dirty="0">
                <a:solidFill>
                  <a:schemeClr val="tx1"/>
                </a:solidFill>
              </a:rPr>
              <a:t>It violates the following:</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a:xfrm>
            <a:off x="457402" y="6352654"/>
            <a:ext cx="2133600" cy="365125"/>
          </a:xfrm>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2014F859-DF0C-4AAD-96C0-82CBA1A03796}"/>
              </a:ext>
            </a:extLst>
          </p:cNvPr>
          <p:cNvPicPr>
            <a:picLocks noChangeAspect="1"/>
          </p:cNvPicPr>
          <p:nvPr/>
        </p:nvPicPr>
        <p:blipFill>
          <a:blip r:embed="rId2"/>
          <a:stretch>
            <a:fillRect/>
          </a:stretch>
        </p:blipFill>
        <p:spPr>
          <a:xfrm>
            <a:off x="1979712" y="2051751"/>
            <a:ext cx="4057650" cy="1409700"/>
          </a:xfrm>
          <a:prstGeom prst="rect">
            <a:avLst/>
          </a:prstGeom>
          <a:ln>
            <a:solidFill>
              <a:srgbClr val="C00000"/>
            </a:solidFill>
          </a:ln>
        </p:spPr>
      </p:pic>
    </p:spTree>
    <p:extLst>
      <p:ext uri="{BB962C8B-B14F-4D97-AF65-F5344CB8AC3E}">
        <p14:creationId xmlns:p14="http://schemas.microsoft.com/office/powerpoint/2010/main" val="149484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722" y="596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302434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need the service to solve this. </a:t>
            </a:r>
          </a:p>
          <a:p>
            <a:pPr marL="465138" indent="-465138" algn="l">
              <a:buClr>
                <a:srgbClr val="0070C0"/>
              </a:buClr>
              <a:buFont typeface="Wingdings" pitchFamily="2" charset="2"/>
              <a:buChar char="u"/>
            </a:pPr>
            <a:r>
              <a:rPr lang="en-US" sz="1600" b="1" dirty="0">
                <a:solidFill>
                  <a:schemeClr val="tx1"/>
                </a:solidFill>
              </a:rPr>
              <a:t>What is exactly the service? A service is a class with a specific service.</a:t>
            </a:r>
          </a:p>
          <a:p>
            <a:pPr marL="465138" indent="-465138" algn="l">
              <a:buClr>
                <a:srgbClr val="0070C0"/>
              </a:buClr>
              <a:buFont typeface="Wingdings" pitchFamily="2" charset="2"/>
              <a:buChar char="u"/>
            </a:pPr>
            <a:r>
              <a:rPr lang="en-US" sz="1600" b="1" dirty="0">
                <a:solidFill>
                  <a:schemeClr val="tx1"/>
                </a:solidFill>
              </a:rPr>
              <a:t>Why we need a service? </a:t>
            </a:r>
          </a:p>
          <a:p>
            <a:pPr marL="465138" indent="-465138" algn="l">
              <a:buClr>
                <a:srgbClr val="0070C0"/>
              </a:buClr>
              <a:buFont typeface="Wingdings" pitchFamily="2" charset="2"/>
              <a:buChar char="u"/>
            </a:pPr>
            <a:r>
              <a:rPr lang="en-US" sz="1600" b="1" dirty="0">
                <a:solidFill>
                  <a:schemeClr val="tx1"/>
                </a:solidFill>
              </a:rPr>
              <a:t>The first reason is we need to share data across several components. The service is providing the data for the component asked for it.</a:t>
            </a:r>
          </a:p>
          <a:p>
            <a:pPr marL="465138" indent="-465138" algn="l">
              <a:buClr>
                <a:srgbClr val="0070C0"/>
              </a:buClr>
              <a:buFont typeface="Wingdings" pitchFamily="2" charset="2"/>
              <a:buChar char="u"/>
            </a:pPr>
            <a:r>
              <a:rPr lang="en-US" sz="1600" b="1" dirty="0">
                <a:solidFill>
                  <a:schemeClr val="tx1"/>
                </a:solidFill>
              </a:rPr>
              <a:t>The second reason is to implement the application logic. Let say the employee enter their date of birth but we need to calculate their age. We can write the logic to do that. This does not need a view and the logic is reusable code which should be impendent of any individual component. In this scenario, we create a service.</a:t>
            </a:r>
          </a:p>
          <a:p>
            <a:pPr marL="465138" indent="-465138" algn="l">
              <a:buClr>
                <a:srgbClr val="0070C0"/>
              </a:buClr>
              <a:buFont typeface="Wingdings" pitchFamily="2" charset="2"/>
              <a:buChar char="u"/>
            </a:pPr>
            <a:r>
              <a:rPr lang="en-US" sz="1600" b="1" dirty="0">
                <a:solidFill>
                  <a:schemeClr val="tx1"/>
                </a:solidFill>
              </a:rPr>
              <a:t>Finally, we can also use services for external interactions, such as, connecting to the database.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a:xfrm>
            <a:off x="457402" y="6352654"/>
            <a:ext cx="2133600" cy="365125"/>
          </a:xfrm>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11" name="Picture 10">
            <a:extLst>
              <a:ext uri="{FF2B5EF4-FFF2-40B4-BE49-F238E27FC236}">
                <a16:creationId xmlns:a16="http://schemas.microsoft.com/office/drawing/2014/main" id="{02B031CF-07C8-4CF6-930A-D5AB584FBB8E}"/>
              </a:ext>
            </a:extLst>
          </p:cNvPr>
          <p:cNvPicPr>
            <a:picLocks noChangeAspect="1"/>
          </p:cNvPicPr>
          <p:nvPr/>
        </p:nvPicPr>
        <p:blipFill>
          <a:blip r:embed="rId2"/>
          <a:stretch>
            <a:fillRect/>
          </a:stretch>
        </p:blipFill>
        <p:spPr>
          <a:xfrm>
            <a:off x="5796136" y="4293096"/>
            <a:ext cx="2448272" cy="2303036"/>
          </a:xfrm>
          <a:prstGeom prst="rect">
            <a:avLst/>
          </a:prstGeom>
          <a:ln>
            <a:solidFill>
              <a:srgbClr val="C00000"/>
            </a:solidFill>
          </a:ln>
        </p:spPr>
      </p:pic>
    </p:spTree>
    <p:extLst>
      <p:ext uri="{BB962C8B-B14F-4D97-AF65-F5344CB8AC3E}">
        <p14:creationId xmlns:p14="http://schemas.microsoft.com/office/powerpoint/2010/main" val="177091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722" y="596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80020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Angular, the convention for file name is .</a:t>
            </a:r>
            <a:r>
              <a:rPr lang="en-US" sz="1600" b="1" dirty="0" err="1">
                <a:solidFill>
                  <a:schemeClr val="tx1"/>
                </a:solidFill>
              </a:rPr>
              <a:t>service.ts</a:t>
            </a:r>
            <a:endParaRPr lang="en-US" sz="1600" b="1" dirty="0">
              <a:solidFill>
                <a:schemeClr val="tx1"/>
              </a:solidFill>
            </a:endParaRPr>
          </a:p>
          <a:p>
            <a:pPr marL="465138" indent="-465138" algn="l">
              <a:buClr>
                <a:srgbClr val="0070C0"/>
              </a:buClr>
              <a:buFont typeface="Wingdings" pitchFamily="2" charset="2"/>
              <a:buChar char="u"/>
            </a:pPr>
            <a:r>
              <a:rPr lang="en-US" sz="1600" b="1" dirty="0">
                <a:solidFill>
                  <a:schemeClr val="tx1"/>
                </a:solidFill>
              </a:rPr>
              <a:t>For example, the employee service would be </a:t>
            </a:r>
            <a:r>
              <a:rPr lang="en-US" sz="1600" b="1" dirty="0" err="1">
                <a:solidFill>
                  <a:schemeClr val="tx1"/>
                </a:solidFill>
              </a:rPr>
              <a:t>employee.service.ts</a:t>
            </a:r>
            <a:r>
              <a:rPr lang="en-US" sz="1600" b="1" dirty="0">
                <a:solidFill>
                  <a:schemeClr val="tx1"/>
                </a:solidFill>
              </a:rPr>
              <a:t> and the class name is </a:t>
            </a:r>
            <a:r>
              <a:rPr lang="en-US" sz="1600" b="1" dirty="0" err="1">
                <a:solidFill>
                  <a:schemeClr val="tx1"/>
                </a:solidFill>
              </a:rPr>
              <a:t>EmployeeService</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Now, we know what is service is and why we want to use a service.</a:t>
            </a:r>
          </a:p>
          <a:p>
            <a:pPr marL="465138" indent="-465138" algn="l">
              <a:buClr>
                <a:srgbClr val="0070C0"/>
              </a:buClr>
              <a:buFont typeface="Wingdings" pitchFamily="2" charset="2"/>
              <a:buChar char="u"/>
            </a:pPr>
            <a:r>
              <a:rPr lang="en-US" sz="1600" b="1" dirty="0">
                <a:solidFill>
                  <a:schemeClr val="tx1"/>
                </a:solidFill>
              </a:rPr>
              <a:t>Next question is how do we do the service in Angular? </a:t>
            </a:r>
          </a:p>
          <a:p>
            <a:pPr marL="465138" indent="-465138" algn="l">
              <a:buClr>
                <a:srgbClr val="0070C0"/>
              </a:buClr>
              <a:buFont typeface="Wingdings" pitchFamily="2" charset="2"/>
              <a:buChar char="u"/>
            </a:pPr>
            <a:r>
              <a:rPr lang="en-US" sz="1600" b="1" dirty="0">
                <a:solidFill>
                  <a:schemeClr val="tx1"/>
                </a:solidFill>
              </a:rPr>
              <a:t>The answer is Dependency Injection.</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a:xfrm>
            <a:off x="457402" y="6352654"/>
            <a:ext cx="2133600" cy="365125"/>
          </a:xfrm>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11" name="Picture 10">
            <a:extLst>
              <a:ext uri="{FF2B5EF4-FFF2-40B4-BE49-F238E27FC236}">
                <a16:creationId xmlns:a16="http://schemas.microsoft.com/office/drawing/2014/main" id="{02B031CF-07C8-4CF6-930A-D5AB584FBB8E}"/>
              </a:ext>
            </a:extLst>
          </p:cNvPr>
          <p:cNvPicPr>
            <a:picLocks noChangeAspect="1"/>
          </p:cNvPicPr>
          <p:nvPr/>
        </p:nvPicPr>
        <p:blipFill>
          <a:blip r:embed="rId2"/>
          <a:stretch>
            <a:fillRect/>
          </a:stretch>
        </p:blipFill>
        <p:spPr>
          <a:xfrm>
            <a:off x="3703176" y="3286210"/>
            <a:ext cx="2448272" cy="2303036"/>
          </a:xfrm>
          <a:prstGeom prst="rect">
            <a:avLst/>
          </a:prstGeom>
          <a:ln>
            <a:solidFill>
              <a:srgbClr val="C00000"/>
            </a:solidFill>
          </a:ln>
        </p:spPr>
      </p:pic>
    </p:spTree>
    <p:extLst>
      <p:ext uri="{BB962C8B-B14F-4D97-AF65-F5344CB8AC3E}">
        <p14:creationId xmlns:p14="http://schemas.microsoft.com/office/powerpoint/2010/main" val="15318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93610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discuss services in angular in this section.</a:t>
            </a:r>
          </a:p>
          <a:p>
            <a:pPr marL="465138" indent="-465138" algn="l">
              <a:buClr>
                <a:srgbClr val="0070C0"/>
              </a:buClr>
              <a:buFont typeface="Wingdings" pitchFamily="2" charset="2"/>
              <a:buChar char="u"/>
            </a:pPr>
            <a:r>
              <a:rPr lang="en-US" sz="1600" b="1" dirty="0">
                <a:solidFill>
                  <a:schemeClr val="tx1"/>
                </a:solidFill>
              </a:rPr>
              <a:t>Why do we need the service?</a:t>
            </a:r>
          </a:p>
          <a:p>
            <a:pPr marL="465138" indent="-465138" algn="l">
              <a:buClr>
                <a:srgbClr val="0070C0"/>
              </a:buClr>
              <a:buFont typeface="Wingdings" pitchFamily="2" charset="2"/>
              <a:buChar char="u"/>
            </a:pPr>
            <a:r>
              <a:rPr lang="en-US" sz="1600" b="1" dirty="0">
                <a:solidFill>
                  <a:schemeClr val="tx1"/>
                </a:solidFill>
              </a:rPr>
              <a:t>The following application display a list of employee: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7408E5D4-82B8-447B-A7B4-58495692F477}"/>
              </a:ext>
            </a:extLst>
          </p:cNvPr>
          <p:cNvPicPr>
            <a:picLocks noChangeAspect="1"/>
          </p:cNvPicPr>
          <p:nvPr/>
        </p:nvPicPr>
        <p:blipFill>
          <a:blip r:embed="rId2"/>
          <a:stretch>
            <a:fillRect/>
          </a:stretch>
        </p:blipFill>
        <p:spPr>
          <a:xfrm>
            <a:off x="1524000" y="2400447"/>
            <a:ext cx="5147320" cy="2331335"/>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2241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Why service will be required in </a:t>
            </a:r>
            <a:r>
              <a:rPr lang="en-US" sz="1600" b="1" dirty="0" err="1">
                <a:solidFill>
                  <a:schemeClr val="tx1"/>
                </a:solidFill>
              </a:rPr>
              <a:t>applicaiotn</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Review code first.</a:t>
            </a:r>
          </a:p>
          <a:p>
            <a:pPr marL="465138" indent="-465138" algn="l">
              <a:buClr>
                <a:srgbClr val="0070C0"/>
              </a:buClr>
              <a:buFont typeface="Wingdings" pitchFamily="2" charset="2"/>
              <a:buChar char="u"/>
            </a:pPr>
            <a:r>
              <a:rPr lang="en-US" sz="1600" b="1" dirty="0" err="1">
                <a:solidFill>
                  <a:schemeClr val="tx1"/>
                </a:solidFill>
              </a:rPr>
              <a:t>AppModule</a:t>
            </a:r>
            <a:r>
              <a:rPr lang="en-US" sz="1600" b="1" dirty="0">
                <a:solidFill>
                  <a:schemeClr val="tx1"/>
                </a:solidFill>
              </a:rPr>
              <a:t> bootstraps the AppComponent.</a:t>
            </a:r>
          </a:p>
          <a:p>
            <a:pPr marL="465138" indent="-465138" algn="l">
              <a:buClr>
                <a:srgbClr val="0070C0"/>
              </a:buClr>
              <a:buFont typeface="Wingdings" pitchFamily="2" charset="2"/>
              <a:buChar char="u"/>
            </a:pPr>
            <a:r>
              <a:rPr lang="en-US" sz="1600" b="1" dirty="0">
                <a:solidFill>
                  <a:schemeClr val="tx1"/>
                </a:solidFill>
              </a:rPr>
              <a:t>In the AppComponent, we have </a:t>
            </a:r>
            <a:r>
              <a:rPr lang="en-US" sz="1600" b="1" dirty="0" err="1">
                <a:solidFill>
                  <a:schemeClr val="tx1"/>
                </a:solidFill>
              </a:rPr>
              <a:t>tmnplateUrl</a:t>
            </a:r>
            <a:r>
              <a:rPr lang="en-US" sz="1600" b="1" dirty="0">
                <a:solidFill>
                  <a:schemeClr val="tx1"/>
                </a:solidFill>
              </a:rPr>
              <a:t> which point to app.component.html.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7129DE73-818D-45C3-9701-601069D8347D}"/>
              </a:ext>
            </a:extLst>
          </p:cNvPr>
          <p:cNvPicPr>
            <a:picLocks noChangeAspect="1"/>
          </p:cNvPicPr>
          <p:nvPr/>
        </p:nvPicPr>
        <p:blipFill>
          <a:blip r:embed="rId2"/>
          <a:stretch>
            <a:fillRect/>
          </a:stretch>
        </p:blipFill>
        <p:spPr>
          <a:xfrm>
            <a:off x="621407" y="2992388"/>
            <a:ext cx="3457575" cy="1990725"/>
          </a:xfrm>
          <a:prstGeom prst="rect">
            <a:avLst/>
          </a:prstGeom>
          <a:ln w="9525">
            <a:solidFill>
              <a:srgbClr val="C00000"/>
            </a:solidFill>
          </a:ln>
        </p:spPr>
        <p:style>
          <a:lnRef idx="3">
            <a:schemeClr val="lt1"/>
          </a:lnRef>
          <a:fillRef idx="1">
            <a:schemeClr val="dk1"/>
          </a:fillRef>
          <a:effectRef idx="1">
            <a:schemeClr val="dk1"/>
          </a:effectRef>
          <a:fontRef idx="minor">
            <a:schemeClr val="lt1"/>
          </a:fontRef>
        </p:style>
      </p:pic>
      <p:pic>
        <p:nvPicPr>
          <p:cNvPr id="9" name="Picture 8">
            <a:extLst>
              <a:ext uri="{FF2B5EF4-FFF2-40B4-BE49-F238E27FC236}">
                <a16:creationId xmlns:a16="http://schemas.microsoft.com/office/drawing/2014/main" id="{B789753A-99C3-4CC7-AC29-406AE8A3CF7B}"/>
              </a:ext>
            </a:extLst>
          </p:cNvPr>
          <p:cNvPicPr>
            <a:picLocks noChangeAspect="1"/>
          </p:cNvPicPr>
          <p:nvPr/>
        </p:nvPicPr>
        <p:blipFill>
          <a:blip r:embed="rId3"/>
          <a:stretch>
            <a:fillRect/>
          </a:stretch>
        </p:blipFill>
        <p:spPr>
          <a:xfrm>
            <a:off x="4211960" y="2992388"/>
            <a:ext cx="4238625" cy="2705100"/>
          </a:xfrm>
          <a:prstGeom prst="rect">
            <a:avLst/>
          </a:prstGeom>
          <a:ln>
            <a:solidFill>
              <a:srgbClr val="C00000"/>
            </a:solidFill>
          </a:ln>
        </p:spPr>
      </p:pic>
    </p:spTree>
    <p:extLst>
      <p:ext uri="{BB962C8B-B14F-4D97-AF65-F5344CB8AC3E}">
        <p14:creationId xmlns:p14="http://schemas.microsoft.com/office/powerpoint/2010/main" val="216718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93051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app.component.html, we have Welcome to {{title}}.</a:t>
            </a:r>
          </a:p>
          <a:p>
            <a:pPr marL="465138" indent="-465138" algn="l">
              <a:buClr>
                <a:srgbClr val="0070C0"/>
              </a:buClr>
              <a:buFont typeface="Wingdings" pitchFamily="2" charset="2"/>
              <a:buChar char="u"/>
            </a:pPr>
            <a:r>
              <a:rPr lang="en-US" sz="1600" b="1" dirty="0">
                <a:solidFill>
                  <a:schemeClr val="tx1"/>
                </a:solidFill>
              </a:rPr>
              <a:t>Under the title, we have &lt;employee-list&gt; component. </a:t>
            </a:r>
          </a:p>
          <a:p>
            <a:pPr marL="465138" indent="-465138" algn="l">
              <a:buClr>
                <a:srgbClr val="0070C0"/>
              </a:buClr>
              <a:buFont typeface="Wingdings" pitchFamily="2" charset="2"/>
              <a:buChar char="u"/>
            </a:pPr>
            <a:r>
              <a:rPr lang="en-US" sz="1600" b="1" dirty="0">
                <a:solidFill>
                  <a:schemeClr val="tx1"/>
                </a:solidFill>
              </a:rPr>
              <a:t>In the employ-list component, we have hard-coded employees list.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1B4E9CF-D144-473F-BBD5-77B7F0150CAC}"/>
              </a:ext>
            </a:extLst>
          </p:cNvPr>
          <p:cNvPicPr>
            <a:picLocks noChangeAspect="1"/>
          </p:cNvPicPr>
          <p:nvPr/>
        </p:nvPicPr>
        <p:blipFill>
          <a:blip r:embed="rId2"/>
          <a:stretch>
            <a:fillRect/>
          </a:stretch>
        </p:blipFill>
        <p:spPr>
          <a:xfrm>
            <a:off x="467544" y="2223550"/>
            <a:ext cx="5114925" cy="2571750"/>
          </a:xfrm>
          <a:prstGeom prst="rect">
            <a:avLst/>
          </a:prstGeom>
          <a:ln>
            <a:solidFill>
              <a:srgbClr val="C00000"/>
            </a:solidFill>
          </a:ln>
        </p:spPr>
      </p:pic>
      <p:pic>
        <p:nvPicPr>
          <p:cNvPr id="10" name="Picture 9">
            <a:extLst>
              <a:ext uri="{FF2B5EF4-FFF2-40B4-BE49-F238E27FC236}">
                <a16:creationId xmlns:a16="http://schemas.microsoft.com/office/drawing/2014/main" id="{905FAC2D-096E-4B78-B88C-9C7CC544EEA4}"/>
              </a:ext>
            </a:extLst>
          </p:cNvPr>
          <p:cNvPicPr>
            <a:picLocks noChangeAspect="1"/>
          </p:cNvPicPr>
          <p:nvPr/>
        </p:nvPicPr>
        <p:blipFill>
          <a:blip r:embed="rId3"/>
          <a:stretch>
            <a:fillRect/>
          </a:stretch>
        </p:blipFill>
        <p:spPr>
          <a:xfrm>
            <a:off x="4336911" y="3658120"/>
            <a:ext cx="4349889" cy="2549534"/>
          </a:xfrm>
          <a:prstGeom prst="rect">
            <a:avLst/>
          </a:prstGeom>
          <a:ln>
            <a:solidFill>
              <a:srgbClr val="C00000"/>
            </a:solidFill>
          </a:ln>
        </p:spPr>
      </p:pic>
    </p:spTree>
    <p:extLst>
      <p:ext uri="{BB962C8B-B14F-4D97-AF65-F5344CB8AC3E}">
        <p14:creationId xmlns:p14="http://schemas.microsoft.com/office/powerpoint/2010/main" val="19783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3600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App.modules.ts</a:t>
            </a:r>
            <a:r>
              <a:rPr lang="en-US" sz="1600" b="1" dirty="0">
                <a:solidFill>
                  <a:schemeClr val="tx1"/>
                </a:solidFill>
              </a:rPr>
              <a:t>, we bootstrap the AppComponent.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AB57018B-77DD-4134-A777-F7BB1830B661}"/>
              </a:ext>
            </a:extLst>
          </p:cNvPr>
          <p:cNvPicPr>
            <a:picLocks noChangeAspect="1"/>
          </p:cNvPicPr>
          <p:nvPr/>
        </p:nvPicPr>
        <p:blipFill>
          <a:blip r:embed="rId2"/>
          <a:stretch>
            <a:fillRect/>
          </a:stretch>
        </p:blipFill>
        <p:spPr>
          <a:xfrm>
            <a:off x="486294" y="2012949"/>
            <a:ext cx="4943475" cy="4343400"/>
          </a:xfrm>
          <a:prstGeom prst="rect">
            <a:avLst/>
          </a:prstGeom>
          <a:ln>
            <a:solidFill>
              <a:srgbClr val="C00000"/>
            </a:solidFill>
          </a:ln>
        </p:spPr>
      </p:pic>
      <p:pic>
        <p:nvPicPr>
          <p:cNvPr id="8" name="Picture 7">
            <a:extLst>
              <a:ext uri="{FF2B5EF4-FFF2-40B4-BE49-F238E27FC236}">
                <a16:creationId xmlns:a16="http://schemas.microsoft.com/office/drawing/2014/main" id="{FB0B645D-E574-42B6-A54B-F4A713591D7B}"/>
              </a:ext>
            </a:extLst>
          </p:cNvPr>
          <p:cNvPicPr>
            <a:picLocks noChangeAspect="1"/>
          </p:cNvPicPr>
          <p:nvPr/>
        </p:nvPicPr>
        <p:blipFill>
          <a:blip r:embed="rId3"/>
          <a:stretch>
            <a:fillRect/>
          </a:stretch>
        </p:blipFill>
        <p:spPr>
          <a:xfrm>
            <a:off x="4205062" y="3865035"/>
            <a:ext cx="3819525" cy="2257425"/>
          </a:xfrm>
          <a:prstGeom prst="rect">
            <a:avLst/>
          </a:prstGeom>
          <a:ln>
            <a:solidFill>
              <a:srgbClr val="C00000"/>
            </a:solidFill>
          </a:ln>
        </p:spPr>
      </p:pic>
      <p:sp>
        <p:nvSpPr>
          <p:cNvPr id="10" name="Rectangle 9">
            <a:extLst>
              <a:ext uri="{FF2B5EF4-FFF2-40B4-BE49-F238E27FC236}">
                <a16:creationId xmlns:a16="http://schemas.microsoft.com/office/drawing/2014/main" id="{7F9C001F-7EBD-4E1A-B96E-9479871F5CE2}"/>
              </a:ext>
            </a:extLst>
          </p:cNvPr>
          <p:cNvSpPr/>
          <p:nvPr/>
        </p:nvSpPr>
        <p:spPr>
          <a:xfrm>
            <a:off x="2051720" y="5723404"/>
            <a:ext cx="1224136" cy="293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6DD372-0779-4631-BC5A-DF10B95447F7}"/>
              </a:ext>
            </a:extLst>
          </p:cNvPr>
          <p:cNvSpPr/>
          <p:nvPr/>
        </p:nvSpPr>
        <p:spPr>
          <a:xfrm>
            <a:off x="5746907" y="5345699"/>
            <a:ext cx="1224136" cy="293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02E7B72-BBF5-4314-BA4F-277E04A64995}"/>
              </a:ext>
            </a:extLst>
          </p:cNvPr>
          <p:cNvCxnSpPr>
            <a:stCxn id="10" idx="3"/>
            <a:endCxn id="12" idx="1"/>
          </p:cNvCxnSpPr>
          <p:nvPr/>
        </p:nvCxnSpPr>
        <p:spPr>
          <a:xfrm flipV="1">
            <a:off x="3275856" y="5492258"/>
            <a:ext cx="2471051" cy="3777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34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BA436F3-64C6-42AD-8ED9-E718179A0527}"/>
              </a:ext>
            </a:extLst>
          </p:cNvPr>
          <p:cNvPicPr>
            <a:picLocks noChangeAspect="1"/>
          </p:cNvPicPr>
          <p:nvPr/>
        </p:nvPicPr>
        <p:blipFill>
          <a:blip r:embed="rId2"/>
          <a:stretch>
            <a:fillRect/>
          </a:stretch>
        </p:blipFill>
        <p:spPr>
          <a:xfrm>
            <a:off x="984658" y="4741520"/>
            <a:ext cx="3648075" cy="16954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67657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App.Component.ts</a:t>
            </a:r>
            <a:r>
              <a:rPr lang="en-US" sz="1600" b="1" dirty="0">
                <a:solidFill>
                  <a:schemeClr val="tx1"/>
                </a:solidFill>
              </a:rPr>
              <a:t>, we have </a:t>
            </a:r>
            <a:r>
              <a:rPr lang="en-US" sz="1600" b="1" dirty="0" err="1">
                <a:solidFill>
                  <a:schemeClr val="tx1"/>
                </a:solidFill>
              </a:rPr>
              <a:t>templateUrl</a:t>
            </a:r>
            <a:r>
              <a:rPr lang="en-US" sz="1600" b="1" dirty="0">
                <a:solidFill>
                  <a:schemeClr val="tx1"/>
                </a:solidFill>
              </a:rPr>
              <a:t> point to app.component.html.</a:t>
            </a:r>
          </a:p>
          <a:p>
            <a:pPr marL="465138" indent="-465138" algn="l">
              <a:buClr>
                <a:srgbClr val="0070C0"/>
              </a:buClr>
              <a:buFont typeface="Wingdings" pitchFamily="2" charset="2"/>
              <a:buChar char="u"/>
            </a:pPr>
            <a:r>
              <a:rPr lang="en-US" sz="1600" b="1" dirty="0">
                <a:solidFill>
                  <a:schemeClr val="tx1"/>
                </a:solidFill>
              </a:rPr>
              <a:t>In the app.component.html, we have {{ title }} and &lt;</a:t>
            </a:r>
            <a:r>
              <a:rPr lang="en-US" sz="1600" b="1" dirty="0" err="1">
                <a:solidFill>
                  <a:schemeClr val="tx1"/>
                </a:solidFill>
              </a:rPr>
              <a:t>cmployee</a:t>
            </a:r>
            <a:r>
              <a:rPr lang="en-US" sz="1600" b="1" dirty="0">
                <a:solidFill>
                  <a:schemeClr val="tx1"/>
                </a:solidFill>
              </a:rPr>
              <a:t>-list&gt;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FB0B645D-E574-42B6-A54B-F4A713591D7B}"/>
              </a:ext>
            </a:extLst>
          </p:cNvPr>
          <p:cNvPicPr>
            <a:picLocks noChangeAspect="1"/>
          </p:cNvPicPr>
          <p:nvPr/>
        </p:nvPicPr>
        <p:blipFill>
          <a:blip r:embed="rId3"/>
          <a:stretch>
            <a:fillRect/>
          </a:stretch>
        </p:blipFill>
        <p:spPr>
          <a:xfrm>
            <a:off x="681037" y="2300287"/>
            <a:ext cx="3819525" cy="2257425"/>
          </a:xfrm>
          <a:prstGeom prst="rect">
            <a:avLst/>
          </a:prstGeom>
          <a:ln>
            <a:solidFill>
              <a:srgbClr val="C00000"/>
            </a:solidFill>
          </a:ln>
        </p:spPr>
      </p:pic>
      <p:sp>
        <p:nvSpPr>
          <p:cNvPr id="10" name="Rectangle 9">
            <a:extLst>
              <a:ext uri="{FF2B5EF4-FFF2-40B4-BE49-F238E27FC236}">
                <a16:creationId xmlns:a16="http://schemas.microsoft.com/office/drawing/2014/main" id="{5C1925A4-8FA2-4EA6-9872-4785B9CCEACE}"/>
              </a:ext>
            </a:extLst>
          </p:cNvPr>
          <p:cNvSpPr/>
          <p:nvPr/>
        </p:nvSpPr>
        <p:spPr>
          <a:xfrm>
            <a:off x="2429504" y="3315999"/>
            <a:ext cx="1728192" cy="293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D83F40-E3DA-4E95-A196-10F385DC9941}"/>
              </a:ext>
            </a:extLst>
          </p:cNvPr>
          <p:cNvSpPr/>
          <p:nvPr/>
        </p:nvSpPr>
        <p:spPr>
          <a:xfrm>
            <a:off x="1537112" y="5407754"/>
            <a:ext cx="2963450" cy="9704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06E606A-3232-4A86-B70B-2E90127C9BFF}"/>
              </a:ext>
            </a:extLst>
          </p:cNvPr>
          <p:cNvCxnSpPr>
            <a:cxnSpLocks/>
            <a:stCxn id="10" idx="2"/>
            <a:endCxn id="11" idx="0"/>
          </p:cNvCxnSpPr>
          <p:nvPr/>
        </p:nvCxnSpPr>
        <p:spPr>
          <a:xfrm flipH="1">
            <a:off x="3018837" y="3609116"/>
            <a:ext cx="274763" cy="17986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835B13F-85ED-41AF-9AF7-D886A5E1C47F}"/>
              </a:ext>
            </a:extLst>
          </p:cNvPr>
          <p:cNvPicPr>
            <a:picLocks noChangeAspect="1"/>
          </p:cNvPicPr>
          <p:nvPr/>
        </p:nvPicPr>
        <p:blipFill>
          <a:blip r:embed="rId4"/>
          <a:stretch>
            <a:fillRect/>
          </a:stretch>
        </p:blipFill>
        <p:spPr>
          <a:xfrm>
            <a:off x="4836817" y="3697668"/>
            <a:ext cx="3849983" cy="2463989"/>
          </a:xfrm>
          <a:prstGeom prst="rect">
            <a:avLst/>
          </a:prstGeom>
          <a:ln>
            <a:solidFill>
              <a:srgbClr val="C00000"/>
            </a:solidFill>
          </a:ln>
        </p:spPr>
      </p:pic>
      <p:sp>
        <p:nvSpPr>
          <p:cNvPr id="36" name="Rectangle 35">
            <a:extLst>
              <a:ext uri="{FF2B5EF4-FFF2-40B4-BE49-F238E27FC236}">
                <a16:creationId xmlns:a16="http://schemas.microsoft.com/office/drawing/2014/main" id="{9FE285A1-9CE4-45C9-8E0F-D1080A5080E5}"/>
              </a:ext>
            </a:extLst>
          </p:cNvPr>
          <p:cNvSpPr/>
          <p:nvPr/>
        </p:nvSpPr>
        <p:spPr>
          <a:xfrm>
            <a:off x="5280083" y="4365105"/>
            <a:ext cx="2963450" cy="1926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7996E3C-01D9-4D99-A06C-10681A25377F}"/>
              </a:ext>
            </a:extLst>
          </p:cNvPr>
          <p:cNvCxnSpPr>
            <a:cxnSpLocks/>
            <a:stCxn id="10" idx="2"/>
          </p:cNvCxnSpPr>
          <p:nvPr/>
        </p:nvCxnSpPr>
        <p:spPr>
          <a:xfrm>
            <a:off x="3293600" y="3609116"/>
            <a:ext cx="1986483" cy="8478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5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6A01E3-0E9F-4DF8-AD11-DA52936243CF}"/>
              </a:ext>
            </a:extLst>
          </p:cNvPr>
          <p:cNvPicPr>
            <a:picLocks noChangeAspect="1"/>
          </p:cNvPicPr>
          <p:nvPr/>
        </p:nvPicPr>
        <p:blipFill>
          <a:blip r:embed="rId2"/>
          <a:stretch>
            <a:fillRect/>
          </a:stretch>
        </p:blipFill>
        <p:spPr>
          <a:xfrm>
            <a:off x="539552" y="1781499"/>
            <a:ext cx="4032448" cy="372919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5"/>
            <a:ext cx="4104456"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add the hard code array employees.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36" name="Rectangle 35">
            <a:extLst>
              <a:ext uri="{FF2B5EF4-FFF2-40B4-BE49-F238E27FC236}">
                <a16:creationId xmlns:a16="http://schemas.microsoft.com/office/drawing/2014/main" id="{9FE285A1-9CE4-45C9-8E0F-D1080A5080E5}"/>
              </a:ext>
            </a:extLst>
          </p:cNvPr>
          <p:cNvSpPr/>
          <p:nvPr/>
        </p:nvSpPr>
        <p:spPr>
          <a:xfrm>
            <a:off x="1212549" y="3356992"/>
            <a:ext cx="2927403" cy="11307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2610A24-8F2C-47BF-AB73-4B9CCF868178}"/>
              </a:ext>
            </a:extLst>
          </p:cNvPr>
          <p:cNvPicPr>
            <a:picLocks noChangeAspect="1"/>
          </p:cNvPicPr>
          <p:nvPr/>
        </p:nvPicPr>
        <p:blipFill>
          <a:blip r:embed="rId3"/>
          <a:stretch>
            <a:fillRect/>
          </a:stretch>
        </p:blipFill>
        <p:spPr>
          <a:xfrm>
            <a:off x="4787439" y="1887959"/>
            <a:ext cx="3873851" cy="4509038"/>
          </a:xfrm>
          <a:prstGeom prst="rect">
            <a:avLst/>
          </a:prstGeom>
          <a:ln>
            <a:solidFill>
              <a:srgbClr val="C00000"/>
            </a:solidFill>
          </a:ln>
        </p:spPr>
      </p:pic>
      <p:sp>
        <p:nvSpPr>
          <p:cNvPr id="17" name="Rectangle 16">
            <a:extLst>
              <a:ext uri="{FF2B5EF4-FFF2-40B4-BE49-F238E27FC236}">
                <a16:creationId xmlns:a16="http://schemas.microsoft.com/office/drawing/2014/main" id="{60A8FBEF-AB62-4398-9678-A887B4B28A11}"/>
              </a:ext>
            </a:extLst>
          </p:cNvPr>
          <p:cNvSpPr/>
          <p:nvPr/>
        </p:nvSpPr>
        <p:spPr>
          <a:xfrm>
            <a:off x="5392216" y="2780928"/>
            <a:ext cx="2664296"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副標題 2">
            <a:extLst>
              <a:ext uri="{FF2B5EF4-FFF2-40B4-BE49-F238E27FC236}">
                <a16:creationId xmlns:a16="http://schemas.microsoft.com/office/drawing/2014/main" id="{A976318F-1D5F-4824-A961-9C9C13B3D901}"/>
              </a:ext>
            </a:extLst>
          </p:cNvPr>
          <p:cNvSpPr txBox="1">
            <a:spLocks/>
          </p:cNvSpPr>
          <p:nvPr/>
        </p:nvSpPr>
        <p:spPr>
          <a:xfrm>
            <a:off x="4782863" y="1318380"/>
            <a:ext cx="4104456" cy="55023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Use *</a:t>
            </a:r>
            <a:r>
              <a:rPr lang="en-US" sz="1600" b="1" dirty="0" err="1">
                <a:solidFill>
                  <a:schemeClr val="tx1"/>
                </a:solidFill>
              </a:rPr>
              <a:t>ngFor</a:t>
            </a:r>
            <a:r>
              <a:rPr lang="en-US" sz="1600" b="1" dirty="0">
                <a:solidFill>
                  <a:schemeClr val="tx1"/>
                </a:solidFill>
              </a:rPr>
              <a:t> to loop through all the array element.</a:t>
            </a:r>
          </a:p>
        </p:txBody>
      </p:sp>
    </p:spTree>
    <p:extLst>
      <p:ext uri="{BB962C8B-B14F-4D97-AF65-F5344CB8AC3E}">
        <p14:creationId xmlns:p14="http://schemas.microsoft.com/office/powerpoint/2010/main" val="41713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22414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have new requirement to display the employee-detail.</a:t>
            </a:r>
          </a:p>
          <a:p>
            <a:pPr marL="465138" indent="-465138" algn="l">
              <a:buClr>
                <a:srgbClr val="0070C0"/>
              </a:buClr>
              <a:buFont typeface="Wingdings" pitchFamily="2" charset="2"/>
              <a:buChar char="u"/>
            </a:pPr>
            <a:r>
              <a:rPr lang="en-US" sz="1600" b="1" dirty="0">
                <a:solidFill>
                  <a:schemeClr val="tx1"/>
                </a:solidFill>
              </a:rPr>
              <a:t>We have problem to get the employee array because the employees array is localized to employ-</a:t>
            </a:r>
            <a:r>
              <a:rPr lang="en-US" sz="1600" b="1" dirty="0" err="1">
                <a:solidFill>
                  <a:schemeClr val="tx1"/>
                </a:solidFill>
              </a:rPr>
              <a:t>list.ts</a:t>
            </a:r>
            <a:r>
              <a:rPr lang="en-US" sz="1600" b="1" dirty="0">
                <a:solidFill>
                  <a:schemeClr val="tx1"/>
                </a:solidFill>
              </a:rPr>
              <a:t>. The employee-detail has no data to bind to the view.</a:t>
            </a:r>
          </a:p>
          <a:p>
            <a:pPr marL="465138" indent="-465138" algn="l">
              <a:buClr>
                <a:srgbClr val="0070C0"/>
              </a:buClr>
              <a:buFont typeface="Wingdings" pitchFamily="2" charset="2"/>
              <a:buChar char="u"/>
            </a:pPr>
            <a:r>
              <a:rPr lang="en-US" sz="1600" b="1" dirty="0">
                <a:solidFill>
                  <a:schemeClr val="tx1"/>
                </a:solidFill>
              </a:rPr>
              <a:t>What  would be the solution here?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a:xfrm>
            <a:off x="457402" y="6352654"/>
            <a:ext cx="2133600" cy="365125"/>
          </a:xfrm>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21B1B1F0-FE33-4E7A-A747-44373518933D}"/>
              </a:ext>
            </a:extLst>
          </p:cNvPr>
          <p:cNvPicPr>
            <a:picLocks noChangeAspect="1"/>
          </p:cNvPicPr>
          <p:nvPr/>
        </p:nvPicPr>
        <p:blipFill>
          <a:blip r:embed="rId2"/>
          <a:stretch>
            <a:fillRect/>
          </a:stretch>
        </p:blipFill>
        <p:spPr>
          <a:xfrm>
            <a:off x="1905489" y="2612207"/>
            <a:ext cx="5477037" cy="4024512"/>
          </a:xfrm>
          <a:prstGeom prst="rect">
            <a:avLst/>
          </a:prstGeom>
          <a:ln>
            <a:solidFill>
              <a:srgbClr val="C00000"/>
            </a:solidFill>
          </a:ln>
        </p:spPr>
      </p:pic>
    </p:spTree>
    <p:extLst>
      <p:ext uri="{BB962C8B-B14F-4D97-AF65-F5344CB8AC3E}">
        <p14:creationId xmlns:p14="http://schemas.microsoft.com/office/powerpoint/2010/main" val="275211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722" y="596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Service</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75248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I paste the employees array and add &lt;app-employee-list&gt;.</a:t>
            </a:r>
          </a:p>
          <a:p>
            <a:pPr marL="465138" indent="-465138" algn="l">
              <a:buClr>
                <a:srgbClr val="0070C0"/>
              </a:buClr>
              <a:buFont typeface="Wingdings" pitchFamily="2" charset="2"/>
              <a:buChar char="u"/>
            </a:pPr>
            <a:r>
              <a:rPr lang="en-US" sz="1600" b="1" dirty="0">
                <a:solidFill>
                  <a:schemeClr val="tx1"/>
                </a:solidFill>
              </a:rPr>
              <a:t>We will get the display as below.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a:xfrm>
            <a:off x="457402" y="6352654"/>
            <a:ext cx="2133600" cy="365125"/>
          </a:xfrm>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10" name="Picture 9">
            <a:extLst>
              <a:ext uri="{FF2B5EF4-FFF2-40B4-BE49-F238E27FC236}">
                <a16:creationId xmlns:a16="http://schemas.microsoft.com/office/drawing/2014/main" id="{34CFC2F8-29C2-4218-BAE3-6183BDD7F244}"/>
              </a:ext>
            </a:extLst>
          </p:cNvPr>
          <p:cNvPicPr>
            <a:picLocks noChangeAspect="1"/>
          </p:cNvPicPr>
          <p:nvPr/>
        </p:nvPicPr>
        <p:blipFill>
          <a:blip r:embed="rId2"/>
          <a:stretch>
            <a:fillRect/>
          </a:stretch>
        </p:blipFill>
        <p:spPr>
          <a:xfrm>
            <a:off x="905763" y="3374870"/>
            <a:ext cx="3086024" cy="2973317"/>
          </a:xfrm>
          <a:prstGeom prst="rect">
            <a:avLst/>
          </a:prstGeom>
          <a:ln>
            <a:solidFill>
              <a:srgbClr val="C00000"/>
            </a:solidFill>
          </a:ln>
        </p:spPr>
      </p:pic>
      <p:pic>
        <p:nvPicPr>
          <p:cNvPr id="11" name="Picture 10">
            <a:extLst>
              <a:ext uri="{FF2B5EF4-FFF2-40B4-BE49-F238E27FC236}">
                <a16:creationId xmlns:a16="http://schemas.microsoft.com/office/drawing/2014/main" id="{32CE94B2-4D7A-4CCD-ACA0-E8628F300DE0}"/>
              </a:ext>
            </a:extLst>
          </p:cNvPr>
          <p:cNvPicPr>
            <a:picLocks noChangeAspect="1"/>
          </p:cNvPicPr>
          <p:nvPr/>
        </p:nvPicPr>
        <p:blipFill>
          <a:blip r:embed="rId3"/>
          <a:stretch>
            <a:fillRect/>
          </a:stretch>
        </p:blipFill>
        <p:spPr>
          <a:xfrm>
            <a:off x="899592" y="2170331"/>
            <a:ext cx="2923745" cy="1137812"/>
          </a:xfrm>
          <a:prstGeom prst="rect">
            <a:avLst/>
          </a:prstGeom>
          <a:ln>
            <a:solidFill>
              <a:srgbClr val="C00000"/>
            </a:solidFill>
          </a:ln>
        </p:spPr>
      </p:pic>
      <p:sp>
        <p:nvSpPr>
          <p:cNvPr id="12" name="Rectangle 11">
            <a:extLst>
              <a:ext uri="{FF2B5EF4-FFF2-40B4-BE49-F238E27FC236}">
                <a16:creationId xmlns:a16="http://schemas.microsoft.com/office/drawing/2014/main" id="{D9AD6A8F-07B1-4E6E-8C2E-B23012B4EE35}"/>
              </a:ext>
            </a:extLst>
          </p:cNvPr>
          <p:cNvSpPr/>
          <p:nvPr/>
        </p:nvSpPr>
        <p:spPr>
          <a:xfrm>
            <a:off x="993263" y="3126452"/>
            <a:ext cx="2830074" cy="1816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91C12F-464B-46A2-A509-614371066D9C}"/>
              </a:ext>
            </a:extLst>
          </p:cNvPr>
          <p:cNvSpPr/>
          <p:nvPr/>
        </p:nvSpPr>
        <p:spPr>
          <a:xfrm flipV="1">
            <a:off x="1213402" y="4753960"/>
            <a:ext cx="2755200" cy="8352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B93ED44-7F20-4FCC-AD14-2494AD6F3CD9}"/>
              </a:ext>
            </a:extLst>
          </p:cNvPr>
          <p:cNvPicPr>
            <a:picLocks noChangeAspect="1"/>
          </p:cNvPicPr>
          <p:nvPr/>
        </p:nvPicPr>
        <p:blipFill>
          <a:blip r:embed="rId4"/>
          <a:stretch>
            <a:fillRect/>
          </a:stretch>
        </p:blipFill>
        <p:spPr>
          <a:xfrm>
            <a:off x="4952316" y="2189014"/>
            <a:ext cx="3293559" cy="3094285"/>
          </a:xfrm>
          <a:prstGeom prst="rect">
            <a:avLst/>
          </a:prstGeom>
          <a:ln>
            <a:solidFill>
              <a:srgbClr val="C00000"/>
            </a:solidFill>
          </a:ln>
        </p:spPr>
      </p:pic>
      <p:sp>
        <p:nvSpPr>
          <p:cNvPr id="16" name="Rectangle 15">
            <a:extLst>
              <a:ext uri="{FF2B5EF4-FFF2-40B4-BE49-F238E27FC236}">
                <a16:creationId xmlns:a16="http://schemas.microsoft.com/office/drawing/2014/main" id="{5FCA0046-C2F3-4DB6-95D4-B8B6A3794033}"/>
              </a:ext>
            </a:extLst>
          </p:cNvPr>
          <p:cNvSpPr/>
          <p:nvPr/>
        </p:nvSpPr>
        <p:spPr>
          <a:xfrm flipV="1">
            <a:off x="4955493" y="4325237"/>
            <a:ext cx="1344699" cy="958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1245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2176</TotalTime>
  <Words>743</Words>
  <Application>Microsoft Office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17 Service</vt:lpstr>
      <vt:lpstr>17 Service</vt:lpstr>
      <vt:lpstr>17 Service</vt:lpstr>
      <vt:lpstr>17 Service</vt:lpstr>
      <vt:lpstr>17 Service</vt:lpstr>
      <vt:lpstr>17 Service</vt:lpstr>
      <vt:lpstr>17 Service</vt:lpstr>
      <vt:lpstr>17 Service</vt:lpstr>
      <vt:lpstr>17 Service</vt:lpstr>
      <vt:lpstr>17 Service</vt:lpstr>
      <vt:lpstr>17 Service</vt:lpstr>
      <vt:lpstr>17 Service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906</cp:revision>
  <dcterms:created xsi:type="dcterms:W3CDTF">2018-09-28T16:40:41Z</dcterms:created>
  <dcterms:modified xsi:type="dcterms:W3CDTF">2019-05-02T18:12:42Z</dcterms:modified>
</cp:coreProperties>
</file>