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3" r:id="rId3"/>
    <p:sldId id="264" r:id="rId4"/>
    <p:sldId id="265" r:id="rId5"/>
    <p:sldId id="266" r:id="rId6"/>
    <p:sldId id="268" r:id="rId7"/>
    <p:sldId id="278" r:id="rId8"/>
    <p:sldId id="267" r:id="rId9"/>
    <p:sldId id="279" r:id="rId10"/>
    <p:sldId id="269" r:id="rId11"/>
    <p:sldId id="270" r:id="rId12"/>
    <p:sldId id="271" r:id="rId13"/>
    <p:sldId id="272" r:id="rId14"/>
    <p:sldId id="273" r:id="rId15"/>
    <p:sldId id="274" r:id="rId16"/>
    <p:sldId id="275" r:id="rId17"/>
    <p:sldId id="276" r:id="rId18"/>
    <p:sldId id="277" r:id="rId19"/>
    <p:sldId id="259" r:id="rId2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6" autoAdjust="0"/>
    <p:restoredTop sz="96806" autoAdjust="0"/>
  </p:normalViewPr>
  <p:slideViewPr>
    <p:cSldViewPr>
      <p:cViewPr varScale="1">
        <p:scale>
          <a:sx n="94" d="100"/>
          <a:sy n="94" d="100"/>
        </p:scale>
        <p:origin x="122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2019/5/1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2019/5/1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2019/5/1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2019/5/1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2019/5/1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2019/5/1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2019/5/1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2019/5/1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OFPIGlxunL0&amp;list=PLC3y8-rFHvwhBRAgFinJR8KHIrCdTkZcZ&amp;index=18"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18 Dependency Injection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18.2 DI</a:t>
            </a:r>
            <a:endParaRPr lang="zh-TW" altLang="en-US" b="1" dirty="0">
              <a:solidFill>
                <a:srgbClr val="FFFF00"/>
              </a:solidFill>
            </a:endParaRPr>
          </a:p>
        </p:txBody>
      </p:sp>
      <p:sp>
        <p:nvSpPr>
          <p:cNvPr id="3" name="副標題 2"/>
          <p:cNvSpPr>
            <a:spLocks noGrp="1"/>
          </p:cNvSpPr>
          <p:nvPr>
            <p:ph type="subTitle" idx="1"/>
          </p:nvPr>
        </p:nvSpPr>
        <p:spPr>
          <a:xfrm>
            <a:off x="467544" y="1268754"/>
            <a:ext cx="8352928" cy="610524"/>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To create a car, we have the code something like this.</a:t>
            </a:r>
          </a:p>
          <a:p>
            <a:pPr marL="465138" indent="-465138" algn="l">
              <a:buClr>
                <a:srgbClr val="0070C0"/>
              </a:buClr>
              <a:buFont typeface="Wingdings" pitchFamily="2" charset="2"/>
              <a:buChar char="u"/>
            </a:pPr>
            <a:r>
              <a:rPr lang="en-US" sz="1600" b="1" dirty="0">
                <a:solidFill>
                  <a:schemeClr val="tx1"/>
                </a:solidFill>
              </a:rPr>
              <a:t>We first create an engine and a tires, and pass in the parameter when creating a car.</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https://www.youtube.com/watch?v=OFPIGlxunL0&amp;list=PLC3y8-rFHvwhBRAgFinJR8KHIrCdTkZcZ&amp;index=18</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1CF6CEF5-237F-4380-A247-8F9A7CBFD67A}"/>
              </a:ext>
            </a:extLst>
          </p:cNvPr>
          <p:cNvPicPr>
            <a:picLocks noChangeAspect="1"/>
          </p:cNvPicPr>
          <p:nvPr/>
        </p:nvPicPr>
        <p:blipFill>
          <a:blip r:embed="rId2"/>
          <a:stretch>
            <a:fillRect/>
          </a:stretch>
        </p:blipFill>
        <p:spPr>
          <a:xfrm>
            <a:off x="3419206" y="2200118"/>
            <a:ext cx="5410200" cy="3362325"/>
          </a:xfrm>
          <a:prstGeom prst="rect">
            <a:avLst/>
          </a:prstGeom>
          <a:ln>
            <a:solidFill>
              <a:srgbClr val="C00000"/>
            </a:solidFill>
          </a:ln>
        </p:spPr>
      </p:pic>
      <p:sp>
        <p:nvSpPr>
          <p:cNvPr id="14" name="副標題 2">
            <a:extLst>
              <a:ext uri="{FF2B5EF4-FFF2-40B4-BE49-F238E27FC236}">
                <a16:creationId xmlns:a16="http://schemas.microsoft.com/office/drawing/2014/main" id="{C75EA290-9751-4F52-9242-C3E99ED27518}"/>
              </a:ext>
            </a:extLst>
          </p:cNvPr>
          <p:cNvSpPr txBox="1">
            <a:spLocks/>
          </p:cNvSpPr>
          <p:nvPr/>
        </p:nvSpPr>
        <p:spPr>
          <a:xfrm>
            <a:off x="467544" y="3616898"/>
            <a:ext cx="2736304" cy="1001831"/>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65138" indent="-465138" algn="l">
              <a:buClr>
                <a:srgbClr val="0070C0"/>
              </a:buClr>
              <a:buFont typeface="Wingdings" pitchFamily="2" charset="2"/>
              <a:buChar char="u"/>
            </a:pPr>
            <a:r>
              <a:rPr lang="en-US" sz="1600" b="1" dirty="0">
                <a:solidFill>
                  <a:schemeClr val="tx1"/>
                </a:solidFill>
              </a:rPr>
              <a:t>Even the engine evolves to take a parameter, there is no change to how we make a car.</a:t>
            </a:r>
          </a:p>
        </p:txBody>
      </p:sp>
      <p:sp>
        <p:nvSpPr>
          <p:cNvPr id="16" name="副標題 2">
            <a:extLst>
              <a:ext uri="{FF2B5EF4-FFF2-40B4-BE49-F238E27FC236}">
                <a16:creationId xmlns:a16="http://schemas.microsoft.com/office/drawing/2014/main" id="{9F912430-6941-40AB-931C-A7ECA9ED4911}"/>
              </a:ext>
            </a:extLst>
          </p:cNvPr>
          <p:cNvSpPr txBox="1">
            <a:spLocks/>
          </p:cNvSpPr>
          <p:nvPr/>
        </p:nvSpPr>
        <p:spPr>
          <a:xfrm>
            <a:off x="467544" y="4797152"/>
            <a:ext cx="2736304" cy="1301229"/>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65138" indent="-465138" algn="l">
              <a:buClr>
                <a:srgbClr val="0070C0"/>
              </a:buClr>
              <a:buFont typeface="Wingdings" pitchFamily="2" charset="2"/>
              <a:buChar char="u"/>
            </a:pPr>
            <a:r>
              <a:rPr lang="en-US" sz="1600" b="1" dirty="0">
                <a:solidFill>
                  <a:schemeClr val="tx1"/>
                </a:solidFill>
              </a:rPr>
              <a:t>Same as the case with tires, even the tires take the parameter, there is no change how we make the car.</a:t>
            </a:r>
          </a:p>
        </p:txBody>
      </p:sp>
      <p:sp>
        <p:nvSpPr>
          <p:cNvPr id="8" name="Rectangle 7">
            <a:extLst>
              <a:ext uri="{FF2B5EF4-FFF2-40B4-BE49-F238E27FC236}">
                <a16:creationId xmlns:a16="http://schemas.microsoft.com/office/drawing/2014/main" id="{3959B3B5-6EF1-41DA-A9BF-59D900E3F0EA}"/>
              </a:ext>
            </a:extLst>
          </p:cNvPr>
          <p:cNvSpPr/>
          <p:nvPr/>
        </p:nvSpPr>
        <p:spPr>
          <a:xfrm>
            <a:off x="3707904" y="3789040"/>
            <a:ext cx="3528392" cy="82968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B4365B3A-7DAC-475D-B617-AB4BA5D57804}"/>
              </a:ext>
            </a:extLst>
          </p:cNvPr>
          <p:cNvCxnSpPr>
            <a:stCxn id="14" idx="3"/>
            <a:endCxn id="8" idx="1"/>
          </p:cNvCxnSpPr>
          <p:nvPr/>
        </p:nvCxnSpPr>
        <p:spPr>
          <a:xfrm>
            <a:off x="3203848" y="4117814"/>
            <a:ext cx="504056" cy="8607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0A0A4AB1-2314-4F54-B4C1-9F4CEBA566D5}"/>
              </a:ext>
            </a:extLst>
          </p:cNvPr>
          <p:cNvSpPr/>
          <p:nvPr/>
        </p:nvSpPr>
        <p:spPr>
          <a:xfrm>
            <a:off x="3707904" y="4708086"/>
            <a:ext cx="3528392" cy="82968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D3EC984D-FADA-4008-A616-00ECB93BE713}"/>
              </a:ext>
            </a:extLst>
          </p:cNvPr>
          <p:cNvCxnSpPr>
            <a:cxnSpLocks/>
            <a:stCxn id="16" idx="3"/>
            <a:endCxn id="17" idx="1"/>
          </p:cNvCxnSpPr>
          <p:nvPr/>
        </p:nvCxnSpPr>
        <p:spPr>
          <a:xfrm flipV="1">
            <a:off x="3203848" y="5122931"/>
            <a:ext cx="504056" cy="32483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376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18.2 DI</a:t>
            </a:r>
            <a:endParaRPr lang="zh-TW" altLang="en-US" b="1" dirty="0">
              <a:solidFill>
                <a:srgbClr val="FFFF00"/>
              </a:solidFill>
            </a:endParaRPr>
          </a:p>
        </p:txBody>
      </p:sp>
      <p:sp>
        <p:nvSpPr>
          <p:cNvPr id="3" name="副標題 2"/>
          <p:cNvSpPr>
            <a:spLocks noGrp="1"/>
          </p:cNvSpPr>
          <p:nvPr>
            <p:ph type="subTitle" idx="1"/>
          </p:nvPr>
        </p:nvSpPr>
        <p:spPr>
          <a:xfrm>
            <a:off x="467544" y="1268752"/>
            <a:ext cx="8352928" cy="2016231"/>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Our code is much more flexible now. Even we make change in dependencies, the care class remain intact.</a:t>
            </a:r>
          </a:p>
          <a:p>
            <a:pPr marL="465138" indent="-465138" algn="l">
              <a:buClr>
                <a:srgbClr val="0070C0"/>
              </a:buClr>
              <a:buFont typeface="Wingdings" pitchFamily="2" charset="2"/>
              <a:buChar char="u"/>
            </a:pPr>
            <a:r>
              <a:rPr lang="en-US" sz="1600" b="1" dirty="0">
                <a:solidFill>
                  <a:schemeClr val="tx1"/>
                </a:solidFill>
              </a:rPr>
              <a:t>We can mock the data into suit for our testing needs, for example, we can create the old engine and old set of tires and test with the old car. </a:t>
            </a:r>
          </a:p>
          <a:p>
            <a:pPr marL="465138" indent="-465138" algn="l">
              <a:buClr>
                <a:srgbClr val="0070C0"/>
              </a:buClr>
              <a:buFont typeface="Wingdings" pitchFamily="2" charset="2"/>
              <a:buChar char="u"/>
            </a:pPr>
            <a:r>
              <a:rPr lang="en-US" sz="1600" b="1" dirty="0">
                <a:solidFill>
                  <a:schemeClr val="tx1"/>
                </a:solidFill>
              </a:rPr>
              <a:t>Or we can create the new engine with new set of tires and test with new car.</a:t>
            </a:r>
          </a:p>
          <a:p>
            <a:pPr marL="465138" indent="-465138" algn="l">
              <a:buClr>
                <a:srgbClr val="0070C0"/>
              </a:buClr>
              <a:buFont typeface="Wingdings" pitchFamily="2" charset="2"/>
              <a:buChar char="u"/>
            </a:pPr>
            <a:r>
              <a:rPr lang="en-US" sz="1600" b="1" dirty="0">
                <a:solidFill>
                  <a:schemeClr val="tx1"/>
                </a:solidFill>
              </a:rPr>
              <a:t>So we can test multiple scenarios using this approach.</a:t>
            </a:r>
          </a:p>
          <a:p>
            <a:pPr marL="465138" indent="-465138" algn="l">
              <a:buClr>
                <a:srgbClr val="0070C0"/>
              </a:buClr>
              <a:buFont typeface="Wingdings" pitchFamily="2" charset="2"/>
              <a:buChar char="u"/>
            </a:pPr>
            <a:r>
              <a:rPr lang="en-US" sz="1600" b="1" dirty="0">
                <a:solidFill>
                  <a:schemeClr val="tx1"/>
                </a:solidFill>
              </a:rPr>
              <a:t>That is about the DI as the design pattern.</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https://www.youtube.com/watch?v=OFPIGlxunL0&amp;list=PLC3y8-rFHvwhBRAgFinJR8KHIrCdTkZcZ&amp;index=18</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11</a:t>
            </a:fld>
            <a:endParaRPr lang="zh-TW" altLang="en-US"/>
          </a:p>
        </p:txBody>
      </p:sp>
      <p:pic>
        <p:nvPicPr>
          <p:cNvPr id="9" name="Picture 8">
            <a:extLst>
              <a:ext uri="{FF2B5EF4-FFF2-40B4-BE49-F238E27FC236}">
                <a16:creationId xmlns:a16="http://schemas.microsoft.com/office/drawing/2014/main" id="{95E480E6-0924-4AE6-B702-A58132B3224D}"/>
              </a:ext>
            </a:extLst>
          </p:cNvPr>
          <p:cNvPicPr>
            <a:picLocks noChangeAspect="1"/>
          </p:cNvPicPr>
          <p:nvPr/>
        </p:nvPicPr>
        <p:blipFill>
          <a:blip r:embed="rId2"/>
          <a:stretch>
            <a:fillRect/>
          </a:stretch>
        </p:blipFill>
        <p:spPr>
          <a:xfrm>
            <a:off x="1835696" y="3429000"/>
            <a:ext cx="5191125" cy="2886075"/>
          </a:xfrm>
          <a:prstGeom prst="rect">
            <a:avLst/>
          </a:prstGeom>
          <a:ln>
            <a:solidFill>
              <a:srgbClr val="C00000"/>
            </a:solidFill>
          </a:ln>
        </p:spPr>
      </p:pic>
    </p:spTree>
    <p:extLst>
      <p:ext uri="{BB962C8B-B14F-4D97-AF65-F5344CB8AC3E}">
        <p14:creationId xmlns:p14="http://schemas.microsoft.com/office/powerpoint/2010/main" val="2057880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18.2 DI</a:t>
            </a:r>
            <a:endParaRPr lang="zh-TW" altLang="en-US" b="1" dirty="0">
              <a:solidFill>
                <a:srgbClr val="FFFF00"/>
              </a:solidFill>
            </a:endParaRPr>
          </a:p>
        </p:txBody>
      </p:sp>
      <p:sp>
        <p:nvSpPr>
          <p:cNvPr id="3" name="副標題 2"/>
          <p:cNvSpPr>
            <a:spLocks noGrp="1"/>
          </p:cNvSpPr>
          <p:nvPr>
            <p:ph type="subTitle" idx="1"/>
          </p:nvPr>
        </p:nvSpPr>
        <p:spPr>
          <a:xfrm>
            <a:off x="467544" y="1268752"/>
            <a:ext cx="8352928" cy="2736312"/>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Now, we have another problem at hand.</a:t>
            </a:r>
          </a:p>
          <a:p>
            <a:pPr marL="465138" indent="-465138" algn="l">
              <a:buClr>
                <a:srgbClr val="0070C0"/>
              </a:buClr>
              <a:buFont typeface="Wingdings" pitchFamily="2" charset="2"/>
              <a:buChar char="u"/>
            </a:pPr>
            <a:r>
              <a:rPr lang="en-US" sz="1600" b="1" dirty="0">
                <a:solidFill>
                  <a:schemeClr val="tx1"/>
                </a:solidFill>
              </a:rPr>
              <a:t>With DI, we create a car by passing the dependencies as parameters but here is the thing.</a:t>
            </a:r>
          </a:p>
          <a:p>
            <a:pPr marL="465138" indent="-465138" algn="l">
              <a:buClr>
                <a:srgbClr val="0070C0"/>
              </a:buClr>
              <a:buFont typeface="Wingdings" pitchFamily="2" charset="2"/>
              <a:buChar char="u"/>
            </a:pPr>
            <a:r>
              <a:rPr lang="en-US" sz="1600" b="1" dirty="0">
                <a:solidFill>
                  <a:schemeClr val="tx1"/>
                </a:solidFill>
              </a:rPr>
              <a:t>We as the developer, has to create those parameters first. Right now, we just have two dependencies, so we are fine.</a:t>
            </a:r>
          </a:p>
          <a:p>
            <a:pPr marL="465138" indent="-465138" algn="l">
              <a:buClr>
                <a:srgbClr val="0070C0"/>
              </a:buClr>
              <a:buFont typeface="Wingdings" pitchFamily="2" charset="2"/>
              <a:buChar char="u"/>
            </a:pPr>
            <a:r>
              <a:rPr lang="en-US" sz="1600" b="1" dirty="0">
                <a:solidFill>
                  <a:schemeClr val="tx1"/>
                </a:solidFill>
              </a:rPr>
              <a:t>Create a engine and create a tire and pass to the car.</a:t>
            </a:r>
          </a:p>
          <a:p>
            <a:pPr marL="465138" indent="-465138" algn="l">
              <a:buClr>
                <a:srgbClr val="0070C0"/>
              </a:buClr>
              <a:buFont typeface="Wingdings" pitchFamily="2" charset="2"/>
              <a:buChar char="u"/>
            </a:pPr>
            <a:r>
              <a:rPr lang="en-US" sz="1600" b="1" dirty="0">
                <a:solidFill>
                  <a:schemeClr val="tx1"/>
                </a:solidFill>
              </a:rPr>
              <a:t>So what about the car have 10 or 20 dependencies? We have to create all the dependencies before pass them into the care as the parameter? What if the dependencies have other dependencies on something else? We would need to create those dependencies.</a:t>
            </a:r>
          </a:p>
          <a:p>
            <a:pPr marL="465138" indent="-465138" algn="l">
              <a:buClr>
                <a:srgbClr val="0070C0"/>
              </a:buClr>
              <a:buFont typeface="Wingdings" pitchFamily="2" charset="2"/>
              <a:buChar char="u"/>
            </a:pPr>
            <a:r>
              <a:rPr lang="en-US" sz="1600" b="1" dirty="0">
                <a:solidFill>
                  <a:schemeClr val="tx1"/>
                </a:solidFill>
              </a:rPr>
              <a:t>So as the number of dependencies grow,  it becomes really difficult to manage the code.</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https://www.youtube.com/watch?v=OFPIGlxunL0&amp;list=PLC3y8-rFHvwhBRAgFinJR8KHIrCdTkZcZ&amp;index=18</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1509313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18.2 DI</a:t>
            </a:r>
            <a:endParaRPr lang="zh-TW" altLang="en-US" b="1" dirty="0">
              <a:solidFill>
                <a:srgbClr val="FFFF00"/>
              </a:solidFill>
            </a:endParaRPr>
          </a:p>
        </p:txBody>
      </p:sp>
      <p:sp>
        <p:nvSpPr>
          <p:cNvPr id="3" name="副標題 2"/>
          <p:cNvSpPr>
            <a:spLocks noGrp="1"/>
          </p:cNvSpPr>
          <p:nvPr>
            <p:ph type="subTitle" idx="1"/>
          </p:nvPr>
        </p:nvSpPr>
        <p:spPr>
          <a:xfrm>
            <a:off x="467544" y="1268752"/>
            <a:ext cx="8352928" cy="1224144"/>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Take a look as this example. We have the car again, but this time, the car has multiple dependencies.</a:t>
            </a:r>
          </a:p>
          <a:p>
            <a:pPr marL="465138" indent="-465138" algn="l">
              <a:buClr>
                <a:srgbClr val="0070C0"/>
              </a:buClr>
              <a:buFont typeface="Wingdings" pitchFamily="2" charset="2"/>
              <a:buChar char="u"/>
            </a:pPr>
            <a:r>
              <a:rPr lang="en-US" sz="1600" b="1" dirty="0">
                <a:solidFill>
                  <a:schemeClr val="tx1"/>
                </a:solidFill>
              </a:rPr>
              <a:t>It depends on engine tire, dependency A, dependency B, and so on dependency Z.</a:t>
            </a:r>
          </a:p>
          <a:p>
            <a:pPr marL="465138" indent="-465138" algn="l">
              <a:buClr>
                <a:srgbClr val="0070C0"/>
              </a:buClr>
              <a:buFont typeface="Wingdings" pitchFamily="2" charset="2"/>
              <a:buChar char="u"/>
            </a:pPr>
            <a:r>
              <a:rPr lang="en-US" sz="1600" b="1" dirty="0">
                <a:solidFill>
                  <a:schemeClr val="tx1"/>
                </a:solidFill>
              </a:rPr>
              <a:t>So we have to create all these dependencies ourselves.</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https://www.youtube.com/watch?v=OFPIGlxunL0&amp;list=PLC3y8-rFHvwhBRAgFinJR8KHIrCdTkZcZ&amp;index=18</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CEC691D5-9DF1-47E5-93CF-C4F9710D2C6C}"/>
              </a:ext>
            </a:extLst>
          </p:cNvPr>
          <p:cNvPicPr>
            <a:picLocks noChangeAspect="1"/>
          </p:cNvPicPr>
          <p:nvPr/>
        </p:nvPicPr>
        <p:blipFill>
          <a:blip r:embed="rId2"/>
          <a:stretch>
            <a:fillRect/>
          </a:stretch>
        </p:blipFill>
        <p:spPr>
          <a:xfrm>
            <a:off x="2124645" y="2708274"/>
            <a:ext cx="5038725" cy="3648075"/>
          </a:xfrm>
          <a:prstGeom prst="rect">
            <a:avLst/>
          </a:prstGeom>
          <a:ln>
            <a:solidFill>
              <a:srgbClr val="C00000"/>
            </a:solidFill>
          </a:ln>
        </p:spPr>
      </p:pic>
    </p:spTree>
    <p:extLst>
      <p:ext uri="{BB962C8B-B14F-4D97-AF65-F5344CB8AC3E}">
        <p14:creationId xmlns:p14="http://schemas.microsoft.com/office/powerpoint/2010/main" val="290199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18.2 DI</a:t>
            </a:r>
            <a:endParaRPr lang="zh-TW" altLang="en-US" b="1" dirty="0">
              <a:solidFill>
                <a:srgbClr val="FFFF00"/>
              </a:solidFill>
            </a:endParaRPr>
          </a:p>
        </p:txBody>
      </p:sp>
      <p:sp>
        <p:nvSpPr>
          <p:cNvPr id="3" name="副標題 2"/>
          <p:cNvSpPr>
            <a:spLocks noGrp="1"/>
          </p:cNvSpPr>
          <p:nvPr>
            <p:ph type="subTitle" idx="1"/>
          </p:nvPr>
        </p:nvSpPr>
        <p:spPr>
          <a:xfrm>
            <a:off x="467544" y="1268752"/>
            <a:ext cx="8352928" cy="1584184"/>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So, if we look at second car, it has dependency Z and dependency Z is in turn depends on dependency AB. </a:t>
            </a:r>
          </a:p>
          <a:p>
            <a:pPr marL="465138" indent="-465138" algn="l">
              <a:buClr>
                <a:srgbClr val="0070C0"/>
              </a:buClr>
              <a:buFont typeface="Wingdings" pitchFamily="2" charset="2"/>
              <a:buChar char="u"/>
            </a:pPr>
            <a:r>
              <a:rPr lang="en-US" sz="1600" b="1" dirty="0">
                <a:solidFill>
                  <a:schemeClr val="tx1"/>
                </a:solidFill>
              </a:rPr>
              <a:t>We will have to first to create dependency AB before creating dependency Z and eventually the car.</a:t>
            </a:r>
          </a:p>
          <a:p>
            <a:pPr marL="465138" indent="-465138" algn="l">
              <a:buClr>
                <a:srgbClr val="0070C0"/>
              </a:buClr>
              <a:buFont typeface="Wingdings" pitchFamily="2" charset="2"/>
              <a:buChar char="u"/>
            </a:pPr>
            <a:r>
              <a:rPr lang="en-US" sz="1600" b="1" dirty="0">
                <a:solidFill>
                  <a:schemeClr val="tx1"/>
                </a:solidFill>
              </a:rPr>
              <a:t>This become extremely difficult to developer and this the dependency injection as a framework of angular come into as the picture.</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https://www.youtube.com/watch?v=OFPIGlxunL0&amp;list=PLC3y8-rFHvwhBRAgFinJR8KHIrCdTkZcZ&amp;index=18</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CEC691D5-9DF1-47E5-93CF-C4F9710D2C6C}"/>
              </a:ext>
            </a:extLst>
          </p:cNvPr>
          <p:cNvPicPr>
            <a:picLocks noChangeAspect="1"/>
          </p:cNvPicPr>
          <p:nvPr/>
        </p:nvPicPr>
        <p:blipFill>
          <a:blip r:embed="rId2"/>
          <a:stretch>
            <a:fillRect/>
          </a:stretch>
        </p:blipFill>
        <p:spPr>
          <a:xfrm>
            <a:off x="2124645" y="3015058"/>
            <a:ext cx="5038725" cy="3648075"/>
          </a:xfrm>
          <a:prstGeom prst="rect">
            <a:avLst/>
          </a:prstGeom>
          <a:ln>
            <a:solidFill>
              <a:srgbClr val="C00000"/>
            </a:solidFill>
          </a:ln>
        </p:spPr>
      </p:pic>
    </p:spTree>
    <p:extLst>
      <p:ext uri="{BB962C8B-B14F-4D97-AF65-F5344CB8AC3E}">
        <p14:creationId xmlns:p14="http://schemas.microsoft.com/office/powerpoint/2010/main" val="2145596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18.2 DI</a:t>
            </a:r>
            <a:endParaRPr lang="zh-TW" altLang="en-US" b="1" dirty="0">
              <a:solidFill>
                <a:srgbClr val="FFFF00"/>
              </a:solidFill>
            </a:endParaRPr>
          </a:p>
        </p:txBody>
      </p:sp>
      <p:sp>
        <p:nvSpPr>
          <p:cNvPr id="3" name="副標題 2"/>
          <p:cNvSpPr>
            <a:spLocks noGrp="1"/>
          </p:cNvSpPr>
          <p:nvPr>
            <p:ph type="subTitle" idx="1"/>
          </p:nvPr>
        </p:nvSpPr>
        <p:spPr>
          <a:xfrm>
            <a:off x="467544" y="1268752"/>
            <a:ext cx="8352928" cy="864104"/>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The DI framework has something called Injector when you register all your dependencies.</a:t>
            </a:r>
          </a:p>
          <a:p>
            <a:pPr marL="465138" indent="-465138" algn="l">
              <a:buClr>
                <a:srgbClr val="0070C0"/>
              </a:buClr>
              <a:buFont typeface="Wingdings" pitchFamily="2" charset="2"/>
              <a:buChar char="u"/>
            </a:pPr>
            <a:r>
              <a:rPr lang="en-US" sz="1600" b="1" dirty="0">
                <a:solidFill>
                  <a:schemeClr val="tx1"/>
                </a:solidFill>
              </a:rPr>
              <a:t>The injector is like a container of all the dependencies like engines, tires dependency A, B , and so on.</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https://www.youtube.com/watch?v=OFPIGlxunL0&amp;list=PLC3y8-rFHvwhBRAgFinJR8KHIrCdTkZcZ&amp;index=18</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15</a:t>
            </a:fld>
            <a:endParaRPr lang="zh-TW" altLang="en-US"/>
          </a:p>
        </p:txBody>
      </p:sp>
      <p:pic>
        <p:nvPicPr>
          <p:cNvPr id="8" name="Picture 7">
            <a:extLst>
              <a:ext uri="{FF2B5EF4-FFF2-40B4-BE49-F238E27FC236}">
                <a16:creationId xmlns:a16="http://schemas.microsoft.com/office/drawing/2014/main" id="{4BB68B15-6923-4956-93D6-172FA384BFFB}"/>
              </a:ext>
            </a:extLst>
          </p:cNvPr>
          <p:cNvPicPr>
            <a:picLocks noChangeAspect="1"/>
          </p:cNvPicPr>
          <p:nvPr/>
        </p:nvPicPr>
        <p:blipFill>
          <a:blip r:embed="rId2"/>
          <a:stretch>
            <a:fillRect/>
          </a:stretch>
        </p:blipFill>
        <p:spPr>
          <a:xfrm>
            <a:off x="1405740" y="2348660"/>
            <a:ext cx="6315075" cy="2990850"/>
          </a:xfrm>
          <a:prstGeom prst="rect">
            <a:avLst/>
          </a:prstGeom>
          <a:ln>
            <a:solidFill>
              <a:srgbClr val="C00000"/>
            </a:solidFill>
          </a:ln>
        </p:spPr>
      </p:pic>
    </p:spTree>
    <p:extLst>
      <p:ext uri="{BB962C8B-B14F-4D97-AF65-F5344CB8AC3E}">
        <p14:creationId xmlns:p14="http://schemas.microsoft.com/office/powerpoint/2010/main" val="3050336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18.2 DI</a:t>
            </a:r>
            <a:endParaRPr lang="zh-TW" altLang="en-US" b="1" dirty="0">
              <a:solidFill>
                <a:srgbClr val="FFFF00"/>
              </a:solidFill>
            </a:endParaRPr>
          </a:p>
        </p:txBody>
      </p:sp>
      <p:sp>
        <p:nvSpPr>
          <p:cNvPr id="3" name="副標題 2"/>
          <p:cNvSpPr>
            <a:spLocks noGrp="1"/>
          </p:cNvSpPr>
          <p:nvPr>
            <p:ph type="subTitle" idx="1"/>
          </p:nvPr>
        </p:nvSpPr>
        <p:spPr>
          <a:xfrm>
            <a:off x="467544" y="1268752"/>
            <a:ext cx="8352928" cy="864104"/>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So, if you want a car, the framework will manage for you so that you do not have to keep track all the dependencies for you.</a:t>
            </a:r>
          </a:p>
          <a:p>
            <a:pPr marL="465138" indent="-465138" algn="l">
              <a:buClr>
                <a:srgbClr val="0070C0"/>
              </a:buClr>
              <a:buFont typeface="Wingdings" pitchFamily="2" charset="2"/>
              <a:buChar char="u"/>
            </a:pPr>
            <a:r>
              <a:rPr lang="en-US" sz="1600" b="1" dirty="0">
                <a:solidFill>
                  <a:schemeClr val="tx1"/>
                </a:solidFill>
              </a:rPr>
              <a:t>The DI framework make the developer jobs that much more easier. </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https://www.youtube.com/watch?v=OFPIGlxunL0&amp;list=PLC3y8-rFHvwhBRAgFinJR8KHIrCdTkZcZ&amp;index=18</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16</a:t>
            </a:fld>
            <a:endParaRPr lang="zh-TW" altLang="en-US"/>
          </a:p>
        </p:txBody>
      </p:sp>
      <p:pic>
        <p:nvPicPr>
          <p:cNvPr id="7" name="Picture 6">
            <a:extLst>
              <a:ext uri="{FF2B5EF4-FFF2-40B4-BE49-F238E27FC236}">
                <a16:creationId xmlns:a16="http://schemas.microsoft.com/office/drawing/2014/main" id="{F3F38FAE-4F71-4286-8531-8062C92AEC69}"/>
              </a:ext>
            </a:extLst>
          </p:cNvPr>
          <p:cNvPicPr>
            <a:picLocks noChangeAspect="1"/>
          </p:cNvPicPr>
          <p:nvPr/>
        </p:nvPicPr>
        <p:blipFill>
          <a:blip r:embed="rId2"/>
          <a:stretch>
            <a:fillRect/>
          </a:stretch>
        </p:blipFill>
        <p:spPr>
          <a:xfrm>
            <a:off x="1443037" y="2390849"/>
            <a:ext cx="6257925" cy="3648075"/>
          </a:xfrm>
          <a:prstGeom prst="rect">
            <a:avLst/>
          </a:prstGeom>
          <a:ln>
            <a:solidFill>
              <a:srgbClr val="C00000"/>
            </a:solidFill>
          </a:ln>
        </p:spPr>
      </p:pic>
    </p:spTree>
    <p:extLst>
      <p:ext uri="{BB962C8B-B14F-4D97-AF65-F5344CB8AC3E}">
        <p14:creationId xmlns:p14="http://schemas.microsoft.com/office/powerpoint/2010/main" val="3832949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18.2 DI</a:t>
            </a:r>
            <a:endParaRPr lang="zh-TW" altLang="en-US" b="1" dirty="0">
              <a:solidFill>
                <a:srgbClr val="FFFF00"/>
              </a:solidFill>
            </a:endParaRPr>
          </a:p>
        </p:txBody>
      </p:sp>
      <p:sp>
        <p:nvSpPr>
          <p:cNvPr id="3" name="副標題 2"/>
          <p:cNvSpPr>
            <a:spLocks noGrp="1"/>
          </p:cNvSpPr>
          <p:nvPr>
            <p:ph type="subTitle" idx="1"/>
          </p:nvPr>
        </p:nvSpPr>
        <p:spPr>
          <a:xfrm>
            <a:off x="467544" y="1268752"/>
            <a:ext cx="8352928" cy="1440168"/>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If you relate our example, our employee list component may be depends on service A, B, C, and so on. </a:t>
            </a:r>
          </a:p>
          <a:p>
            <a:pPr marL="465138" indent="-465138" algn="l">
              <a:buClr>
                <a:srgbClr val="0070C0"/>
              </a:buClr>
              <a:buFont typeface="Wingdings" pitchFamily="2" charset="2"/>
              <a:buChar char="u"/>
            </a:pPr>
            <a:r>
              <a:rPr lang="en-US" sz="1600" b="1" dirty="0">
                <a:solidFill>
                  <a:schemeClr val="tx1"/>
                </a:solidFill>
              </a:rPr>
              <a:t>We register all these dependencies or services with the injector.</a:t>
            </a:r>
          </a:p>
          <a:p>
            <a:pPr marL="465138" indent="-465138" algn="l">
              <a:buClr>
                <a:srgbClr val="0070C0"/>
              </a:buClr>
              <a:buFont typeface="Wingdings" pitchFamily="2" charset="2"/>
              <a:buChar char="u"/>
            </a:pPr>
            <a:r>
              <a:rPr lang="en-US" sz="1600" b="1" dirty="0">
                <a:solidFill>
                  <a:schemeClr val="tx1"/>
                </a:solidFill>
              </a:rPr>
              <a:t>Then, when the component is initialized, the injector provides all the necessary dependencies for the proper functioning of the employee list component. </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https://www.youtube.com/watch?v=OFPIGlxunL0&amp;list=PLC3y8-rFHvwhBRAgFinJR8KHIrCdTkZcZ&amp;index=18</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17</a:t>
            </a:fld>
            <a:endParaRPr lang="zh-TW" altLang="en-US"/>
          </a:p>
        </p:txBody>
      </p:sp>
    </p:spTree>
    <p:extLst>
      <p:ext uri="{BB962C8B-B14F-4D97-AF65-F5344CB8AC3E}">
        <p14:creationId xmlns:p14="http://schemas.microsoft.com/office/powerpoint/2010/main" val="2355237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18.2 DI</a:t>
            </a:r>
            <a:endParaRPr lang="zh-TW" altLang="en-US" b="1" dirty="0">
              <a:solidFill>
                <a:srgbClr val="FFFF00"/>
              </a:solidFill>
            </a:endParaRPr>
          </a:p>
        </p:txBody>
      </p:sp>
      <p:sp>
        <p:nvSpPr>
          <p:cNvPr id="3" name="副標題 2"/>
          <p:cNvSpPr>
            <a:spLocks noGrp="1"/>
          </p:cNvSpPr>
          <p:nvPr>
            <p:ph type="subTitle" idx="1"/>
          </p:nvPr>
        </p:nvSpPr>
        <p:spPr>
          <a:xfrm>
            <a:off x="467544" y="1268751"/>
            <a:ext cx="8352928" cy="2304265"/>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Here is how we use the service of Angular.</a:t>
            </a:r>
          </a:p>
          <a:p>
            <a:pPr marL="465138" indent="-465138" algn="l">
              <a:buClr>
                <a:srgbClr val="0070C0"/>
              </a:buClr>
              <a:buFont typeface="Wingdings" pitchFamily="2" charset="2"/>
              <a:buChar char="u"/>
            </a:pPr>
            <a:r>
              <a:rPr lang="en-US" sz="1600" b="1" dirty="0">
                <a:solidFill>
                  <a:schemeClr val="tx1"/>
                </a:solidFill>
              </a:rPr>
              <a:t>The first step, we create the service class, in our example, is the Employee Service class.</a:t>
            </a:r>
          </a:p>
          <a:p>
            <a:pPr marL="465138" indent="-465138" algn="l">
              <a:buClr>
                <a:srgbClr val="0070C0"/>
              </a:buClr>
              <a:buFont typeface="Wingdings" pitchFamily="2" charset="2"/>
              <a:buChar char="u"/>
            </a:pPr>
            <a:r>
              <a:rPr lang="en-US" sz="1600" b="1" dirty="0">
                <a:solidFill>
                  <a:schemeClr val="tx1"/>
                </a:solidFill>
              </a:rPr>
              <a:t>The second step is the register the service with angular built-in injector.</a:t>
            </a:r>
          </a:p>
          <a:p>
            <a:pPr marL="465138" indent="-465138" algn="l">
              <a:buClr>
                <a:srgbClr val="0070C0"/>
              </a:buClr>
              <a:buFont typeface="Wingdings" pitchFamily="2" charset="2"/>
              <a:buChar char="u"/>
            </a:pPr>
            <a:r>
              <a:rPr lang="en-US" sz="1600" b="1" dirty="0">
                <a:solidFill>
                  <a:schemeClr val="tx1"/>
                </a:solidFill>
              </a:rPr>
              <a:t>The last step is to declare the dependency in employee list and employee detail component.</a:t>
            </a:r>
          </a:p>
          <a:p>
            <a:pPr marL="465138" indent="-465138" algn="l">
              <a:buClr>
                <a:srgbClr val="0070C0"/>
              </a:buClr>
              <a:buFont typeface="Wingdings" pitchFamily="2" charset="2"/>
              <a:buChar char="u"/>
            </a:pPr>
            <a:r>
              <a:rPr lang="en-US" sz="1600" b="1" dirty="0">
                <a:solidFill>
                  <a:schemeClr val="tx1"/>
                </a:solidFill>
              </a:rPr>
              <a:t>The employee Service will be provided to the employee list and employee detail component.</a:t>
            </a:r>
          </a:p>
          <a:p>
            <a:pPr marL="465138" indent="-465138" algn="l">
              <a:buClr>
                <a:srgbClr val="0070C0"/>
              </a:buClr>
              <a:buFont typeface="Wingdings" pitchFamily="2" charset="2"/>
              <a:buChar char="u"/>
            </a:pPr>
            <a:r>
              <a:rPr lang="en-US" sz="1600" b="1" dirty="0">
                <a:solidFill>
                  <a:schemeClr val="tx1"/>
                </a:solidFill>
              </a:rPr>
              <a:t>That is about the DI in Angular.</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https://www.youtube.com/watch?v=OFPIGlxunL0&amp;list=PLC3y8-rFHvwhBRAgFinJR8KHIrCdTkZcZ&amp;index=18</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A824C2AE-2A6B-4A70-9EBF-E91F0C44D4FD}"/>
              </a:ext>
            </a:extLst>
          </p:cNvPr>
          <p:cNvPicPr>
            <a:picLocks noChangeAspect="1"/>
          </p:cNvPicPr>
          <p:nvPr/>
        </p:nvPicPr>
        <p:blipFill>
          <a:blip r:embed="rId2"/>
          <a:stretch>
            <a:fillRect/>
          </a:stretch>
        </p:blipFill>
        <p:spPr>
          <a:xfrm>
            <a:off x="2411760" y="3663422"/>
            <a:ext cx="4838129" cy="3060215"/>
          </a:xfrm>
          <a:prstGeom prst="rect">
            <a:avLst/>
          </a:prstGeom>
          <a:ln>
            <a:solidFill>
              <a:srgbClr val="C00000"/>
            </a:solidFill>
          </a:ln>
        </p:spPr>
      </p:pic>
    </p:spTree>
    <p:extLst>
      <p:ext uri="{BB962C8B-B14F-4D97-AF65-F5344CB8AC3E}">
        <p14:creationId xmlns:p14="http://schemas.microsoft.com/office/powerpoint/2010/main" val="2820950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 Dependency Injection</a:t>
            </a:r>
            <a:endParaRPr lang="zh-TW" altLang="en-US" b="1" dirty="0">
              <a:solidFill>
                <a:srgbClr val="FFFF00"/>
              </a:solidFill>
            </a:endParaRPr>
          </a:p>
        </p:txBody>
      </p:sp>
      <p:sp>
        <p:nvSpPr>
          <p:cNvPr id="3" name="副標題 2"/>
          <p:cNvSpPr>
            <a:spLocks noGrp="1"/>
          </p:cNvSpPr>
          <p:nvPr>
            <p:ph type="subTitle" idx="1"/>
          </p:nvPr>
        </p:nvSpPr>
        <p:spPr>
          <a:xfrm>
            <a:off x="467544" y="1268756"/>
            <a:ext cx="8352928" cy="2160244"/>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We discuss Dependency Injection in this section.</a:t>
            </a:r>
          </a:p>
          <a:p>
            <a:pPr marL="465138" indent="-465138" algn="l">
              <a:buClr>
                <a:srgbClr val="0070C0"/>
              </a:buClr>
              <a:buFont typeface="Wingdings" pitchFamily="2" charset="2"/>
              <a:buChar char="u"/>
            </a:pPr>
            <a:r>
              <a:rPr lang="en-US" sz="1600" b="1" dirty="0">
                <a:solidFill>
                  <a:schemeClr val="tx1"/>
                </a:solidFill>
              </a:rPr>
              <a:t>We can write angular services without dive deep into the dependency injection.</a:t>
            </a:r>
          </a:p>
          <a:p>
            <a:pPr marL="465138" indent="-465138" algn="l">
              <a:buClr>
                <a:srgbClr val="0070C0"/>
              </a:buClr>
              <a:buFont typeface="Wingdings" pitchFamily="2" charset="2"/>
              <a:buChar char="u"/>
            </a:pPr>
            <a:r>
              <a:rPr lang="en-US" sz="1600" b="1" dirty="0">
                <a:solidFill>
                  <a:schemeClr val="tx1"/>
                </a:solidFill>
              </a:rPr>
              <a:t>But for better understanding the code we write and maintain.</a:t>
            </a:r>
          </a:p>
          <a:p>
            <a:pPr marL="465138" indent="-465138" algn="l">
              <a:buClr>
                <a:srgbClr val="0070C0"/>
              </a:buClr>
              <a:buFont typeface="Wingdings" pitchFamily="2" charset="2"/>
              <a:buChar char="u"/>
            </a:pPr>
            <a:r>
              <a:rPr lang="en-US" sz="1600" b="1" dirty="0">
                <a:solidFill>
                  <a:schemeClr val="tx1"/>
                </a:solidFill>
              </a:rPr>
              <a:t>We are going to know DI (Dependency Injection) in three parts:</a:t>
            </a:r>
          </a:p>
          <a:p>
            <a:pPr marL="465138" indent="-465138" algn="l">
              <a:buClr>
                <a:srgbClr val="0070C0"/>
              </a:buClr>
              <a:buFont typeface="Wingdings" pitchFamily="2" charset="2"/>
              <a:buChar char="u"/>
            </a:pPr>
            <a:r>
              <a:rPr lang="en-US" sz="1600" b="1" dirty="0">
                <a:solidFill>
                  <a:schemeClr val="tx1"/>
                </a:solidFill>
              </a:rPr>
              <a:t>First, we take a look at the code without using DI and also take a look of the drawback.</a:t>
            </a:r>
          </a:p>
          <a:p>
            <a:pPr marL="465138" indent="-465138" algn="l">
              <a:buClr>
                <a:srgbClr val="0070C0"/>
              </a:buClr>
              <a:buFont typeface="Wingdings" pitchFamily="2" charset="2"/>
              <a:buChar char="u"/>
            </a:pPr>
            <a:r>
              <a:rPr lang="en-US" sz="1600" b="1" dirty="0">
                <a:solidFill>
                  <a:schemeClr val="tx1"/>
                </a:solidFill>
              </a:rPr>
              <a:t>Second, we explain the DI as a design pattern and how to overcome the drawback.</a:t>
            </a:r>
          </a:p>
          <a:p>
            <a:pPr marL="465138" indent="-465138" algn="l">
              <a:buClr>
                <a:srgbClr val="0070C0"/>
              </a:buClr>
              <a:buFont typeface="Wingdings" pitchFamily="2" charset="2"/>
              <a:buChar char="u"/>
            </a:pPr>
            <a:r>
              <a:rPr lang="en-US" sz="1600" b="1" dirty="0">
                <a:solidFill>
                  <a:schemeClr val="tx1"/>
                </a:solidFill>
              </a:rPr>
              <a:t>Finally, we will discuss about the DI as a framework as Angular provides.</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https://www.youtube.com/watch?v=OFPIGlxunL0&amp;list=PLC3y8-rFHvwhBRAgFinJR8KHIrCdTkZcZ&amp;index=18</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a:t>
            </a:fld>
            <a:endParaRPr lang="zh-TW" altLang="en-US"/>
          </a:p>
        </p:txBody>
      </p:sp>
      <p:pic>
        <p:nvPicPr>
          <p:cNvPr id="7" name="Picture 6">
            <a:extLst>
              <a:ext uri="{FF2B5EF4-FFF2-40B4-BE49-F238E27FC236}">
                <a16:creationId xmlns:a16="http://schemas.microsoft.com/office/drawing/2014/main" id="{C460BE86-F35C-4DBE-B484-BB574345919E}"/>
              </a:ext>
            </a:extLst>
          </p:cNvPr>
          <p:cNvPicPr>
            <a:picLocks noChangeAspect="1"/>
          </p:cNvPicPr>
          <p:nvPr/>
        </p:nvPicPr>
        <p:blipFill>
          <a:blip r:embed="rId3"/>
          <a:stretch>
            <a:fillRect/>
          </a:stretch>
        </p:blipFill>
        <p:spPr>
          <a:xfrm>
            <a:off x="2051720" y="3707738"/>
            <a:ext cx="4381500" cy="2009775"/>
          </a:xfrm>
          <a:prstGeom prst="rect">
            <a:avLst/>
          </a:prstGeom>
          <a:ln>
            <a:solidFill>
              <a:srgbClr val="C00000"/>
            </a:solidFill>
          </a:ln>
        </p:spPr>
      </p:pic>
    </p:spTree>
    <p:extLst>
      <p:ext uri="{BB962C8B-B14F-4D97-AF65-F5344CB8AC3E}">
        <p14:creationId xmlns:p14="http://schemas.microsoft.com/office/powerpoint/2010/main" val="2886864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 Dependency Injection</a:t>
            </a:r>
            <a:endParaRPr lang="zh-TW" altLang="en-US" b="1" dirty="0">
              <a:solidFill>
                <a:srgbClr val="FFFF00"/>
              </a:solidFill>
            </a:endParaRPr>
          </a:p>
        </p:txBody>
      </p:sp>
      <p:sp>
        <p:nvSpPr>
          <p:cNvPr id="3" name="副標題 2"/>
          <p:cNvSpPr>
            <a:spLocks noGrp="1"/>
          </p:cNvSpPr>
          <p:nvPr>
            <p:ph type="subTitle" idx="1"/>
          </p:nvPr>
        </p:nvSpPr>
        <p:spPr>
          <a:xfrm>
            <a:off x="467544" y="1268754"/>
            <a:ext cx="8352928" cy="2016230"/>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Let’s begin with some code does use DI. </a:t>
            </a:r>
          </a:p>
          <a:p>
            <a:pPr marL="465138" indent="-465138" algn="l">
              <a:buClr>
                <a:srgbClr val="0070C0"/>
              </a:buClr>
              <a:buFont typeface="Wingdings" pitchFamily="2" charset="2"/>
              <a:buChar char="u"/>
            </a:pPr>
            <a:r>
              <a:rPr lang="en-US" sz="1600" b="1" dirty="0">
                <a:solidFill>
                  <a:schemeClr val="tx1"/>
                </a:solidFill>
              </a:rPr>
              <a:t>Consider three classes, one for the car, one for the engine, and one for the tires.</a:t>
            </a:r>
          </a:p>
          <a:p>
            <a:pPr marL="465138" indent="-465138" algn="l">
              <a:buClr>
                <a:srgbClr val="0070C0"/>
              </a:buClr>
              <a:buFont typeface="Wingdings" pitchFamily="2" charset="2"/>
              <a:buChar char="u"/>
            </a:pPr>
            <a:r>
              <a:rPr lang="en-US" sz="1600" b="1" dirty="0">
                <a:solidFill>
                  <a:schemeClr val="tx1"/>
                </a:solidFill>
              </a:rPr>
              <a:t>For simplicity, we only need an engine and few tires to build up a car.</a:t>
            </a:r>
          </a:p>
          <a:p>
            <a:pPr marL="465138" indent="-465138" algn="l">
              <a:buClr>
                <a:srgbClr val="0070C0"/>
              </a:buClr>
              <a:buFont typeface="Wingdings" pitchFamily="2" charset="2"/>
              <a:buChar char="u"/>
            </a:pPr>
            <a:r>
              <a:rPr lang="en-US" sz="1600" b="1" dirty="0">
                <a:solidFill>
                  <a:schemeClr val="tx1"/>
                </a:solidFill>
              </a:rPr>
              <a:t>So a car has two dependencies, engine and tires. In the car class, the constructor itself creates copies of engine and tires. </a:t>
            </a:r>
          </a:p>
          <a:p>
            <a:pPr marL="465138" indent="-465138" algn="l">
              <a:buClr>
                <a:srgbClr val="0070C0"/>
              </a:buClr>
              <a:buFont typeface="Wingdings" pitchFamily="2" charset="2"/>
              <a:buChar char="u"/>
            </a:pPr>
            <a:r>
              <a:rPr lang="en-US" sz="1600" b="1" dirty="0">
                <a:solidFill>
                  <a:schemeClr val="tx1"/>
                </a:solidFill>
              </a:rPr>
              <a:t>So when we instantiate a new car, the constructor instantiates the new engine and new tires.</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https://www.youtube.com/watch?v=OFPIGlxunL0&amp;list=PLC3y8-rFHvwhBRAgFinJR8KHIrCdTkZcZ&amp;index=18</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3</a:t>
            </a:fld>
            <a:endParaRPr lang="zh-TW" altLang="en-US"/>
          </a:p>
        </p:txBody>
      </p:sp>
      <p:pic>
        <p:nvPicPr>
          <p:cNvPr id="8" name="Picture 7">
            <a:extLst>
              <a:ext uri="{FF2B5EF4-FFF2-40B4-BE49-F238E27FC236}">
                <a16:creationId xmlns:a16="http://schemas.microsoft.com/office/drawing/2014/main" id="{1A7108FF-D7B3-4983-980F-C8C91CE1DEAE}"/>
              </a:ext>
            </a:extLst>
          </p:cNvPr>
          <p:cNvPicPr>
            <a:picLocks noChangeAspect="1"/>
          </p:cNvPicPr>
          <p:nvPr/>
        </p:nvPicPr>
        <p:blipFill>
          <a:blip r:embed="rId2"/>
          <a:stretch>
            <a:fillRect/>
          </a:stretch>
        </p:blipFill>
        <p:spPr>
          <a:xfrm>
            <a:off x="1835696" y="3423721"/>
            <a:ext cx="6270649" cy="2932628"/>
          </a:xfrm>
          <a:prstGeom prst="rect">
            <a:avLst/>
          </a:prstGeom>
          <a:ln>
            <a:solidFill>
              <a:srgbClr val="C00000"/>
            </a:solidFill>
          </a:ln>
        </p:spPr>
      </p:pic>
    </p:spTree>
    <p:extLst>
      <p:ext uri="{BB962C8B-B14F-4D97-AF65-F5344CB8AC3E}">
        <p14:creationId xmlns:p14="http://schemas.microsoft.com/office/powerpoint/2010/main" val="3834510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 Dependency Injection</a:t>
            </a:r>
            <a:endParaRPr lang="zh-TW" altLang="en-US" b="1" dirty="0">
              <a:solidFill>
                <a:srgbClr val="FFFF00"/>
              </a:solidFill>
            </a:endParaRPr>
          </a:p>
        </p:txBody>
      </p:sp>
      <p:sp>
        <p:nvSpPr>
          <p:cNvPr id="3" name="副標題 2"/>
          <p:cNvSpPr>
            <a:spLocks noGrp="1"/>
          </p:cNvSpPr>
          <p:nvPr>
            <p:ph type="subTitle" idx="1"/>
          </p:nvPr>
        </p:nvSpPr>
        <p:spPr>
          <a:xfrm>
            <a:off x="467544" y="1268754"/>
            <a:ext cx="8352928" cy="1512174"/>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There is a problem with this code. </a:t>
            </a:r>
          </a:p>
          <a:p>
            <a:pPr marL="465138" indent="-465138" algn="l">
              <a:buClr>
                <a:srgbClr val="0070C0"/>
              </a:buClr>
              <a:buFont typeface="Wingdings" pitchFamily="2" charset="2"/>
              <a:buChar char="u"/>
            </a:pPr>
            <a:r>
              <a:rPr lang="en-US" sz="1600" b="1" dirty="0">
                <a:solidFill>
                  <a:schemeClr val="tx1"/>
                </a:solidFill>
              </a:rPr>
              <a:t>Let’s assume the engine evolves and its constructor can now accept the parameters.</a:t>
            </a:r>
          </a:p>
          <a:p>
            <a:pPr marL="465138" indent="-465138" algn="l">
              <a:buClr>
                <a:srgbClr val="0070C0"/>
              </a:buClr>
              <a:buFont typeface="Wingdings" pitchFamily="2" charset="2"/>
              <a:buChar char="u"/>
            </a:pPr>
            <a:r>
              <a:rPr lang="en-US" sz="1600" b="1" dirty="0">
                <a:solidFill>
                  <a:schemeClr val="tx1"/>
                </a:solidFill>
              </a:rPr>
              <a:t>May be the engine type like petrol or diesel. But when we change the engine, our car is broken to repair our car class, we need to pass in the parameter to the engine constructor.</a:t>
            </a:r>
          </a:p>
          <a:p>
            <a:pPr marL="465138" indent="-465138" algn="l">
              <a:buClr>
                <a:srgbClr val="0070C0"/>
              </a:buClr>
              <a:buFont typeface="Wingdings" pitchFamily="2" charset="2"/>
              <a:buChar char="u"/>
            </a:pPr>
            <a:r>
              <a:rPr lang="en-US" sz="1600" b="1" dirty="0">
                <a:solidFill>
                  <a:schemeClr val="tx1"/>
                </a:solidFill>
              </a:rPr>
              <a:t>Similarly, if the tires accepts a new parameter, the car class needs to be fixed again.</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https://www.youtube.com/watch?v=OFPIGlxunL0&amp;list=PLC3y8-rFHvwhBRAgFinJR8KHIrCdTkZcZ&amp;index=18</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A59705AB-8F70-4981-AD7B-9918A9D3196D}"/>
              </a:ext>
            </a:extLst>
          </p:cNvPr>
          <p:cNvPicPr>
            <a:picLocks noChangeAspect="1"/>
          </p:cNvPicPr>
          <p:nvPr/>
        </p:nvPicPr>
        <p:blipFill>
          <a:blip r:embed="rId2"/>
          <a:stretch>
            <a:fillRect/>
          </a:stretch>
        </p:blipFill>
        <p:spPr>
          <a:xfrm>
            <a:off x="1303503" y="2930023"/>
            <a:ext cx="6681010" cy="3091351"/>
          </a:xfrm>
          <a:prstGeom prst="rect">
            <a:avLst/>
          </a:prstGeom>
          <a:ln>
            <a:solidFill>
              <a:srgbClr val="C00000"/>
            </a:solidFill>
          </a:ln>
        </p:spPr>
      </p:pic>
    </p:spTree>
    <p:extLst>
      <p:ext uri="{BB962C8B-B14F-4D97-AF65-F5344CB8AC3E}">
        <p14:creationId xmlns:p14="http://schemas.microsoft.com/office/powerpoint/2010/main" val="3585541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 Dependency Injection</a:t>
            </a:r>
            <a:endParaRPr lang="zh-TW" altLang="en-US" b="1" dirty="0">
              <a:solidFill>
                <a:srgbClr val="FFFF00"/>
              </a:solidFill>
            </a:endParaRPr>
          </a:p>
        </p:txBody>
      </p:sp>
      <p:sp>
        <p:nvSpPr>
          <p:cNvPr id="3" name="副標題 2"/>
          <p:cNvSpPr>
            <a:spLocks noGrp="1"/>
          </p:cNvSpPr>
          <p:nvPr>
            <p:ph type="subTitle" idx="1"/>
          </p:nvPr>
        </p:nvSpPr>
        <p:spPr>
          <a:xfrm>
            <a:off x="467544" y="1268754"/>
            <a:ext cx="8352928" cy="2257312"/>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The first drawback is out code is not flexible.</a:t>
            </a:r>
          </a:p>
          <a:p>
            <a:pPr marL="465138" indent="-465138" algn="l">
              <a:buClr>
                <a:srgbClr val="0070C0"/>
              </a:buClr>
              <a:buFont typeface="Wingdings" pitchFamily="2" charset="2"/>
              <a:buChar char="u"/>
            </a:pPr>
            <a:r>
              <a:rPr lang="en-US" sz="1600" b="1" dirty="0">
                <a:solidFill>
                  <a:schemeClr val="tx1"/>
                </a:solidFill>
              </a:rPr>
              <a:t>Anytime, the dependencies change, the car class needs to be changed as well.</a:t>
            </a:r>
          </a:p>
          <a:p>
            <a:pPr marL="465138" indent="-465138" algn="l">
              <a:buClr>
                <a:srgbClr val="0070C0"/>
              </a:buClr>
              <a:buFont typeface="Wingdings" pitchFamily="2" charset="2"/>
              <a:buChar char="u"/>
            </a:pPr>
            <a:r>
              <a:rPr lang="en-US" sz="1600" b="1" dirty="0">
                <a:solidFill>
                  <a:schemeClr val="tx1"/>
                </a:solidFill>
              </a:rPr>
              <a:t>The second drawback is this code is not suitable for testing.</a:t>
            </a:r>
          </a:p>
          <a:p>
            <a:pPr marL="465138" indent="-465138" algn="l">
              <a:buClr>
                <a:srgbClr val="0070C0"/>
              </a:buClr>
              <a:buFont typeface="Wingdings" pitchFamily="2" charset="2"/>
              <a:buChar char="u"/>
            </a:pPr>
            <a:r>
              <a:rPr lang="en-US" sz="1600" b="1" dirty="0">
                <a:solidFill>
                  <a:schemeClr val="tx1"/>
                </a:solidFill>
              </a:rPr>
              <a:t>Anytime, you instantiate the car, you get the same engine and same sets of tires.</a:t>
            </a:r>
          </a:p>
          <a:p>
            <a:pPr marL="465138" indent="-465138" algn="l">
              <a:buClr>
                <a:srgbClr val="0070C0"/>
              </a:buClr>
              <a:buFont typeface="Wingdings" pitchFamily="2" charset="2"/>
              <a:buChar char="u"/>
            </a:pPr>
            <a:r>
              <a:rPr lang="en-US" sz="1600" b="1" dirty="0">
                <a:solidFill>
                  <a:schemeClr val="tx1"/>
                </a:solidFill>
              </a:rPr>
              <a:t>What is we want to test our code maybe with a petrol engine, a diesel engine, a new tries, old tires, and so on. It is not possible.</a:t>
            </a:r>
          </a:p>
          <a:p>
            <a:pPr marL="465138" indent="-465138" algn="l">
              <a:buClr>
                <a:srgbClr val="0070C0"/>
              </a:buClr>
              <a:buFont typeface="Wingdings" pitchFamily="2" charset="2"/>
              <a:buChar char="u"/>
            </a:pPr>
            <a:r>
              <a:rPr lang="en-US" sz="1600" b="1" dirty="0">
                <a:solidFill>
                  <a:schemeClr val="tx1"/>
                </a:solidFill>
              </a:rPr>
              <a:t>Even we want to change the code, what do we do if the engine and tires in turn have some dependencies. How do we keep track and create those dependencies.</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https://www.youtube.com/watch?v=OFPIGlxunL0&amp;list=PLC3y8-rFHvwhBRAgFinJR8KHIrCdTkZcZ&amp;index=18</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A59705AB-8F70-4981-AD7B-9918A9D3196D}"/>
              </a:ext>
            </a:extLst>
          </p:cNvPr>
          <p:cNvPicPr>
            <a:picLocks noChangeAspect="1"/>
          </p:cNvPicPr>
          <p:nvPr/>
        </p:nvPicPr>
        <p:blipFill>
          <a:blip r:embed="rId2"/>
          <a:stretch>
            <a:fillRect/>
          </a:stretch>
        </p:blipFill>
        <p:spPr>
          <a:xfrm>
            <a:off x="1619672" y="3578095"/>
            <a:ext cx="6681010" cy="3091351"/>
          </a:xfrm>
          <a:prstGeom prst="rect">
            <a:avLst/>
          </a:prstGeom>
          <a:ln>
            <a:solidFill>
              <a:srgbClr val="C00000"/>
            </a:solidFill>
          </a:ln>
        </p:spPr>
      </p:pic>
    </p:spTree>
    <p:extLst>
      <p:ext uri="{BB962C8B-B14F-4D97-AF65-F5344CB8AC3E}">
        <p14:creationId xmlns:p14="http://schemas.microsoft.com/office/powerpoint/2010/main" val="1474364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 Dependency Injection</a:t>
            </a:r>
            <a:endParaRPr lang="zh-TW" altLang="en-US" b="1" dirty="0">
              <a:solidFill>
                <a:srgbClr val="FFFF00"/>
              </a:solidFill>
            </a:endParaRPr>
          </a:p>
        </p:txBody>
      </p:sp>
      <p:sp>
        <p:nvSpPr>
          <p:cNvPr id="3" name="副標題 2"/>
          <p:cNvSpPr>
            <a:spLocks noGrp="1"/>
          </p:cNvSpPr>
          <p:nvPr>
            <p:ph type="subTitle" idx="1"/>
          </p:nvPr>
        </p:nvSpPr>
        <p:spPr>
          <a:xfrm>
            <a:off x="467544" y="1268754"/>
            <a:ext cx="8352928" cy="1872214"/>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Basically, we are not in control of our code.</a:t>
            </a:r>
          </a:p>
          <a:p>
            <a:pPr marL="465138" indent="-465138" algn="l">
              <a:buClr>
                <a:srgbClr val="0070C0"/>
              </a:buClr>
              <a:buFont typeface="Wingdings" pitchFamily="2" charset="2"/>
              <a:buChar char="u"/>
            </a:pPr>
            <a:r>
              <a:rPr lang="en-US" sz="1600" b="1" dirty="0">
                <a:solidFill>
                  <a:schemeClr val="tx1"/>
                </a:solidFill>
              </a:rPr>
              <a:t>The second part of this section is dependency injection as a design pattern is going to help us.</a:t>
            </a:r>
          </a:p>
          <a:p>
            <a:pPr marL="465138" indent="-465138" algn="l">
              <a:buClr>
                <a:srgbClr val="0070C0"/>
              </a:buClr>
              <a:buFont typeface="Wingdings" pitchFamily="2" charset="2"/>
              <a:buChar char="u"/>
            </a:pPr>
            <a:r>
              <a:rPr lang="en-US" sz="1600" b="1" dirty="0">
                <a:solidFill>
                  <a:schemeClr val="tx1"/>
                </a:solidFill>
              </a:rPr>
              <a:t>Let’s take a look at that.</a:t>
            </a:r>
          </a:p>
          <a:p>
            <a:pPr marL="465138" indent="-465138" algn="l">
              <a:buClr>
                <a:srgbClr val="0070C0"/>
              </a:buClr>
              <a:buFont typeface="Wingdings" pitchFamily="2" charset="2"/>
              <a:buChar char="u"/>
            </a:pPr>
            <a:r>
              <a:rPr lang="en-US" sz="1600" b="1" dirty="0">
                <a:solidFill>
                  <a:schemeClr val="tx1"/>
                </a:solidFill>
              </a:rPr>
              <a:t>Basically, the dependency injection is a coding pattern in which a class receives its dependencies from external sources rather than creating them itself.</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https://www.youtube.com/watch?v=OFPIGlxunL0&amp;list=PLC3y8-rFHvwhBRAgFinJR8KHIrCdTkZcZ&amp;index=18</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6</a:t>
            </a:fld>
            <a:endParaRPr lang="zh-TW" altLang="en-US"/>
          </a:p>
        </p:txBody>
      </p:sp>
      <p:pic>
        <p:nvPicPr>
          <p:cNvPr id="8" name="Picture 7">
            <a:extLst>
              <a:ext uri="{FF2B5EF4-FFF2-40B4-BE49-F238E27FC236}">
                <a16:creationId xmlns:a16="http://schemas.microsoft.com/office/drawing/2014/main" id="{205C861E-51ED-4EC1-929D-6C99141C4107}"/>
              </a:ext>
            </a:extLst>
          </p:cNvPr>
          <p:cNvPicPr>
            <a:picLocks noChangeAspect="1"/>
          </p:cNvPicPr>
          <p:nvPr/>
        </p:nvPicPr>
        <p:blipFill>
          <a:blip r:embed="rId2"/>
          <a:stretch>
            <a:fillRect/>
          </a:stretch>
        </p:blipFill>
        <p:spPr>
          <a:xfrm>
            <a:off x="1100137" y="3429000"/>
            <a:ext cx="6943725" cy="1638300"/>
          </a:xfrm>
          <a:prstGeom prst="rect">
            <a:avLst/>
          </a:prstGeom>
          <a:ln>
            <a:solidFill>
              <a:srgbClr val="C00000"/>
            </a:solidFill>
          </a:ln>
        </p:spPr>
      </p:pic>
    </p:spTree>
    <p:extLst>
      <p:ext uri="{BB962C8B-B14F-4D97-AF65-F5344CB8AC3E}">
        <p14:creationId xmlns:p14="http://schemas.microsoft.com/office/powerpoint/2010/main" val="2992388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18.1 W/O DI and With DI</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extLst>
      <p:ext uri="{BB962C8B-B14F-4D97-AF65-F5344CB8AC3E}">
        <p14:creationId xmlns:p14="http://schemas.microsoft.com/office/powerpoint/2010/main" val="3502204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18.1 W/O DI and With DI</a:t>
            </a:r>
            <a:endParaRPr lang="zh-TW" altLang="en-US" b="1" dirty="0">
              <a:solidFill>
                <a:srgbClr val="FFFF00"/>
              </a:solidFill>
            </a:endParaRPr>
          </a:p>
        </p:txBody>
      </p:sp>
      <p:sp>
        <p:nvSpPr>
          <p:cNvPr id="3" name="副標題 2"/>
          <p:cNvSpPr>
            <a:spLocks noGrp="1"/>
          </p:cNvSpPr>
          <p:nvPr>
            <p:ph type="subTitle" idx="1"/>
          </p:nvPr>
        </p:nvSpPr>
        <p:spPr>
          <a:xfrm>
            <a:off x="467544" y="1268753"/>
            <a:ext cx="8352928" cy="1695010"/>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Let’s look at code that make use of DI and understand the definition.</a:t>
            </a:r>
          </a:p>
          <a:p>
            <a:pPr marL="465138" indent="-465138" algn="l">
              <a:buClr>
                <a:srgbClr val="0070C0"/>
              </a:buClr>
              <a:buFont typeface="Wingdings" pitchFamily="2" charset="2"/>
              <a:buChar char="u"/>
            </a:pPr>
            <a:r>
              <a:rPr lang="en-US" sz="1600" b="1" dirty="0">
                <a:solidFill>
                  <a:schemeClr val="tx1"/>
                </a:solidFill>
              </a:rPr>
              <a:t>If you see here, we have move the definition of the dependencies inside the constructor to the parameters of the constructor. </a:t>
            </a:r>
          </a:p>
          <a:p>
            <a:pPr marL="465138" indent="-465138" algn="l">
              <a:buClr>
                <a:srgbClr val="0070C0"/>
              </a:buClr>
              <a:buFont typeface="Wingdings" pitchFamily="2" charset="2"/>
              <a:buChar char="u"/>
            </a:pPr>
            <a:r>
              <a:rPr lang="en-US" sz="1600" b="1" dirty="0">
                <a:solidFill>
                  <a:schemeClr val="tx1"/>
                </a:solidFill>
              </a:rPr>
              <a:t>The car class does not create the dependencies any more. It just consumes them.</a:t>
            </a:r>
          </a:p>
          <a:p>
            <a:pPr marL="465138" indent="-465138" algn="l">
              <a:buClr>
                <a:srgbClr val="0070C0"/>
              </a:buClr>
              <a:buFont typeface="Wingdings" pitchFamily="2" charset="2"/>
              <a:buChar char="u"/>
            </a:pPr>
            <a:r>
              <a:rPr lang="en-US" sz="1600" b="1" dirty="0">
                <a:solidFill>
                  <a:schemeClr val="tx1"/>
                </a:solidFill>
              </a:rPr>
              <a:t>The creation of the dependencies is external to this class. By doing so, both the drawback we have are all solved.</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https://www.youtube.com/watch?v=OFPIGlxunL0&amp;list=PLC3y8-rFHvwhBRAgFinJR8KHIrCdTkZcZ&amp;index=18</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8</a:t>
            </a:fld>
            <a:endParaRPr lang="zh-TW" altLang="en-US"/>
          </a:p>
        </p:txBody>
      </p:sp>
      <p:pic>
        <p:nvPicPr>
          <p:cNvPr id="11" name="Picture 10">
            <a:extLst>
              <a:ext uri="{FF2B5EF4-FFF2-40B4-BE49-F238E27FC236}">
                <a16:creationId xmlns:a16="http://schemas.microsoft.com/office/drawing/2014/main" id="{8C1632EA-D8AC-4037-80A3-3574103C2383}"/>
              </a:ext>
            </a:extLst>
          </p:cNvPr>
          <p:cNvPicPr>
            <a:picLocks noChangeAspect="1"/>
          </p:cNvPicPr>
          <p:nvPr/>
        </p:nvPicPr>
        <p:blipFill>
          <a:blip r:embed="rId2"/>
          <a:stretch>
            <a:fillRect/>
          </a:stretch>
        </p:blipFill>
        <p:spPr>
          <a:xfrm>
            <a:off x="1475656" y="3133866"/>
            <a:ext cx="6581775" cy="3057525"/>
          </a:xfrm>
          <a:prstGeom prst="rect">
            <a:avLst/>
          </a:prstGeom>
          <a:ln>
            <a:solidFill>
              <a:srgbClr val="C00000"/>
            </a:solidFill>
          </a:ln>
        </p:spPr>
      </p:pic>
      <p:sp>
        <p:nvSpPr>
          <p:cNvPr id="12" name="Rectangle 11">
            <a:extLst>
              <a:ext uri="{FF2B5EF4-FFF2-40B4-BE49-F238E27FC236}">
                <a16:creationId xmlns:a16="http://schemas.microsoft.com/office/drawing/2014/main" id="{6750C745-733E-45F8-8989-BAA85ABF4F83}"/>
              </a:ext>
            </a:extLst>
          </p:cNvPr>
          <p:cNvSpPr/>
          <p:nvPr/>
        </p:nvSpPr>
        <p:spPr>
          <a:xfrm>
            <a:off x="6107832" y="5294106"/>
            <a:ext cx="1800200"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87E807-83EE-48E4-A0B3-E9DC5050F9E9}"/>
              </a:ext>
            </a:extLst>
          </p:cNvPr>
          <p:cNvSpPr/>
          <p:nvPr/>
        </p:nvSpPr>
        <p:spPr>
          <a:xfrm>
            <a:off x="2793860" y="5297407"/>
            <a:ext cx="2161844"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991126C9-5F3C-409A-8032-65C6AB6E8704}"/>
              </a:ext>
            </a:extLst>
          </p:cNvPr>
          <p:cNvCxnSpPr>
            <a:stCxn id="13" idx="3"/>
            <a:endCxn id="12" idx="1"/>
          </p:cNvCxnSpPr>
          <p:nvPr/>
        </p:nvCxnSpPr>
        <p:spPr>
          <a:xfrm flipV="1">
            <a:off x="4955704" y="5510130"/>
            <a:ext cx="1152128" cy="330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240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18.2 DI</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extLst>
      <p:ext uri="{BB962C8B-B14F-4D97-AF65-F5344CB8AC3E}">
        <p14:creationId xmlns:p14="http://schemas.microsoft.com/office/powerpoint/2010/main" val="36708569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2257</TotalTime>
  <Words>1588</Words>
  <Application>Microsoft Office PowerPoint</Application>
  <PresentationFormat>On-screen Show (4:3)</PresentationFormat>
  <Paragraphs>139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Wingdings</vt:lpstr>
      <vt:lpstr>Office 佈景主題</vt:lpstr>
      <vt:lpstr>18 Dependency Injection</vt:lpstr>
      <vt:lpstr>18 Dependency Injection</vt:lpstr>
      <vt:lpstr>18 Dependency Injection</vt:lpstr>
      <vt:lpstr>18 Dependency Injection</vt:lpstr>
      <vt:lpstr>18 Dependency Injection</vt:lpstr>
      <vt:lpstr>18 Dependency Injection</vt:lpstr>
      <vt:lpstr>18.1 W/O DI and With DI</vt:lpstr>
      <vt:lpstr>18.1 W/O DI and With DI</vt:lpstr>
      <vt:lpstr>18.2 DI</vt:lpstr>
      <vt:lpstr>18.2 DI</vt:lpstr>
      <vt:lpstr>18.2 DI</vt:lpstr>
      <vt:lpstr>18.2 DI</vt:lpstr>
      <vt:lpstr>18.2 DI</vt:lpstr>
      <vt:lpstr>18.2 DI</vt:lpstr>
      <vt:lpstr>18.2 DI</vt:lpstr>
      <vt:lpstr>18.2 DI</vt:lpstr>
      <vt:lpstr>18.2 DI</vt:lpstr>
      <vt:lpstr>18.2 DI</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1023</cp:revision>
  <dcterms:created xsi:type="dcterms:W3CDTF">2018-09-28T16:40:41Z</dcterms:created>
  <dcterms:modified xsi:type="dcterms:W3CDTF">2019-05-01T23:07:33Z</dcterms:modified>
</cp:coreProperties>
</file>