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89" r:id="rId4"/>
    <p:sldId id="264" r:id="rId5"/>
    <p:sldId id="284" r:id="rId6"/>
    <p:sldId id="285" r:id="rId7"/>
    <p:sldId id="286" r:id="rId8"/>
    <p:sldId id="287" r:id="rId9"/>
    <p:sldId id="288" r:id="rId10"/>
    <p:sldId id="283" r:id="rId11"/>
    <p:sldId id="265" r:id="rId12"/>
    <p:sldId id="266" r:id="rId13"/>
    <p:sldId id="267" r:id="rId14"/>
    <p:sldId id="290" r:id="rId15"/>
    <p:sldId id="268" r:id="rId16"/>
    <p:sldId id="269" r:id="rId17"/>
    <p:sldId id="270" r:id="rId18"/>
    <p:sldId id="271" r:id="rId19"/>
    <p:sldId id="272" r:id="rId20"/>
    <p:sldId id="273" r:id="rId21"/>
    <p:sldId id="291" r:id="rId22"/>
    <p:sldId id="292" r:id="rId23"/>
    <p:sldId id="274" r:id="rId24"/>
    <p:sldId id="275" r:id="rId25"/>
    <p:sldId id="294" r:id="rId26"/>
    <p:sldId id="295" r:id="rId27"/>
    <p:sldId id="296" r:id="rId28"/>
    <p:sldId id="293" r:id="rId29"/>
    <p:sldId id="276" r:id="rId30"/>
    <p:sldId id="277" r:id="rId31"/>
    <p:sldId id="278" r:id="rId32"/>
    <p:sldId id="279" r:id="rId33"/>
    <p:sldId id="297" r:id="rId34"/>
    <p:sldId id="280" r:id="rId35"/>
    <p:sldId id="298" r:id="rId36"/>
    <p:sldId id="281" r:id="rId37"/>
    <p:sldId id="299" r:id="rId38"/>
    <p:sldId id="301" r:id="rId39"/>
    <p:sldId id="25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Use 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this section, we implement three steps used to use a service in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start from step one, creating an EmployeeService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C5F1E-BA0C-4E3B-BE01-5522B6CF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28374"/>
            <a:ext cx="3948173" cy="42483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469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8641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service project folder, run the command “ng g s employee”. Here, g for generate, s for service, and service name is employee.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At the end of command, you should have the </a:t>
            </a:r>
            <a:r>
              <a:rPr lang="en-US" sz="1600" b="1" dirty="0" err="1">
                <a:solidFill>
                  <a:schemeClr val="tx1"/>
                </a:solidFill>
              </a:rPr>
              <a:t>employee.service.ts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9ABCD-4EA3-4B20-8943-60ED0B6B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224724"/>
            <a:ext cx="7211803" cy="5562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E385F-C760-4659-AFDD-CD8B6432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924944"/>
            <a:ext cx="2023312" cy="36686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503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157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you look at inside the </a:t>
            </a:r>
            <a:r>
              <a:rPr lang="en-US" sz="1600" b="1" dirty="0" err="1">
                <a:solidFill>
                  <a:schemeClr val="tx1"/>
                </a:solidFill>
              </a:rPr>
              <a:t>employee.service.ts</a:t>
            </a:r>
            <a:r>
              <a:rPr lang="en-US" sz="1600" b="1" dirty="0">
                <a:solidFill>
                  <a:schemeClr val="tx1"/>
                </a:solidFill>
              </a:rPr>
              <a:t>, you will find the template for angular service.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Now, what is the responsibility of service for? To provide the employee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in the </a:t>
            </a:r>
            <a:r>
              <a:rPr lang="en-US" sz="1600" b="1" dirty="0" err="1">
                <a:solidFill>
                  <a:schemeClr val="tx1"/>
                </a:solidFill>
              </a:rPr>
              <a:t>EmpolyeeService</a:t>
            </a:r>
            <a:r>
              <a:rPr lang="en-US" sz="1600" b="1" dirty="0">
                <a:solidFill>
                  <a:schemeClr val="tx1"/>
                </a:solidFill>
              </a:rPr>
              <a:t> class, let create a new method, </a:t>
            </a:r>
            <a:r>
              <a:rPr lang="en-US" sz="1600" b="1" dirty="0" err="1">
                <a:solidFill>
                  <a:schemeClr val="tx1"/>
                </a:solidFill>
              </a:rPr>
              <a:t>getEmployee</a:t>
            </a:r>
            <a:r>
              <a:rPr lang="en-US" sz="1600" b="1" dirty="0">
                <a:solidFill>
                  <a:schemeClr val="tx1"/>
                </a:solidFill>
              </a:rPr>
              <a:t> () and return the array of employee().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12195-1F20-418A-B0D3-D1C845CC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3" y="2586919"/>
            <a:ext cx="4581903" cy="19409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434080-8A0E-452D-98FC-BCE742106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16" y="3573017"/>
            <a:ext cx="4237092" cy="29090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22602-3505-445E-96FB-4BD8E9F1A03E}"/>
              </a:ext>
            </a:extLst>
          </p:cNvPr>
          <p:cNvSpPr/>
          <p:nvPr/>
        </p:nvSpPr>
        <p:spPr>
          <a:xfrm>
            <a:off x="1619672" y="4077072"/>
            <a:ext cx="1152128" cy="1773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23DFC-B121-4BCF-B028-07E097636588}"/>
              </a:ext>
            </a:extLst>
          </p:cNvPr>
          <p:cNvSpPr/>
          <p:nvPr/>
        </p:nvSpPr>
        <p:spPr>
          <a:xfrm>
            <a:off x="4788024" y="5027541"/>
            <a:ext cx="3161184" cy="1328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3DE8AB-D815-4C7A-9FC2-B5809ABFC25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771800" y="4165766"/>
            <a:ext cx="2016224" cy="15261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8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employee-list and employee-detail component, initialize the employee to empty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D251-3016-47C5-952C-48D9BE90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7" y="2172023"/>
            <a:ext cx="4655737" cy="27981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AB677-7EBD-47DD-B7AD-A4C7E281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9" y="4090390"/>
            <a:ext cx="4661241" cy="22659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826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Register Service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the </a:t>
            </a:r>
            <a:r>
              <a:rPr lang="en-US" sz="1600" b="1" dirty="0" err="1">
                <a:solidFill>
                  <a:schemeClr val="tx1"/>
                </a:solidFill>
              </a:rPr>
              <a:t>employeeService</a:t>
            </a:r>
            <a:r>
              <a:rPr lang="en-US" sz="1600" b="1" dirty="0">
                <a:solidFill>
                  <a:schemeClr val="tx1"/>
                </a:solidFill>
              </a:rPr>
              <a:t> component has a method to return the employees.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Our first step is complete. We have created a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second step is to register the service with Angular Injector.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4EA22-B5CE-4C42-9C00-0CA2EC1B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78" y="2547056"/>
            <a:ext cx="54864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69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675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we do not register, the service will be another regular class according to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There are multiple places you can register the services. But the place is very important because angular is hierarchical dependency injection system.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Consider the example application, it has the app module. The appl module has the app component. The app component has two components nested inside. The employee-list and employee-detail.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AD73F-1D91-45DC-9EA7-3B48C716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3217519"/>
            <a:ext cx="572452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344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080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you register a list-employee component, the service can be used by the employee-list component and its children.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 other components, no even the employ-details component can use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8B9AB-C963-4B9E-B7EF-2A6EA967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4128"/>
            <a:ext cx="4140031" cy="15449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DB341-D8A9-47F4-BFC2-C459C035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730" y="2604128"/>
            <a:ext cx="3811070" cy="24040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391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not a good choice. If you register with the app component, the app component and all the children can make use of the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work fine but each module usually a feature area in your application and might grow.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934E6-520C-438F-89A7-C46E2AD6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63" y="2353962"/>
            <a:ext cx="675322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499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So, it is better to register the service in module level. By doing so, the components under the app module can use 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register a service, we use the providers meta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6D46A-A4EA-4797-B670-2A130197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27" y="2996952"/>
            <a:ext cx="4309673" cy="23547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19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Use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this section, we implement three steps used to use a service in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start from step one, creating an EmployeeService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06FE2-D40F-4105-BC3A-A6BF33C4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78" y="2547056"/>
            <a:ext cx="54864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E58EF9-956B-40F4-82C0-E5E42AE5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05423"/>
            <a:ext cx="59531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898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 back the visual studio code, in the app module, include the employee service in the provider array.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Also, import the EmployeeService.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19B-8BD9-4B66-BB3F-3B53F6578FC8}"/>
              </a:ext>
            </a:extLst>
          </p:cNvPr>
          <p:cNvSpPr/>
          <p:nvPr/>
        </p:nvSpPr>
        <p:spPr>
          <a:xfrm>
            <a:off x="2051729" y="4331905"/>
            <a:ext cx="13681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C8A30-DB16-4EFE-A62F-F0C326D898B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2735805" y="2167620"/>
            <a:ext cx="1908203" cy="21642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80DCBDF-8E01-43B0-83D6-6F9D9193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25" y="3837110"/>
            <a:ext cx="4682350" cy="21642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D3038C-77D3-4A11-A805-4022E35D003D}"/>
              </a:ext>
            </a:extLst>
          </p:cNvPr>
          <p:cNvSpPr/>
          <p:nvPr/>
        </p:nvSpPr>
        <p:spPr>
          <a:xfrm>
            <a:off x="4932039" y="4777058"/>
            <a:ext cx="2406573" cy="236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DFF6D0-9D40-4FE1-A4CB-F4BF5D2F84D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644008" y="2167620"/>
            <a:ext cx="1491318" cy="26094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4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Register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898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 back the visual studio code, in the app module, include the employee service in the provider array.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done with the second step, register the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08991-42DE-44C7-ADBD-7BBEA4C2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45" y="2436005"/>
            <a:ext cx="5176347" cy="38634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62D48-8FBC-4E3D-AECC-F9C980AAC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1" y="2522574"/>
            <a:ext cx="3143343" cy="22075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19B-8BD9-4B66-BB3F-3B53F6578FC8}"/>
              </a:ext>
            </a:extLst>
          </p:cNvPr>
          <p:cNvSpPr/>
          <p:nvPr/>
        </p:nvSpPr>
        <p:spPr>
          <a:xfrm>
            <a:off x="4164178" y="3851189"/>
            <a:ext cx="28803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C8A30-DB16-4EFE-A62F-F0C326D898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588114" y="3626369"/>
            <a:ext cx="576064" cy="3328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Declare DI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85DECA-71CC-4EBB-AEDA-1269025B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02" y="2485118"/>
            <a:ext cx="5208240" cy="31641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have done the first and second step.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third step is to declare the dependency that the component that need the service.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dependency is specified in the constructor.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2A669B-2D92-4F4E-B8C0-8702A7B25CAA}"/>
              </a:ext>
            </a:extLst>
          </p:cNvPr>
          <p:cNvSpPr/>
          <p:nvPr/>
        </p:nvSpPr>
        <p:spPr>
          <a:xfrm>
            <a:off x="2267744" y="3573016"/>
            <a:ext cx="367240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49AA66-2FE6-4178-952B-4C1DF1D3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86" y="3573016"/>
            <a:ext cx="3987214" cy="23224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7735C-8432-46F0-82A4-0DB9B623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9" y="3718624"/>
            <a:ext cx="3394720" cy="2176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643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go back to the employee list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going to use typescript shorthand syntax to make use of the dependency.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constructor, we pass in the local variable _</a:t>
            </a:r>
            <a:r>
              <a:rPr lang="en-US" sz="1600" b="1" dirty="0" err="1">
                <a:solidFill>
                  <a:schemeClr val="tx1"/>
                </a:solidFill>
              </a:rPr>
              <a:t>employeeService</a:t>
            </a:r>
            <a:r>
              <a:rPr lang="en-US" sz="1600" b="1" dirty="0">
                <a:solidFill>
                  <a:schemeClr val="tx1"/>
                </a:solidFill>
              </a:rPr>
              <a:t> with type EmployeeService.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Now, we have the local variable _</a:t>
            </a:r>
            <a:r>
              <a:rPr lang="en-US" sz="1600" b="1" dirty="0" err="1">
                <a:solidFill>
                  <a:schemeClr val="tx1"/>
                </a:solidFill>
              </a:rPr>
              <a:t>employeeService</a:t>
            </a:r>
            <a:r>
              <a:rPr lang="en-US" sz="1600" b="1" dirty="0">
                <a:solidFill>
                  <a:schemeClr val="tx1"/>
                </a:solidFill>
              </a:rPr>
              <a:t> that give us a instance of employee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19B-8BD9-4B66-BB3F-3B53F6578FC8}"/>
              </a:ext>
            </a:extLst>
          </p:cNvPr>
          <p:cNvSpPr/>
          <p:nvPr/>
        </p:nvSpPr>
        <p:spPr>
          <a:xfrm>
            <a:off x="5459309" y="5300012"/>
            <a:ext cx="27723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2E1DF-433F-4900-BFFC-0F98EFD0B01D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44008" y="2911798"/>
            <a:ext cx="2201455" cy="2388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3E2458-E46A-4790-BA64-0DEEFFE06ADC}"/>
              </a:ext>
            </a:extLst>
          </p:cNvPr>
          <p:cNvSpPr/>
          <p:nvPr/>
        </p:nvSpPr>
        <p:spPr>
          <a:xfrm>
            <a:off x="3995936" y="4564211"/>
            <a:ext cx="648072" cy="59298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20FC1-79F3-49A6-99B5-47472A5C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45" y="2937090"/>
            <a:ext cx="450532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Next, we need to make use of the service instance and fetch the employee data and code goes inside the </a:t>
            </a:r>
            <a:r>
              <a:rPr lang="en-US" sz="1600" b="1" dirty="0" err="1">
                <a:solidFill>
                  <a:schemeClr val="tx1"/>
                </a:solidFill>
              </a:rPr>
              <a:t>ngOnOnit</a:t>
            </a:r>
            <a:r>
              <a:rPr lang="en-US" sz="1600" b="1" dirty="0">
                <a:solidFill>
                  <a:schemeClr val="tx1"/>
                </a:solidFill>
              </a:rPr>
              <a:t>() life cycle hook. We have not talk about the </a:t>
            </a:r>
            <a:r>
              <a:rPr lang="en-US" sz="1600" b="1" dirty="0" err="1">
                <a:solidFill>
                  <a:schemeClr val="tx1"/>
                </a:solidFill>
              </a:rPr>
              <a:t>LifeCycle</a:t>
            </a:r>
            <a:r>
              <a:rPr lang="en-US" sz="1600" b="1" dirty="0">
                <a:solidFill>
                  <a:schemeClr val="tx1"/>
                </a:solidFill>
              </a:rPr>
              <a:t> hook but </a:t>
            </a:r>
            <a:r>
              <a:rPr lang="en-US" sz="1600" b="1" dirty="0" err="1">
                <a:solidFill>
                  <a:schemeClr val="tx1"/>
                </a:solidFill>
              </a:rPr>
              <a:t>noOnInit</a:t>
            </a:r>
            <a:r>
              <a:rPr lang="en-US" sz="1600" b="1" dirty="0">
                <a:solidFill>
                  <a:schemeClr val="tx1"/>
                </a:solidFill>
              </a:rPr>
              <a:t>() get calls once the component has been initialized.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 inside the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method, </a:t>
            </a:r>
            <a:r>
              <a:rPr lang="en-US" sz="1600" b="1" dirty="0" err="1">
                <a:solidFill>
                  <a:schemeClr val="tx1"/>
                </a:solidFill>
              </a:rPr>
              <a:t>this.employee</a:t>
            </a:r>
            <a:r>
              <a:rPr lang="en-US" sz="1600" b="1" dirty="0">
                <a:solidFill>
                  <a:schemeClr val="tx1"/>
                </a:solidFill>
              </a:rPr>
              <a:t> = this._</a:t>
            </a:r>
            <a:r>
              <a:rPr lang="en-US" sz="1600" b="1" dirty="0" err="1">
                <a:solidFill>
                  <a:schemeClr val="tx1"/>
                </a:solidFill>
              </a:rPr>
              <a:t>employeeService.getEmployees</a:t>
            </a:r>
            <a:r>
              <a:rPr lang="en-US" sz="1600" b="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19B-8BD9-4B66-BB3F-3B53F6578FC8}"/>
              </a:ext>
            </a:extLst>
          </p:cNvPr>
          <p:cNvSpPr/>
          <p:nvPr/>
        </p:nvSpPr>
        <p:spPr>
          <a:xfrm>
            <a:off x="3275856" y="4811156"/>
            <a:ext cx="3528392" cy="4900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2E1DF-433F-4900-BFFC-0F98EFD0B01D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44008" y="2420888"/>
            <a:ext cx="396044" cy="23902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2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598E1F-8890-4BB3-9EBF-694A7AED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" y="3124466"/>
            <a:ext cx="4104456" cy="270999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4104456" cy="13338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Here is how this 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have </a:t>
            </a:r>
            <a:r>
              <a:rPr lang="en-US" sz="1600" b="1" dirty="0" err="1">
                <a:solidFill>
                  <a:schemeClr val="tx1"/>
                </a:solidFill>
              </a:rPr>
              <a:t>employee.service</a:t>
            </a:r>
            <a:r>
              <a:rPr lang="en-US" sz="1600" b="1" dirty="0">
                <a:solidFill>
                  <a:schemeClr val="tx1"/>
                </a:solidFill>
              </a:rPr>
              <a:t> class, it has </a:t>
            </a:r>
            <a:r>
              <a:rPr lang="en-US" sz="1600" b="1" dirty="0" err="1">
                <a:solidFill>
                  <a:schemeClr val="tx1"/>
                </a:solidFill>
              </a:rPr>
              <a:t>getEmployee</a:t>
            </a:r>
            <a:r>
              <a:rPr lang="en-US" sz="1600" b="1" dirty="0">
                <a:solidFill>
                  <a:schemeClr val="tx1"/>
                </a:solidFill>
              </a:rPr>
              <a:t>() method to return the employees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19B-8BD9-4B66-BB3F-3B53F6578FC8}"/>
              </a:ext>
            </a:extLst>
          </p:cNvPr>
          <p:cNvSpPr/>
          <p:nvPr/>
        </p:nvSpPr>
        <p:spPr>
          <a:xfrm>
            <a:off x="1485136" y="4805043"/>
            <a:ext cx="2448272" cy="620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2E1DF-433F-4900-BFFC-0F98EFD0B01D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519772" y="2602574"/>
            <a:ext cx="189500" cy="22024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標題 2">
            <a:extLst>
              <a:ext uri="{FF2B5EF4-FFF2-40B4-BE49-F238E27FC236}">
                <a16:creationId xmlns:a16="http://schemas.microsoft.com/office/drawing/2014/main" id="{30BE91F7-A574-4501-96B5-7E194F21328E}"/>
              </a:ext>
            </a:extLst>
          </p:cNvPr>
          <p:cNvSpPr txBox="1">
            <a:spLocks/>
          </p:cNvSpPr>
          <p:nvPr/>
        </p:nvSpPr>
        <p:spPr>
          <a:xfrm>
            <a:off x="4781796" y="1268757"/>
            <a:ext cx="3924436" cy="13388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employee-list component holds an instance of employee service which is _</a:t>
            </a:r>
            <a:r>
              <a:rPr lang="en-US" sz="1600" b="1" dirty="0" err="1">
                <a:solidFill>
                  <a:schemeClr val="tx1"/>
                </a:solidFill>
              </a:rPr>
              <a:t>employeeService</a:t>
            </a:r>
            <a:r>
              <a:rPr lang="en-US" sz="1600" b="1" dirty="0">
                <a:solidFill>
                  <a:schemeClr val="tx1"/>
                </a:solidFill>
              </a:rPr>
              <a:t> and call </a:t>
            </a:r>
            <a:r>
              <a:rPr lang="en-US" sz="1600" b="1" dirty="0" err="1">
                <a:solidFill>
                  <a:schemeClr val="tx1"/>
                </a:solidFill>
              </a:rPr>
              <a:t>getEmployee</a:t>
            </a:r>
            <a:r>
              <a:rPr lang="en-US" sz="1600" b="1" dirty="0">
                <a:solidFill>
                  <a:schemeClr val="tx1"/>
                </a:solidFill>
              </a:rPr>
              <a:t>() method and assign the public employees.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76F0C-3BF0-47AF-8B90-E67BEEBB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96" y="3217104"/>
            <a:ext cx="3820320" cy="22080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D51B35-333A-4E72-A66C-E2EC9C2472B6}"/>
              </a:ext>
            </a:extLst>
          </p:cNvPr>
          <p:cNvSpPr/>
          <p:nvPr/>
        </p:nvSpPr>
        <p:spPr>
          <a:xfrm>
            <a:off x="5454420" y="4705026"/>
            <a:ext cx="2943484" cy="620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3B92AC-A2C8-4F57-AE59-47F75324A1E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6744014" y="2607580"/>
            <a:ext cx="182148" cy="20974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5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136904" cy="941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the same thing for employee detail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Restart again. We still have both Employee List and Employee-detail List.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But this time, instead of hard-coded, we use service which is more efficiently.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40752-6B3F-4F18-85E4-7C89FDBA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41" y="2404717"/>
            <a:ext cx="627697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653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94824B-927C-4094-8D2E-9712406D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20" y="2996952"/>
            <a:ext cx="4586833" cy="36467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4890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go back to the employee list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going to use typescript shorthand syntax to make use of the dependency.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constructor, we pass in the local variable _</a:t>
            </a:r>
            <a:r>
              <a:rPr lang="en-US" sz="1600" b="1" dirty="0" err="1">
                <a:solidFill>
                  <a:schemeClr val="tx1"/>
                </a:solidFill>
              </a:rPr>
              <a:t>employeeService</a:t>
            </a:r>
            <a:r>
              <a:rPr lang="en-US" sz="1600" b="1" dirty="0">
                <a:solidFill>
                  <a:schemeClr val="tx1"/>
                </a:solidFill>
              </a:rPr>
              <a:t> with type EmployeeService.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import the EmployeeService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719B-8BD9-4B66-BB3F-3B53F6578FC8}"/>
              </a:ext>
            </a:extLst>
          </p:cNvPr>
          <p:cNvSpPr/>
          <p:nvPr/>
        </p:nvSpPr>
        <p:spPr>
          <a:xfrm>
            <a:off x="5366767" y="5589845"/>
            <a:ext cx="936104" cy="197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ABC33-6AB4-4317-AD2F-A6DA4A52B610}"/>
              </a:ext>
            </a:extLst>
          </p:cNvPr>
          <p:cNvSpPr/>
          <p:nvPr/>
        </p:nvSpPr>
        <p:spPr>
          <a:xfrm>
            <a:off x="2987824" y="3429000"/>
            <a:ext cx="3315047" cy="197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59C7E-F99A-4B6B-AFBF-96FF6A1E6243}"/>
              </a:ext>
            </a:extLst>
          </p:cNvPr>
          <p:cNvSpPr/>
          <p:nvPr/>
        </p:nvSpPr>
        <p:spPr>
          <a:xfrm>
            <a:off x="933276" y="2439514"/>
            <a:ext cx="3926756" cy="318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9BAB20-1857-47FB-BF0F-4420E50AFCB0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896654" y="2757768"/>
            <a:ext cx="1748694" cy="671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042A3-8E8B-4868-B8CF-E903582E8AE1}"/>
              </a:ext>
            </a:extLst>
          </p:cNvPr>
          <p:cNvSpPr/>
          <p:nvPr/>
        </p:nvSpPr>
        <p:spPr>
          <a:xfrm>
            <a:off x="4911584" y="1883855"/>
            <a:ext cx="1748648" cy="318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EDCF8E-381F-40AD-A1E7-7E3FB9CC9D5B}"/>
              </a:ext>
            </a:extLst>
          </p:cNvPr>
          <p:cNvSpPr/>
          <p:nvPr/>
        </p:nvSpPr>
        <p:spPr>
          <a:xfrm>
            <a:off x="4391980" y="5589845"/>
            <a:ext cx="936104" cy="197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57A43-C3D6-4E41-837F-2385F136352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860032" y="2202109"/>
            <a:ext cx="925876" cy="3387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85B99D9-17B3-4BD9-8C4F-49BBD498781B}"/>
              </a:ext>
            </a:extLst>
          </p:cNvPr>
          <p:cNvSpPr/>
          <p:nvPr/>
        </p:nvSpPr>
        <p:spPr>
          <a:xfrm>
            <a:off x="940916" y="2079086"/>
            <a:ext cx="1748648" cy="318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2E1DF-433F-4900-BFFC-0F98EFD0B01D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>
            <a:off x="1815240" y="2397340"/>
            <a:ext cx="4019579" cy="3192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8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4890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Next, we need to make use of service instance in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{} and fetch the employee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code goes inside the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life cycle hook.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have not talk life cycle hook but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hook get called when once the component has been initialized.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 inside the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method, </a:t>
            </a:r>
            <a:r>
              <a:rPr lang="en-US" sz="1600" b="1" dirty="0" err="1">
                <a:solidFill>
                  <a:schemeClr val="tx1"/>
                </a:solidFill>
              </a:rPr>
              <a:t>this.employee</a:t>
            </a:r>
            <a:r>
              <a:rPr lang="en-US" sz="1600" b="1" dirty="0">
                <a:solidFill>
                  <a:schemeClr val="tx1"/>
                </a:solidFill>
              </a:rPr>
              <a:t> = this._</a:t>
            </a:r>
            <a:r>
              <a:rPr lang="en-US" sz="1600" b="1" dirty="0" err="1">
                <a:solidFill>
                  <a:schemeClr val="tx1"/>
                </a:solidFill>
              </a:rPr>
              <a:t>employeeService.getEmployee</a:t>
            </a:r>
            <a:r>
              <a:rPr lang="en-US" sz="1600" b="1" dirty="0">
                <a:solidFill>
                  <a:schemeClr val="tx1"/>
                </a:solidFill>
              </a:rPr>
              <a:t> ()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85A29-E098-4E76-96C1-6FF8D03E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10" y="2906868"/>
            <a:ext cx="3890579" cy="33572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7E919-64E9-4DD8-B7D0-29B6350E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97948"/>
            <a:ext cx="3790191" cy="247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BF6D9A-614D-47AD-8A5D-ACD1CA8091CD}"/>
              </a:ext>
            </a:extLst>
          </p:cNvPr>
          <p:cNvSpPr/>
          <p:nvPr/>
        </p:nvSpPr>
        <p:spPr>
          <a:xfrm>
            <a:off x="971600" y="4100233"/>
            <a:ext cx="108012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5B5F9-F418-4AA1-88F0-B3EB76281329}"/>
              </a:ext>
            </a:extLst>
          </p:cNvPr>
          <p:cNvSpPr/>
          <p:nvPr/>
        </p:nvSpPr>
        <p:spPr>
          <a:xfrm>
            <a:off x="6660232" y="5589242"/>
            <a:ext cx="1728192" cy="259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77A3A8-54AF-47F7-A751-B47314B3A1E6}"/>
              </a:ext>
            </a:extLst>
          </p:cNvPr>
          <p:cNvSpPr/>
          <p:nvPr/>
        </p:nvSpPr>
        <p:spPr>
          <a:xfrm>
            <a:off x="6333350" y="5157192"/>
            <a:ext cx="974953" cy="259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CEDAAE-6B5B-41A0-A3AC-643AA0D43EAD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>
            <a:off x="2051720" y="4231760"/>
            <a:ext cx="4281630" cy="10554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C4C220-B814-4207-B6CD-5B781B2C9D87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820827" y="5417170"/>
            <a:ext cx="703501" cy="172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4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95607F-EE53-402F-B5A8-BFCD8ACB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20" y="1780538"/>
            <a:ext cx="5819775" cy="4524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435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do the same thing for the employee-detail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BF6D9A-614D-47AD-8A5D-ACD1CA8091CD}"/>
              </a:ext>
            </a:extLst>
          </p:cNvPr>
          <p:cNvSpPr/>
          <p:nvPr/>
        </p:nvSpPr>
        <p:spPr>
          <a:xfrm>
            <a:off x="2411760" y="2342259"/>
            <a:ext cx="4141440" cy="15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5B5F9-F418-4AA1-88F0-B3EB76281329}"/>
              </a:ext>
            </a:extLst>
          </p:cNvPr>
          <p:cNvSpPr/>
          <p:nvPr/>
        </p:nvSpPr>
        <p:spPr>
          <a:xfrm>
            <a:off x="2555776" y="5269205"/>
            <a:ext cx="4141440" cy="502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77A3A8-54AF-47F7-A751-B47314B3A1E6}"/>
              </a:ext>
            </a:extLst>
          </p:cNvPr>
          <p:cNvSpPr/>
          <p:nvPr/>
        </p:nvSpPr>
        <p:spPr>
          <a:xfrm>
            <a:off x="3419872" y="4797152"/>
            <a:ext cx="3133328" cy="259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C4C220-B814-4207-B6CD-5B781B2C9D87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4626496" y="5057130"/>
            <a:ext cx="360040" cy="212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8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Restart the application: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</a:t>
            </a:r>
            <a:r>
              <a:rPr lang="en-US" sz="1600" b="1" dirty="0" err="1">
                <a:solidFill>
                  <a:schemeClr val="tx1"/>
                </a:solidFill>
              </a:rPr>
              <a:t>npm</a:t>
            </a:r>
            <a:r>
              <a:rPr lang="en-US" sz="1600" b="1" dirty="0">
                <a:solidFill>
                  <a:schemeClr val="tx1"/>
                </a:solidFill>
              </a:rPr>
              <a:t> start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still have component-list and component-detail display, but this time, we get the data from the service instead of hard-code in each component.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1EC1A-C939-4324-B461-2830FD96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757184"/>
            <a:ext cx="4066207" cy="3741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331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19.3 Declare DI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how service work: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Create a Service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Register a Service with injector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Declare the service as an dependency in the constructor of the component that wants to use 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487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19.4 Injector Decorator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3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Injector Decorator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One last topic is the injector decorator.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Why is it required?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Well, injector decorator tells angular that this service might itself have injected dependencies.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 if you want to inject a service in to another service, Injector decorator is a must.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3AB21-0D64-4481-818C-E074DACF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8" y="3001696"/>
            <a:ext cx="500062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BD5048-F33B-4B5B-BA0B-E35816E65E83}"/>
              </a:ext>
            </a:extLst>
          </p:cNvPr>
          <p:cNvSpPr/>
          <p:nvPr/>
        </p:nvSpPr>
        <p:spPr>
          <a:xfrm>
            <a:off x="2699793" y="3669585"/>
            <a:ext cx="1512168" cy="299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2FB4A-0524-4626-ADCB-E356D489D287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3455877" y="2780928"/>
            <a:ext cx="1188131" cy="8886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69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Injector Decorator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Right now, the Employee Service does not have dependencies. So the  injectable decorator is not necessary but employee service might have dependencies in the future.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That is why it is recommended to have this injectable decorator as soon as you create a service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Since Angular CLI follow the best practices, it adds the injectable decorator when you generate a new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3AB21-0D64-4481-818C-E074DACF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35819"/>
            <a:ext cx="500062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BD5048-F33B-4B5B-BA0B-E35816E65E83}"/>
              </a:ext>
            </a:extLst>
          </p:cNvPr>
          <p:cNvSpPr/>
          <p:nvPr/>
        </p:nvSpPr>
        <p:spPr>
          <a:xfrm>
            <a:off x="3039864" y="3751155"/>
            <a:ext cx="2664295" cy="5154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2FB4A-0524-4626-ADCB-E356D489D28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4372012" y="2852936"/>
            <a:ext cx="271996" cy="898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26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19.4 Decorator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2232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You might ask, how come we do not use Injector decorator on employee list and employee detail.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do not see an injector decorator here. Right?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That is because component has its own component decorator that let angular knows, “Hey, I might have dependencies and might make use of the dependency injection system”.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But for a service, we do not have that component decorator. If you remove the injectable decorator as well, it becomes a plain typescript class, nothing to do with angular. That is why injectable is required only for a service and not for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75E5F-EEA7-4184-BECC-6C20346E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85" y="3824412"/>
            <a:ext cx="5486400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0E317E-6D57-47E5-87BD-33DE9197847A}"/>
              </a:ext>
            </a:extLst>
          </p:cNvPr>
          <p:cNvSpPr/>
          <p:nvPr/>
        </p:nvSpPr>
        <p:spPr>
          <a:xfrm>
            <a:off x="2590800" y="4799700"/>
            <a:ext cx="1045096" cy="3508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DDAA7-FA68-4842-9572-22842AADF1D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113348" y="3501008"/>
            <a:ext cx="1530660" cy="1298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20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79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19.5 </a:t>
            </a:r>
            <a:r>
              <a:rPr lang="en-US" altLang="zh-TW" b="1" dirty="0" err="1">
                <a:solidFill>
                  <a:srgbClr val="FFFF00"/>
                </a:solidFill>
              </a:rPr>
              <a:t>Sumamry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this section, we define EmployeeService Class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register the Injector Decorator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implement the instance in the Constructor () and transfer into the component variables in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 ()s in the Employee-list and Employee-detail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Lifecycle hook is called after the constructor() initialization.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06FE2-D40F-4105-BC3A-A6BF33C4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78" y="2930025"/>
            <a:ext cx="54864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9367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10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ng g s employee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ng: angular, g: generate, s: service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7878A-8655-4D12-BB39-CD70F043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54" y="2028374"/>
            <a:ext cx="4064259" cy="3649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525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After the command “ng g s employee”, you got the </a:t>
            </a:r>
            <a:r>
              <a:rPr lang="en-US" sz="1600" b="1" dirty="0" err="1">
                <a:solidFill>
                  <a:schemeClr val="tx1"/>
                </a:solidFill>
              </a:rPr>
              <a:t>employee.server.ts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966F6-FAC8-4355-96E9-E4C50C48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65317"/>
            <a:ext cx="6264696" cy="38430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186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10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you take a loot inside the </a:t>
            </a:r>
            <a:r>
              <a:rPr lang="en-US" sz="1600" b="1" dirty="0" err="1">
                <a:solidFill>
                  <a:schemeClr val="tx1"/>
                </a:solidFill>
              </a:rPr>
              <a:t>employee.server.ts</a:t>
            </a:r>
            <a:r>
              <a:rPr lang="en-US" sz="1600" b="1" dirty="0">
                <a:solidFill>
                  <a:schemeClr val="tx1"/>
                </a:solidFill>
              </a:rPr>
              <a:t>, you have the template of Angular service.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Now, what is our service responsible for? To provide the employee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AA142-C344-4257-A5F1-3F1C485B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5181600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384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employee service class, let’s create a new method </a:t>
            </a:r>
            <a:r>
              <a:rPr lang="en-US" sz="1600" b="1" dirty="0" err="1">
                <a:solidFill>
                  <a:schemeClr val="tx1"/>
                </a:solidFill>
              </a:rPr>
              <a:t>getEmplployee</a:t>
            </a:r>
            <a:r>
              <a:rPr lang="en-US" sz="1600" b="1" dirty="0">
                <a:solidFill>
                  <a:schemeClr val="tx1"/>
                </a:solidFill>
              </a:rPr>
              <a:t>().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just return the array of employees()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26B346-AE2A-4B0C-83CC-BE38F559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03287"/>
            <a:ext cx="6972300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651223-5413-4230-8BC6-22D4884FF82D}"/>
              </a:ext>
            </a:extLst>
          </p:cNvPr>
          <p:cNvSpPr/>
          <p:nvPr/>
        </p:nvSpPr>
        <p:spPr>
          <a:xfrm>
            <a:off x="2585542" y="4458444"/>
            <a:ext cx="3600400" cy="1194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2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27F171-2BF3-405C-8B76-646769FD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39" y="1692900"/>
            <a:ext cx="3855105" cy="25905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employee List and detail Components, initialize the employee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51223-5413-4230-8BC6-22D4884FF82D}"/>
              </a:ext>
            </a:extLst>
          </p:cNvPr>
          <p:cNvSpPr/>
          <p:nvPr/>
        </p:nvSpPr>
        <p:spPr>
          <a:xfrm>
            <a:off x="1391309" y="3131331"/>
            <a:ext cx="2808312" cy="859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87A1B5-E364-4BE6-AE17-C1573DCF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848" y="1879277"/>
            <a:ext cx="3726848" cy="25041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7D9273-6F93-413C-9978-A97755A84D2D}"/>
              </a:ext>
            </a:extLst>
          </p:cNvPr>
          <p:cNvSpPr/>
          <p:nvPr/>
        </p:nvSpPr>
        <p:spPr>
          <a:xfrm>
            <a:off x="5712051" y="3220507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58E680-56CF-4EDE-859D-2C774B768B3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4199621" y="3364523"/>
            <a:ext cx="1512430" cy="196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E00F405-D683-4BDE-9B9F-F883D422D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04" y="4371800"/>
            <a:ext cx="3884940" cy="19328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7EA414-2EB2-4FE2-9011-2F41F0F82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48" y="4431539"/>
            <a:ext cx="3726848" cy="1947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E4A971-58DD-43AC-8F15-9F4EC9FD8AB0}"/>
              </a:ext>
            </a:extLst>
          </p:cNvPr>
          <p:cNvSpPr/>
          <p:nvPr/>
        </p:nvSpPr>
        <p:spPr>
          <a:xfrm>
            <a:off x="1186644" y="5365919"/>
            <a:ext cx="2808312" cy="859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5CE52F-865F-4C55-A2D0-F6400CE2B7DF}"/>
              </a:ext>
            </a:extLst>
          </p:cNvPr>
          <p:cNvSpPr/>
          <p:nvPr/>
        </p:nvSpPr>
        <p:spPr>
          <a:xfrm>
            <a:off x="5507386" y="5455095"/>
            <a:ext cx="144016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1740C0-E94D-4A5A-9C96-E4EB54EF77C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994956" y="5599111"/>
            <a:ext cx="1512430" cy="196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8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Define Employee Service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Now, the service component has a method to return the employees.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Our first step is to complete the http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https://www.youtube.com/watch?v=69VeYoKzL6I&amp;list=PLC3y8-rFHvwhBRAgFinJR8KHIrCdTkZcZ&amp;index=19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23EFB-A6B8-4206-AC5B-A6212F1E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98013"/>
            <a:ext cx="5040560" cy="3635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869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2218</Words>
  <Application>Microsoft Office PowerPoint</Application>
  <PresentationFormat>On-screen Show (4:3)</PresentationFormat>
  <Paragraphs>237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佈景主題</vt:lpstr>
      <vt:lpstr>19 Use Service</vt:lpstr>
      <vt:lpstr>19 Use Service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19.1 Define Employee Service Class</vt:lpstr>
      <vt:lpstr>19.2 Register Service Class</vt:lpstr>
      <vt:lpstr>19.2 Register Service Class</vt:lpstr>
      <vt:lpstr>19.2 Register Service Class</vt:lpstr>
      <vt:lpstr>19.2 Register Service Class</vt:lpstr>
      <vt:lpstr>19.2 Register Service Class</vt:lpstr>
      <vt:lpstr>19.2 Register Service Class</vt:lpstr>
      <vt:lpstr>19.2 Register Service Class</vt:lpstr>
      <vt:lpstr>19.2 Register Service Class</vt:lpstr>
      <vt:lpstr>19.3 Declare DI</vt:lpstr>
      <vt:lpstr>19.3 Declare DI</vt:lpstr>
      <vt:lpstr>19.3 Declare DI</vt:lpstr>
      <vt:lpstr>19.3 Declare DI</vt:lpstr>
      <vt:lpstr>19.3 Declare DI</vt:lpstr>
      <vt:lpstr>19.3 Declare DI</vt:lpstr>
      <vt:lpstr>19.3 Declare DI</vt:lpstr>
      <vt:lpstr>19.3 Declare DI</vt:lpstr>
      <vt:lpstr>19.3 Declare DI</vt:lpstr>
      <vt:lpstr>19.3 Declare DI</vt:lpstr>
      <vt:lpstr>19.3 Declare DI</vt:lpstr>
      <vt:lpstr>19.4 Injector Decorator</vt:lpstr>
      <vt:lpstr>19.4 Injector Decorator</vt:lpstr>
      <vt:lpstr>19.4 Injector Decorator</vt:lpstr>
      <vt:lpstr>19.4 Decorator</vt:lpstr>
      <vt:lpstr>19.5 Summary</vt:lpstr>
      <vt:lpstr>19.5 Sumamry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1095</cp:revision>
  <dcterms:created xsi:type="dcterms:W3CDTF">2018-09-28T16:40:41Z</dcterms:created>
  <dcterms:modified xsi:type="dcterms:W3CDTF">2019-05-02T21:34:58Z</dcterms:modified>
</cp:coreProperties>
</file>