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63" r:id="rId3"/>
    <p:sldId id="265" r:id="rId4"/>
    <p:sldId id="264" r:id="rId5"/>
    <p:sldId id="267" r:id="rId6"/>
    <p:sldId id="266" r:id="rId7"/>
    <p:sldId id="269" r:id="rId8"/>
    <p:sldId id="271" r:id="rId9"/>
    <p:sldId id="270" r:id="rId10"/>
    <p:sldId id="272" r:id="rId11"/>
    <p:sldId id="273" r:id="rId12"/>
    <p:sldId id="274" r:id="rId13"/>
    <p:sldId id="275" r:id="rId14"/>
    <p:sldId id="276" r:id="rId15"/>
    <p:sldId id="259" r:id="rId16"/>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6" autoAdjust="0"/>
    <p:restoredTop sz="96806" autoAdjust="0"/>
  </p:normalViewPr>
  <p:slideViewPr>
    <p:cSldViewPr>
      <p:cViewPr varScale="1">
        <p:scale>
          <a:sx n="94" d="100"/>
          <a:sy n="94" d="100"/>
        </p:scale>
        <p:origin x="1224"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2019/5/2</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2019/5/2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2019/5/2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2019/5/2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2019/5/2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2019/5/2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2019/5/2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2019/5/2</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2019/5/2</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2019/5/2</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2019/5/2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2019/5/2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2019/5/2</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20 HTTP Observable</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2019/5/2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4" name="Picture 3">
            <a:extLst>
              <a:ext uri="{FF2B5EF4-FFF2-40B4-BE49-F238E27FC236}">
                <a16:creationId xmlns:a16="http://schemas.microsoft.com/office/drawing/2014/main" id="{0E3CB6AD-7601-4045-BC39-76255B7DBACE}"/>
              </a:ext>
            </a:extLst>
          </p:cNvPr>
          <p:cNvPicPr>
            <a:picLocks noChangeAspect="1"/>
          </p:cNvPicPr>
          <p:nvPr/>
        </p:nvPicPr>
        <p:blipFill>
          <a:blip r:embed="rId2"/>
          <a:stretch>
            <a:fillRect/>
          </a:stretch>
        </p:blipFill>
        <p:spPr>
          <a:xfrm>
            <a:off x="4233277" y="3717032"/>
            <a:ext cx="919747" cy="98005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20 HTTP Observable</a:t>
            </a:r>
            <a:endParaRPr lang="zh-TW" altLang="en-US" b="1" dirty="0">
              <a:solidFill>
                <a:srgbClr val="FFFF00"/>
              </a:solidFill>
            </a:endParaRPr>
          </a:p>
        </p:txBody>
      </p:sp>
      <p:sp>
        <p:nvSpPr>
          <p:cNvPr id="3" name="副標題 2"/>
          <p:cNvSpPr>
            <a:spLocks noGrp="1"/>
          </p:cNvSpPr>
          <p:nvPr>
            <p:ph type="subTitle" idx="1"/>
          </p:nvPr>
        </p:nvSpPr>
        <p:spPr>
          <a:xfrm>
            <a:off x="467544" y="1268755"/>
            <a:ext cx="8352928" cy="1893539"/>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Back into the application. After we make the Get request, it receives the HTTP response as an observable. </a:t>
            </a:r>
          </a:p>
          <a:p>
            <a:pPr marL="465138" indent="-465138" algn="l">
              <a:buClr>
                <a:srgbClr val="0070C0"/>
              </a:buClr>
              <a:buFont typeface="Wingdings" pitchFamily="2" charset="2"/>
              <a:buChar char="u"/>
            </a:pPr>
            <a:r>
              <a:rPr lang="en-US" sz="1600" b="1" dirty="0">
                <a:solidFill>
                  <a:schemeClr val="tx1"/>
                </a:solidFill>
              </a:rPr>
              <a:t>But this is not the format that we can readily use in our application. Once we receive the observable, we have to convert it into the employee array. After conversion, the data is ready to be provided to the components in our application.</a:t>
            </a:r>
          </a:p>
          <a:p>
            <a:pPr marL="465138" indent="-465138" algn="l">
              <a:buClr>
                <a:srgbClr val="0070C0"/>
              </a:buClr>
              <a:buFont typeface="Wingdings" pitchFamily="2" charset="2"/>
              <a:buChar char="u"/>
            </a:pPr>
            <a:r>
              <a:rPr lang="en-US" sz="1600" b="1" dirty="0">
                <a:solidFill>
                  <a:schemeClr val="tx1"/>
                </a:solidFill>
              </a:rPr>
              <a:t>Do we provide every component in our application? No, we only provide the data to the component who have subscribed to this employee service.</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b="1" i="1" dirty="0"/>
              <a:t>https://www.youtube.com/watch?v=N8FBmB2jme8&amp;index=6&amp;list=PLC3y8-rFHvwhBRAgFinJR8KHIrCdTkZcZ</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2019/5/2</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10</a:t>
            </a:fld>
            <a:endParaRPr lang="zh-TW" altLang="en-US"/>
          </a:p>
        </p:txBody>
      </p:sp>
      <p:pic>
        <p:nvPicPr>
          <p:cNvPr id="7" name="Picture 6">
            <a:extLst>
              <a:ext uri="{FF2B5EF4-FFF2-40B4-BE49-F238E27FC236}">
                <a16:creationId xmlns:a16="http://schemas.microsoft.com/office/drawing/2014/main" id="{3E2B32AF-04E9-444E-8E81-3C3E6F0A3642}"/>
              </a:ext>
            </a:extLst>
          </p:cNvPr>
          <p:cNvPicPr>
            <a:picLocks noChangeAspect="1"/>
          </p:cNvPicPr>
          <p:nvPr/>
        </p:nvPicPr>
        <p:blipFill>
          <a:blip r:embed="rId2"/>
          <a:stretch>
            <a:fillRect/>
          </a:stretch>
        </p:blipFill>
        <p:spPr>
          <a:xfrm>
            <a:off x="2123728" y="3345736"/>
            <a:ext cx="5261384" cy="2752645"/>
          </a:xfrm>
          <a:prstGeom prst="rect">
            <a:avLst/>
          </a:prstGeom>
          <a:ln>
            <a:solidFill>
              <a:srgbClr val="C00000"/>
            </a:solidFill>
          </a:ln>
        </p:spPr>
      </p:pic>
    </p:spTree>
    <p:extLst>
      <p:ext uri="{BB962C8B-B14F-4D97-AF65-F5344CB8AC3E}">
        <p14:creationId xmlns:p14="http://schemas.microsoft.com/office/powerpoint/2010/main" val="23916839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20 HTTP Observable</a:t>
            </a:r>
            <a:endParaRPr lang="zh-TW" altLang="en-US" b="1" dirty="0">
              <a:solidFill>
                <a:srgbClr val="FFFF00"/>
              </a:solidFill>
            </a:endParaRPr>
          </a:p>
        </p:txBody>
      </p:sp>
      <p:sp>
        <p:nvSpPr>
          <p:cNvPr id="3" name="副標題 2"/>
          <p:cNvSpPr>
            <a:spLocks noGrp="1"/>
          </p:cNvSpPr>
          <p:nvPr>
            <p:ph type="subTitle" idx="1"/>
          </p:nvPr>
        </p:nvSpPr>
        <p:spPr>
          <a:xfrm>
            <a:off x="467544" y="1268756"/>
            <a:ext cx="8352928" cy="1419185"/>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Since we need the data in the employee list and employee detail component, we are going to subscribe this observable only these two components.</a:t>
            </a:r>
          </a:p>
          <a:p>
            <a:pPr marL="465138" indent="-465138" algn="l">
              <a:buClr>
                <a:srgbClr val="0070C0"/>
              </a:buClr>
              <a:buFont typeface="Wingdings" pitchFamily="2" charset="2"/>
              <a:buChar char="u"/>
            </a:pPr>
            <a:r>
              <a:rPr lang="en-US" sz="1600" b="1" dirty="0">
                <a:solidFill>
                  <a:schemeClr val="tx1"/>
                </a:solidFill>
              </a:rPr>
              <a:t>After this, it is completely up to the components to decide what to do with the data.</a:t>
            </a:r>
          </a:p>
          <a:p>
            <a:pPr marL="465138" indent="-465138" algn="l">
              <a:buClr>
                <a:srgbClr val="0070C0"/>
              </a:buClr>
              <a:buFont typeface="Wingdings" pitchFamily="2" charset="2"/>
              <a:buChar char="u"/>
            </a:pPr>
            <a:r>
              <a:rPr lang="en-US" sz="1600" b="1" dirty="0">
                <a:solidFill>
                  <a:schemeClr val="tx1"/>
                </a:solidFill>
              </a:rPr>
              <a:t>The employee list may be just decide to display the name of employee whereas the employ detail component may decide to display the complete information of the employee.</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b="1" i="1" dirty="0"/>
              <a:t>https://www.youtube.com/watch?v=N8FBmB2jme8&amp;index=6&amp;list=PLC3y8-rFHvwhBRAgFinJR8KHIrCdTkZcZ</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2019/5/2</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11</a:t>
            </a:fld>
            <a:endParaRPr lang="zh-TW" altLang="en-US"/>
          </a:p>
        </p:txBody>
      </p:sp>
      <p:pic>
        <p:nvPicPr>
          <p:cNvPr id="7" name="Picture 6">
            <a:extLst>
              <a:ext uri="{FF2B5EF4-FFF2-40B4-BE49-F238E27FC236}">
                <a16:creationId xmlns:a16="http://schemas.microsoft.com/office/drawing/2014/main" id="{3E2B32AF-04E9-444E-8E81-3C3E6F0A3642}"/>
              </a:ext>
            </a:extLst>
          </p:cNvPr>
          <p:cNvPicPr>
            <a:picLocks noChangeAspect="1"/>
          </p:cNvPicPr>
          <p:nvPr/>
        </p:nvPicPr>
        <p:blipFill>
          <a:blip r:embed="rId2"/>
          <a:stretch>
            <a:fillRect/>
          </a:stretch>
        </p:blipFill>
        <p:spPr>
          <a:xfrm>
            <a:off x="2051720" y="3042895"/>
            <a:ext cx="5261384" cy="2752645"/>
          </a:xfrm>
          <a:prstGeom prst="rect">
            <a:avLst/>
          </a:prstGeom>
          <a:ln>
            <a:solidFill>
              <a:srgbClr val="C00000"/>
            </a:solidFill>
          </a:ln>
        </p:spPr>
      </p:pic>
      <p:sp>
        <p:nvSpPr>
          <p:cNvPr id="8" name="Rectangle 7">
            <a:extLst>
              <a:ext uri="{FF2B5EF4-FFF2-40B4-BE49-F238E27FC236}">
                <a16:creationId xmlns:a16="http://schemas.microsoft.com/office/drawing/2014/main" id="{4A2940EA-21C3-4502-AA02-D17CB70BA20F}"/>
              </a:ext>
            </a:extLst>
          </p:cNvPr>
          <p:cNvSpPr/>
          <p:nvPr/>
        </p:nvSpPr>
        <p:spPr>
          <a:xfrm>
            <a:off x="5364088" y="5013176"/>
            <a:ext cx="1080120" cy="78236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3038D2D-A414-4E31-9351-1E5BBF8816D0}"/>
              </a:ext>
            </a:extLst>
          </p:cNvPr>
          <p:cNvSpPr/>
          <p:nvPr/>
        </p:nvSpPr>
        <p:spPr>
          <a:xfrm>
            <a:off x="3347864" y="1524323"/>
            <a:ext cx="2592288" cy="24849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0DE3F0F3-4DF1-46D8-B439-4A2371D146AA}"/>
              </a:ext>
            </a:extLst>
          </p:cNvPr>
          <p:cNvCxnSpPr>
            <a:stCxn id="9" idx="2"/>
            <a:endCxn id="8" idx="1"/>
          </p:cNvCxnSpPr>
          <p:nvPr/>
        </p:nvCxnSpPr>
        <p:spPr>
          <a:xfrm>
            <a:off x="4644008" y="1772816"/>
            <a:ext cx="720080" cy="363154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806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20 HTTP Observable</a:t>
            </a:r>
            <a:endParaRPr lang="zh-TW" altLang="en-US" b="1" dirty="0">
              <a:solidFill>
                <a:srgbClr val="FFFF00"/>
              </a:solidFill>
            </a:endParaRPr>
          </a:p>
        </p:txBody>
      </p:sp>
      <p:sp>
        <p:nvSpPr>
          <p:cNvPr id="3" name="副標題 2"/>
          <p:cNvSpPr>
            <a:spLocks noGrp="1"/>
          </p:cNvSpPr>
          <p:nvPr>
            <p:ph type="subTitle" idx="1"/>
          </p:nvPr>
        </p:nvSpPr>
        <p:spPr>
          <a:xfrm>
            <a:off x="467544" y="1268755"/>
            <a:ext cx="8352928" cy="720085"/>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This is the analogue of the observable and newspaper company.</a:t>
            </a:r>
          </a:p>
          <a:p>
            <a:pPr marL="465138" indent="-465138" algn="l">
              <a:buClr>
                <a:srgbClr val="0070C0"/>
              </a:buClr>
              <a:buFont typeface="Wingdings" pitchFamily="2" charset="2"/>
              <a:buChar char="u"/>
            </a:pPr>
            <a:r>
              <a:rPr lang="en-US" sz="1600" b="1" dirty="0">
                <a:solidFill>
                  <a:schemeClr val="tx1"/>
                </a:solidFill>
              </a:rPr>
              <a:t>This will make sense to write the code in the next section.</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b="1" i="1" dirty="0"/>
              <a:t>https://www.youtube.com/watch?v=N8FBmB2jme8&amp;index=6&amp;list=PLC3y8-rFHvwhBRAgFinJR8KHIrCdTkZcZ</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2019/5/2</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12</a:t>
            </a:fld>
            <a:endParaRPr lang="zh-TW" altLang="en-US"/>
          </a:p>
        </p:txBody>
      </p:sp>
      <p:pic>
        <p:nvPicPr>
          <p:cNvPr id="7" name="Picture 6">
            <a:extLst>
              <a:ext uri="{FF2B5EF4-FFF2-40B4-BE49-F238E27FC236}">
                <a16:creationId xmlns:a16="http://schemas.microsoft.com/office/drawing/2014/main" id="{3E2B32AF-04E9-444E-8E81-3C3E6F0A3642}"/>
              </a:ext>
            </a:extLst>
          </p:cNvPr>
          <p:cNvPicPr>
            <a:picLocks noChangeAspect="1"/>
          </p:cNvPicPr>
          <p:nvPr/>
        </p:nvPicPr>
        <p:blipFill>
          <a:blip r:embed="rId2"/>
          <a:stretch>
            <a:fillRect/>
          </a:stretch>
        </p:blipFill>
        <p:spPr>
          <a:xfrm>
            <a:off x="1941308" y="2348880"/>
            <a:ext cx="5261384" cy="2752645"/>
          </a:xfrm>
          <a:prstGeom prst="rect">
            <a:avLst/>
          </a:prstGeom>
          <a:ln>
            <a:solidFill>
              <a:srgbClr val="C00000"/>
            </a:solidFill>
          </a:ln>
        </p:spPr>
      </p:pic>
    </p:spTree>
    <p:extLst>
      <p:ext uri="{BB962C8B-B14F-4D97-AF65-F5344CB8AC3E}">
        <p14:creationId xmlns:p14="http://schemas.microsoft.com/office/powerpoint/2010/main" val="40530692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20 HTTP Observable</a:t>
            </a:r>
            <a:endParaRPr lang="zh-TW" altLang="en-US" b="1" dirty="0">
              <a:solidFill>
                <a:srgbClr val="FFFF00"/>
              </a:solidFill>
            </a:endParaRPr>
          </a:p>
        </p:txBody>
      </p:sp>
      <p:sp>
        <p:nvSpPr>
          <p:cNvPr id="3" name="副標題 2"/>
          <p:cNvSpPr>
            <a:spLocks noGrp="1"/>
          </p:cNvSpPr>
          <p:nvPr>
            <p:ph type="subTitle" idx="1"/>
          </p:nvPr>
        </p:nvSpPr>
        <p:spPr>
          <a:xfrm>
            <a:off x="467544" y="1268755"/>
            <a:ext cx="8352928" cy="941195"/>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Summary (1):</a:t>
            </a:r>
          </a:p>
          <a:p>
            <a:pPr marL="465138" indent="-465138" algn="l">
              <a:buClr>
                <a:srgbClr val="0070C0"/>
              </a:buClr>
              <a:buFont typeface="Wingdings" pitchFamily="2" charset="2"/>
              <a:buChar char="u"/>
            </a:pPr>
            <a:r>
              <a:rPr lang="en-US" sz="1600" b="1" dirty="0">
                <a:solidFill>
                  <a:schemeClr val="tx1"/>
                </a:solidFill>
              </a:rPr>
              <a:t>Angular has four steps to make HTTP request:</a:t>
            </a:r>
          </a:p>
          <a:p>
            <a:pPr marL="465138" indent="-465138" algn="l">
              <a:buClr>
                <a:srgbClr val="0070C0"/>
              </a:buClr>
              <a:buFont typeface="Wingdings" pitchFamily="2" charset="2"/>
              <a:buChar char="u"/>
            </a:pPr>
            <a:r>
              <a:rPr lang="en-US" sz="1600" b="1" dirty="0">
                <a:solidFill>
                  <a:schemeClr val="tx1"/>
                </a:solidFill>
              </a:rPr>
              <a:t>First step is to make the HTTP request from EmployeeService.</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b="1" i="1" dirty="0"/>
              <a:t>https://www.youtube.com/watch?v=N8FBmB2jme8&amp;index=6&amp;list=PLC3y8-rFHvwhBRAgFinJR8KHIrCdTkZcZ</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2019/5/2</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13</a:t>
            </a:fld>
            <a:endParaRPr lang="zh-TW" altLang="en-US"/>
          </a:p>
        </p:txBody>
      </p:sp>
      <p:pic>
        <p:nvPicPr>
          <p:cNvPr id="8" name="Picture 7">
            <a:extLst>
              <a:ext uri="{FF2B5EF4-FFF2-40B4-BE49-F238E27FC236}">
                <a16:creationId xmlns:a16="http://schemas.microsoft.com/office/drawing/2014/main" id="{CD28E1EA-1325-4545-9E56-0F1E347E2DDD}"/>
              </a:ext>
            </a:extLst>
          </p:cNvPr>
          <p:cNvPicPr>
            <a:picLocks noChangeAspect="1"/>
          </p:cNvPicPr>
          <p:nvPr/>
        </p:nvPicPr>
        <p:blipFill>
          <a:blip r:embed="rId2"/>
          <a:stretch>
            <a:fillRect/>
          </a:stretch>
        </p:blipFill>
        <p:spPr>
          <a:xfrm>
            <a:off x="3151187" y="2381534"/>
            <a:ext cx="5669285" cy="3260063"/>
          </a:xfrm>
          <a:prstGeom prst="rect">
            <a:avLst/>
          </a:prstGeom>
          <a:ln>
            <a:solidFill>
              <a:srgbClr val="C00000"/>
            </a:solidFill>
          </a:ln>
        </p:spPr>
      </p:pic>
      <p:sp>
        <p:nvSpPr>
          <p:cNvPr id="9" name="副標題 2">
            <a:extLst>
              <a:ext uri="{FF2B5EF4-FFF2-40B4-BE49-F238E27FC236}">
                <a16:creationId xmlns:a16="http://schemas.microsoft.com/office/drawing/2014/main" id="{DC73A746-27AB-4A46-B6E4-055178961ACE}"/>
              </a:ext>
            </a:extLst>
          </p:cNvPr>
          <p:cNvSpPr txBox="1">
            <a:spLocks/>
          </p:cNvSpPr>
          <p:nvPr/>
        </p:nvSpPr>
        <p:spPr>
          <a:xfrm>
            <a:off x="457200" y="2392230"/>
            <a:ext cx="2602632" cy="3413034"/>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65138" indent="-465138" algn="l">
              <a:buClr>
                <a:srgbClr val="0070C0"/>
              </a:buClr>
              <a:buFont typeface="Wingdings" pitchFamily="2" charset="2"/>
              <a:buChar char="u"/>
            </a:pPr>
            <a:r>
              <a:rPr lang="en-US" sz="1600" b="1" dirty="0">
                <a:solidFill>
                  <a:schemeClr val="tx1"/>
                </a:solidFill>
              </a:rPr>
              <a:t>Second step, receive the observable and cast it into an employee array.</a:t>
            </a:r>
          </a:p>
          <a:p>
            <a:pPr marL="465138" indent="-465138" algn="l">
              <a:buClr>
                <a:srgbClr val="0070C0"/>
              </a:buClr>
              <a:buFont typeface="Wingdings" pitchFamily="2" charset="2"/>
              <a:buChar char="u"/>
            </a:pPr>
            <a:r>
              <a:rPr lang="en-US" sz="1600" b="1" dirty="0">
                <a:solidFill>
                  <a:schemeClr val="tx1"/>
                </a:solidFill>
              </a:rPr>
              <a:t>The third step, subscribe to observable from employee list and employee details component.</a:t>
            </a:r>
          </a:p>
          <a:p>
            <a:pPr marL="465138" indent="-465138" algn="l">
              <a:buClr>
                <a:srgbClr val="0070C0"/>
              </a:buClr>
              <a:buFont typeface="Wingdings" pitchFamily="2" charset="2"/>
              <a:buChar char="u"/>
            </a:pPr>
            <a:r>
              <a:rPr lang="en-US" sz="1600" b="1" dirty="0">
                <a:solidFill>
                  <a:schemeClr val="tx1"/>
                </a:solidFill>
              </a:rPr>
              <a:t>Finally, assign the employee array to a local variable.</a:t>
            </a:r>
          </a:p>
        </p:txBody>
      </p:sp>
    </p:spTree>
    <p:extLst>
      <p:ext uri="{BB962C8B-B14F-4D97-AF65-F5344CB8AC3E}">
        <p14:creationId xmlns:p14="http://schemas.microsoft.com/office/powerpoint/2010/main" val="31700674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20 HTTP Observable</a:t>
            </a:r>
            <a:endParaRPr lang="zh-TW" altLang="en-US" b="1" dirty="0">
              <a:solidFill>
                <a:srgbClr val="FFFF00"/>
              </a:solidFill>
            </a:endParaRPr>
          </a:p>
        </p:txBody>
      </p:sp>
      <p:sp>
        <p:nvSpPr>
          <p:cNvPr id="3" name="副標題 2"/>
          <p:cNvSpPr>
            <a:spLocks noGrp="1"/>
          </p:cNvSpPr>
          <p:nvPr>
            <p:ph type="subTitle" idx="1"/>
          </p:nvPr>
        </p:nvSpPr>
        <p:spPr>
          <a:xfrm>
            <a:off x="467544" y="1268755"/>
            <a:ext cx="8352928" cy="1152133"/>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Summary (2):</a:t>
            </a:r>
          </a:p>
          <a:p>
            <a:pPr marL="465138" indent="-465138" algn="l">
              <a:buClr>
                <a:srgbClr val="0070C0"/>
              </a:buClr>
              <a:buFont typeface="Wingdings" pitchFamily="2" charset="2"/>
              <a:buChar char="u"/>
            </a:pPr>
            <a:r>
              <a:rPr lang="en-US" sz="1600" b="1" dirty="0">
                <a:solidFill>
                  <a:schemeClr val="tx1"/>
                </a:solidFill>
              </a:rPr>
              <a:t>The </a:t>
            </a:r>
            <a:r>
              <a:rPr lang="en-US" sz="1600" b="1" dirty="0" err="1">
                <a:solidFill>
                  <a:schemeClr val="tx1"/>
                </a:solidFill>
              </a:rPr>
              <a:t>RxJS</a:t>
            </a:r>
            <a:r>
              <a:rPr lang="en-US" sz="1600" b="1" dirty="0">
                <a:solidFill>
                  <a:schemeClr val="tx1"/>
                </a:solidFill>
              </a:rPr>
              <a:t> is a library that enable us to work with observable in Angular application.</a:t>
            </a:r>
          </a:p>
          <a:p>
            <a:pPr marL="465138" indent="-465138" algn="l">
              <a:buClr>
                <a:srgbClr val="0070C0"/>
              </a:buClr>
              <a:buFont typeface="Wingdings" pitchFamily="2" charset="2"/>
              <a:buChar char="u"/>
            </a:pPr>
            <a:r>
              <a:rPr lang="en-US" sz="1600" b="1" dirty="0">
                <a:solidFill>
                  <a:schemeClr val="tx1"/>
                </a:solidFill>
              </a:rPr>
              <a:t>It is a reactive extension for JavaScript. It is not related to React Library from Facebook. It just an external library to work with observable.</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b="1" i="1" dirty="0"/>
              <a:t>https://www.youtube.com/watch?v=N8FBmB2jme8&amp;index=6&amp;list=PLC3y8-rFHvwhBRAgFinJR8KHIrCdTkZcZ</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2019/5/2</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14</a:t>
            </a:fld>
            <a:endParaRPr lang="zh-TW" altLang="en-US"/>
          </a:p>
        </p:txBody>
      </p:sp>
      <p:pic>
        <p:nvPicPr>
          <p:cNvPr id="8" name="Picture 7">
            <a:extLst>
              <a:ext uri="{FF2B5EF4-FFF2-40B4-BE49-F238E27FC236}">
                <a16:creationId xmlns:a16="http://schemas.microsoft.com/office/drawing/2014/main" id="{CD28E1EA-1325-4545-9E56-0F1E347E2DDD}"/>
              </a:ext>
            </a:extLst>
          </p:cNvPr>
          <p:cNvPicPr>
            <a:picLocks noChangeAspect="1"/>
          </p:cNvPicPr>
          <p:nvPr/>
        </p:nvPicPr>
        <p:blipFill>
          <a:blip r:embed="rId2"/>
          <a:stretch>
            <a:fillRect/>
          </a:stretch>
        </p:blipFill>
        <p:spPr>
          <a:xfrm>
            <a:off x="1950715" y="2718409"/>
            <a:ext cx="5669285" cy="3260063"/>
          </a:xfrm>
          <a:prstGeom prst="rect">
            <a:avLst/>
          </a:prstGeom>
          <a:ln>
            <a:solidFill>
              <a:srgbClr val="C00000"/>
            </a:solidFill>
          </a:ln>
        </p:spPr>
      </p:pic>
    </p:spTree>
    <p:extLst>
      <p:ext uri="{BB962C8B-B14F-4D97-AF65-F5344CB8AC3E}">
        <p14:creationId xmlns:p14="http://schemas.microsoft.com/office/powerpoint/2010/main" val="936651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2019/5/2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20 HTTP Observable</a:t>
            </a:r>
            <a:endParaRPr lang="zh-TW" altLang="en-US" b="1" dirty="0">
              <a:solidFill>
                <a:srgbClr val="FFFF00"/>
              </a:solidFill>
            </a:endParaRPr>
          </a:p>
        </p:txBody>
      </p:sp>
      <p:sp>
        <p:nvSpPr>
          <p:cNvPr id="3" name="副標題 2"/>
          <p:cNvSpPr>
            <a:spLocks noGrp="1"/>
          </p:cNvSpPr>
          <p:nvPr>
            <p:ph type="subTitle" idx="1"/>
          </p:nvPr>
        </p:nvSpPr>
        <p:spPr>
          <a:xfrm>
            <a:off x="467544" y="1268756"/>
            <a:ext cx="8352928" cy="947732"/>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In this section, we are going to learn the HTTP and Observable in Angular.</a:t>
            </a:r>
          </a:p>
          <a:p>
            <a:pPr marL="465138" indent="-465138" algn="l">
              <a:buClr>
                <a:srgbClr val="0070C0"/>
              </a:buClr>
              <a:buFont typeface="Wingdings" pitchFamily="2" charset="2"/>
              <a:buChar char="u"/>
            </a:pPr>
            <a:r>
              <a:rPr lang="en-US" sz="1600" b="1" dirty="0">
                <a:solidFill>
                  <a:schemeClr val="tx1"/>
                </a:solidFill>
              </a:rPr>
              <a:t>Currently, we hard code data in the employee service. But in real world application, we need to fetch these data from web server.</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b="1" i="1" dirty="0"/>
              <a:t>https://www.youtube.com/watch?v=N8FBmB2jme8&amp;index=6&amp;list=PLC3y8-rFHvwhBRAgFinJR8KHIrCdTkZcZ</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2019/5/2</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2</a:t>
            </a:fld>
            <a:endParaRPr lang="zh-TW" altLang="en-US"/>
          </a:p>
        </p:txBody>
      </p:sp>
      <p:pic>
        <p:nvPicPr>
          <p:cNvPr id="8" name="Picture 7">
            <a:extLst>
              <a:ext uri="{FF2B5EF4-FFF2-40B4-BE49-F238E27FC236}">
                <a16:creationId xmlns:a16="http://schemas.microsoft.com/office/drawing/2014/main" id="{88192D01-842B-49EB-8F98-E0A3E1956355}"/>
              </a:ext>
            </a:extLst>
          </p:cNvPr>
          <p:cNvPicPr>
            <a:picLocks noChangeAspect="1"/>
          </p:cNvPicPr>
          <p:nvPr/>
        </p:nvPicPr>
        <p:blipFill>
          <a:blip r:embed="rId2"/>
          <a:stretch>
            <a:fillRect/>
          </a:stretch>
        </p:blipFill>
        <p:spPr>
          <a:xfrm>
            <a:off x="1790241" y="2365585"/>
            <a:ext cx="5563517" cy="3804784"/>
          </a:xfrm>
          <a:prstGeom prst="rect">
            <a:avLst/>
          </a:prstGeom>
          <a:ln>
            <a:solidFill>
              <a:srgbClr val="C00000"/>
            </a:solidFill>
          </a:ln>
        </p:spPr>
      </p:pic>
    </p:spTree>
    <p:extLst>
      <p:ext uri="{BB962C8B-B14F-4D97-AF65-F5344CB8AC3E}">
        <p14:creationId xmlns:p14="http://schemas.microsoft.com/office/powerpoint/2010/main" val="2886864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20 HTTP Observable</a:t>
            </a:r>
            <a:endParaRPr lang="zh-TW" altLang="en-US" b="1" dirty="0">
              <a:solidFill>
                <a:srgbClr val="FFFF00"/>
              </a:solidFill>
            </a:endParaRPr>
          </a:p>
        </p:txBody>
      </p:sp>
      <p:sp>
        <p:nvSpPr>
          <p:cNvPr id="3" name="副標題 2"/>
          <p:cNvSpPr>
            <a:spLocks noGrp="1"/>
          </p:cNvSpPr>
          <p:nvPr>
            <p:ph type="subTitle" idx="1"/>
          </p:nvPr>
        </p:nvSpPr>
        <p:spPr>
          <a:xfrm>
            <a:off x="467544" y="1268756"/>
            <a:ext cx="8352928" cy="2358008"/>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So need to replace the hard code data into HTTP call to the server.</a:t>
            </a:r>
          </a:p>
          <a:p>
            <a:pPr marL="465138" indent="-465138" algn="l">
              <a:buClr>
                <a:srgbClr val="0070C0"/>
              </a:buClr>
              <a:buFont typeface="Wingdings" pitchFamily="2" charset="2"/>
              <a:buChar char="u"/>
            </a:pPr>
            <a:r>
              <a:rPr lang="en-US" sz="1600" b="1" dirty="0">
                <a:solidFill>
                  <a:schemeClr val="tx1"/>
                </a:solidFill>
              </a:rPr>
              <a:t>Before we proceed with the code, let us first understand the mechanism of an HTTP call and something known as an Observable that is returned by the HTTP call.</a:t>
            </a:r>
          </a:p>
          <a:p>
            <a:pPr marL="465138" indent="-465138" algn="l">
              <a:buClr>
                <a:srgbClr val="0070C0"/>
              </a:buClr>
              <a:buFont typeface="Wingdings" pitchFamily="2" charset="2"/>
              <a:buChar char="u"/>
            </a:pPr>
            <a:r>
              <a:rPr lang="en-US" sz="1600" b="1" dirty="0">
                <a:solidFill>
                  <a:schemeClr val="tx1"/>
                </a:solidFill>
              </a:rPr>
              <a:t>We have application that runs on the browser.</a:t>
            </a:r>
          </a:p>
          <a:p>
            <a:pPr marL="465138" indent="-465138" algn="l">
              <a:buClr>
                <a:srgbClr val="0070C0"/>
              </a:buClr>
              <a:buFont typeface="Wingdings" pitchFamily="2" charset="2"/>
              <a:buChar char="u"/>
            </a:pPr>
            <a:r>
              <a:rPr lang="en-US" sz="1600" b="1" dirty="0">
                <a:solidFill>
                  <a:schemeClr val="tx1"/>
                </a:solidFill>
              </a:rPr>
              <a:t>In our application, we have two components, employee-list and employee-detail, both components make use of the employee service for their data.</a:t>
            </a:r>
          </a:p>
          <a:p>
            <a:pPr marL="465138" indent="-465138" algn="l">
              <a:buClr>
                <a:srgbClr val="0070C0"/>
              </a:buClr>
              <a:buFont typeface="Wingdings" pitchFamily="2" charset="2"/>
              <a:buChar char="u"/>
            </a:pPr>
            <a:r>
              <a:rPr lang="en-US" sz="1600" b="1" dirty="0">
                <a:solidFill>
                  <a:schemeClr val="tx1"/>
                </a:solidFill>
              </a:rPr>
              <a:t>Right now, the employee service provides the hard coded data to the components.</a:t>
            </a:r>
          </a:p>
          <a:p>
            <a:pPr marL="465138" indent="-465138" algn="l">
              <a:buClr>
                <a:srgbClr val="0070C0"/>
              </a:buClr>
              <a:buFont typeface="Wingdings" pitchFamily="2" charset="2"/>
              <a:buChar char="u"/>
            </a:pPr>
            <a:r>
              <a:rPr lang="en-US" sz="1600" b="1" dirty="0">
                <a:solidFill>
                  <a:schemeClr val="tx1"/>
                </a:solidFill>
              </a:rPr>
              <a:t>But we want the data to be fetch from the server and for that, we make an HTTP request.</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b="1" i="1" dirty="0"/>
              <a:t>https://www.youtube.com/watch?v=N8FBmB2jme8&amp;index=6&amp;list=PLC3y8-rFHvwhBRAgFinJR8KHIrCdTkZcZ</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2019/5/2</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3</a:t>
            </a:fld>
            <a:endParaRPr lang="zh-TW" altLang="en-US"/>
          </a:p>
        </p:txBody>
      </p:sp>
      <p:pic>
        <p:nvPicPr>
          <p:cNvPr id="7" name="Picture 6">
            <a:extLst>
              <a:ext uri="{FF2B5EF4-FFF2-40B4-BE49-F238E27FC236}">
                <a16:creationId xmlns:a16="http://schemas.microsoft.com/office/drawing/2014/main" id="{E5D069B1-380A-441A-AC91-F3B174AAC84B}"/>
              </a:ext>
            </a:extLst>
          </p:cNvPr>
          <p:cNvPicPr>
            <a:picLocks noChangeAspect="1"/>
          </p:cNvPicPr>
          <p:nvPr/>
        </p:nvPicPr>
        <p:blipFill>
          <a:blip r:embed="rId2"/>
          <a:stretch>
            <a:fillRect/>
          </a:stretch>
        </p:blipFill>
        <p:spPr>
          <a:xfrm>
            <a:off x="1619672" y="3775861"/>
            <a:ext cx="5388081" cy="2734937"/>
          </a:xfrm>
          <a:prstGeom prst="rect">
            <a:avLst/>
          </a:prstGeom>
          <a:ln>
            <a:solidFill>
              <a:srgbClr val="C00000"/>
            </a:solidFill>
          </a:ln>
        </p:spPr>
      </p:pic>
    </p:spTree>
    <p:extLst>
      <p:ext uri="{BB962C8B-B14F-4D97-AF65-F5344CB8AC3E}">
        <p14:creationId xmlns:p14="http://schemas.microsoft.com/office/powerpoint/2010/main" val="594643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20 HTTP Observable</a:t>
            </a:r>
            <a:endParaRPr lang="zh-TW" altLang="en-US" b="1" dirty="0">
              <a:solidFill>
                <a:srgbClr val="FFFF00"/>
              </a:solidFill>
            </a:endParaRPr>
          </a:p>
        </p:txBody>
      </p:sp>
      <p:sp>
        <p:nvSpPr>
          <p:cNvPr id="3" name="副標題 2"/>
          <p:cNvSpPr>
            <a:spLocks noGrp="1"/>
          </p:cNvSpPr>
          <p:nvPr>
            <p:ph type="subTitle" idx="1"/>
          </p:nvPr>
        </p:nvSpPr>
        <p:spPr>
          <a:xfrm>
            <a:off x="467544" y="1268755"/>
            <a:ext cx="8352928" cy="1491455"/>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The HTTP Get request will hit a web API or a Web Service which will fetch the data from a database and send it back as an HTTP response. The response we get back from the HTTP call is an observable.</a:t>
            </a:r>
          </a:p>
          <a:p>
            <a:pPr marL="465138" indent="-465138" algn="l">
              <a:buClr>
                <a:srgbClr val="0070C0"/>
              </a:buClr>
              <a:buFont typeface="Wingdings" pitchFamily="2" charset="2"/>
              <a:buChar char="u"/>
            </a:pPr>
            <a:r>
              <a:rPr lang="en-US" sz="1600" b="1" dirty="0">
                <a:solidFill>
                  <a:schemeClr val="tx1"/>
                </a:solidFill>
              </a:rPr>
              <a:t>Now, the employee service needs to cast this observable into an array of employees and return the same to the employee list and employee detail components.</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b="1" i="1" dirty="0"/>
              <a:t>https://www.youtube.com/watch?v=N8FBmB2jme8&amp;index=6&amp;list=PLC3y8-rFHvwhBRAgFinJR8KHIrCdTkZcZ</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2019/5/2</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4</a:t>
            </a:fld>
            <a:endParaRPr lang="zh-TW" altLang="en-US"/>
          </a:p>
        </p:txBody>
      </p:sp>
      <p:pic>
        <p:nvPicPr>
          <p:cNvPr id="7" name="Picture 6">
            <a:extLst>
              <a:ext uri="{FF2B5EF4-FFF2-40B4-BE49-F238E27FC236}">
                <a16:creationId xmlns:a16="http://schemas.microsoft.com/office/drawing/2014/main" id="{A36615F0-8C7F-484B-9803-BCF89589013E}"/>
              </a:ext>
            </a:extLst>
          </p:cNvPr>
          <p:cNvPicPr>
            <a:picLocks noChangeAspect="1"/>
          </p:cNvPicPr>
          <p:nvPr/>
        </p:nvPicPr>
        <p:blipFill>
          <a:blip r:embed="rId2"/>
          <a:stretch>
            <a:fillRect/>
          </a:stretch>
        </p:blipFill>
        <p:spPr>
          <a:xfrm>
            <a:off x="1521677" y="2892868"/>
            <a:ext cx="6548945" cy="3324180"/>
          </a:xfrm>
          <a:prstGeom prst="rect">
            <a:avLst/>
          </a:prstGeom>
          <a:ln>
            <a:solidFill>
              <a:srgbClr val="C00000"/>
            </a:solidFill>
          </a:ln>
        </p:spPr>
      </p:pic>
    </p:spTree>
    <p:extLst>
      <p:ext uri="{BB962C8B-B14F-4D97-AF65-F5344CB8AC3E}">
        <p14:creationId xmlns:p14="http://schemas.microsoft.com/office/powerpoint/2010/main" val="2049952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20 HTTP Observable</a:t>
            </a:r>
            <a:endParaRPr lang="zh-TW" altLang="en-US" b="1" dirty="0">
              <a:solidFill>
                <a:srgbClr val="FFFF00"/>
              </a:solidFill>
            </a:endParaRPr>
          </a:p>
        </p:txBody>
      </p:sp>
      <p:sp>
        <p:nvSpPr>
          <p:cNvPr id="3" name="副標題 2"/>
          <p:cNvSpPr>
            <a:spLocks noGrp="1"/>
          </p:cNvSpPr>
          <p:nvPr>
            <p:ph type="subTitle" idx="1"/>
          </p:nvPr>
        </p:nvSpPr>
        <p:spPr>
          <a:xfrm>
            <a:off x="467544" y="1268756"/>
            <a:ext cx="8352928" cy="1224962"/>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So the HTTP mechanism is just tow steps. </a:t>
            </a:r>
          </a:p>
          <a:p>
            <a:pPr marL="465138" indent="-465138" algn="l">
              <a:buClr>
                <a:srgbClr val="0070C0"/>
              </a:buClr>
              <a:buFont typeface="Wingdings" pitchFamily="2" charset="2"/>
              <a:buChar char="u"/>
            </a:pPr>
            <a:r>
              <a:rPr lang="en-US" sz="1600" b="1" dirty="0">
                <a:solidFill>
                  <a:schemeClr val="tx1"/>
                </a:solidFill>
              </a:rPr>
              <a:t>First step, send HTTP request, second step, receive and process the HTTP response.</a:t>
            </a:r>
          </a:p>
          <a:p>
            <a:pPr marL="465138" indent="-465138" algn="l">
              <a:buClr>
                <a:srgbClr val="0070C0"/>
              </a:buClr>
              <a:buFont typeface="Wingdings" pitchFamily="2" charset="2"/>
              <a:buChar char="u"/>
            </a:pPr>
            <a:r>
              <a:rPr lang="en-US" sz="1600" b="1" dirty="0">
                <a:solidFill>
                  <a:schemeClr val="tx1"/>
                </a:solidFill>
              </a:rPr>
              <a:t>The second step is a little more complicated. </a:t>
            </a:r>
          </a:p>
          <a:p>
            <a:pPr marL="465138" indent="-465138" algn="l">
              <a:buClr>
                <a:srgbClr val="0070C0"/>
              </a:buClr>
              <a:buFont typeface="Wingdings" pitchFamily="2" charset="2"/>
              <a:buChar char="u"/>
            </a:pPr>
            <a:r>
              <a:rPr lang="en-US" sz="1600" b="1" dirty="0">
                <a:solidFill>
                  <a:schemeClr val="tx1"/>
                </a:solidFill>
              </a:rPr>
              <a:t>Let’s understand what the observable is and get a clear picture of HTTP mechanism.</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b="1" i="1" dirty="0"/>
              <a:t>https://www.youtube.com/watch?v=N8FBmB2jme8&amp;index=6&amp;list=PLC3y8-rFHvwhBRAgFinJR8KHIrCdTkZcZ</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2019/5/2</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5</a:t>
            </a:fld>
            <a:endParaRPr lang="zh-TW" altLang="en-US"/>
          </a:p>
        </p:txBody>
      </p:sp>
      <p:pic>
        <p:nvPicPr>
          <p:cNvPr id="7" name="Picture 6">
            <a:extLst>
              <a:ext uri="{FF2B5EF4-FFF2-40B4-BE49-F238E27FC236}">
                <a16:creationId xmlns:a16="http://schemas.microsoft.com/office/drawing/2014/main" id="{A36615F0-8C7F-484B-9803-BCF89589013E}"/>
              </a:ext>
            </a:extLst>
          </p:cNvPr>
          <p:cNvPicPr>
            <a:picLocks noChangeAspect="1"/>
          </p:cNvPicPr>
          <p:nvPr/>
        </p:nvPicPr>
        <p:blipFill>
          <a:blip r:embed="rId2"/>
          <a:stretch>
            <a:fillRect/>
          </a:stretch>
        </p:blipFill>
        <p:spPr>
          <a:xfrm>
            <a:off x="1288805" y="2924939"/>
            <a:ext cx="6548945" cy="3324180"/>
          </a:xfrm>
          <a:prstGeom prst="rect">
            <a:avLst/>
          </a:prstGeom>
          <a:ln>
            <a:solidFill>
              <a:srgbClr val="C00000"/>
            </a:solidFill>
          </a:ln>
        </p:spPr>
      </p:pic>
      <p:sp>
        <p:nvSpPr>
          <p:cNvPr id="8" name="Rectangle 7">
            <a:extLst>
              <a:ext uri="{FF2B5EF4-FFF2-40B4-BE49-F238E27FC236}">
                <a16:creationId xmlns:a16="http://schemas.microsoft.com/office/drawing/2014/main" id="{72BABDF5-9293-4E11-85C4-7DA852872CF8}"/>
              </a:ext>
            </a:extLst>
          </p:cNvPr>
          <p:cNvSpPr/>
          <p:nvPr/>
        </p:nvSpPr>
        <p:spPr>
          <a:xfrm>
            <a:off x="4283968" y="4725144"/>
            <a:ext cx="774220" cy="28803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BECF418-51BA-46AA-B4C4-6B15FEAB0904}"/>
              </a:ext>
            </a:extLst>
          </p:cNvPr>
          <p:cNvSpPr/>
          <p:nvPr/>
        </p:nvSpPr>
        <p:spPr>
          <a:xfrm>
            <a:off x="4301836" y="5332845"/>
            <a:ext cx="774220" cy="28803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EE8E3F4-EC07-4D84-976C-4D3B057105D2}"/>
              </a:ext>
            </a:extLst>
          </p:cNvPr>
          <p:cNvSpPr/>
          <p:nvPr/>
        </p:nvSpPr>
        <p:spPr>
          <a:xfrm>
            <a:off x="4135350" y="4298997"/>
            <a:ext cx="1300745" cy="288032"/>
          </a:xfrm>
          <a:prstGeom prst="rect">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First Step</a:t>
            </a:r>
          </a:p>
        </p:txBody>
      </p:sp>
      <p:sp>
        <p:nvSpPr>
          <p:cNvPr id="12" name="Rectangle 11">
            <a:extLst>
              <a:ext uri="{FF2B5EF4-FFF2-40B4-BE49-F238E27FC236}">
                <a16:creationId xmlns:a16="http://schemas.microsoft.com/office/drawing/2014/main" id="{BFB690A9-2775-48EE-9822-4245E1B77949}"/>
              </a:ext>
            </a:extLst>
          </p:cNvPr>
          <p:cNvSpPr/>
          <p:nvPr/>
        </p:nvSpPr>
        <p:spPr>
          <a:xfrm>
            <a:off x="4090412" y="5796530"/>
            <a:ext cx="1417691" cy="288032"/>
          </a:xfrm>
          <a:prstGeom prst="rect">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Second Step</a:t>
            </a:r>
          </a:p>
        </p:txBody>
      </p:sp>
    </p:spTree>
    <p:extLst>
      <p:ext uri="{BB962C8B-B14F-4D97-AF65-F5344CB8AC3E}">
        <p14:creationId xmlns:p14="http://schemas.microsoft.com/office/powerpoint/2010/main" val="1152126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20 HTTP Observable</a:t>
            </a:r>
            <a:endParaRPr lang="zh-TW" altLang="en-US" b="1" dirty="0">
              <a:solidFill>
                <a:srgbClr val="FFFF00"/>
              </a:solidFill>
            </a:endParaRPr>
          </a:p>
        </p:txBody>
      </p:sp>
      <p:sp>
        <p:nvSpPr>
          <p:cNvPr id="3" name="副標題 2"/>
          <p:cNvSpPr>
            <a:spLocks noGrp="1"/>
          </p:cNvSpPr>
          <p:nvPr>
            <p:ph type="subTitle" idx="1"/>
          </p:nvPr>
        </p:nvSpPr>
        <p:spPr>
          <a:xfrm>
            <a:off x="467544" y="1268755"/>
            <a:ext cx="8378652" cy="1440165"/>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To help us understand what an observable is and how to work with them. We are using a very simple example of a newspaper company.</a:t>
            </a:r>
          </a:p>
          <a:p>
            <a:pPr marL="465138" indent="-465138" algn="l">
              <a:buClr>
                <a:srgbClr val="0070C0"/>
              </a:buClr>
              <a:buFont typeface="Wingdings" pitchFamily="2" charset="2"/>
              <a:buChar char="u"/>
            </a:pPr>
            <a:r>
              <a:rPr lang="en-US" sz="1600" b="1" dirty="0">
                <a:solidFill>
                  <a:schemeClr val="tx1"/>
                </a:solidFill>
              </a:rPr>
              <a:t>We have a newspaper company and this company has a source of information.</a:t>
            </a:r>
          </a:p>
          <a:p>
            <a:pPr marL="465138" indent="-465138" algn="l">
              <a:buClr>
                <a:srgbClr val="0070C0"/>
              </a:buClr>
              <a:buFont typeface="Wingdings" pitchFamily="2" charset="2"/>
              <a:buChar char="u"/>
            </a:pPr>
            <a:r>
              <a:rPr lang="en-US" sz="1600" b="1" dirty="0">
                <a:solidFill>
                  <a:schemeClr val="tx1"/>
                </a:solidFill>
              </a:rPr>
              <a:t>The company make a request to the source to send it the every day news as the response to the company’s request. The source send the sequence of information throughout the day.</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b="1" i="1" dirty="0"/>
              <a:t>https://www.youtube.com/watch?v=N8FBmB2jme8&amp;index=6&amp;list=PLC3y8-rFHvwhBRAgFinJR8KHIrCdTkZcZ</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2019/5/2</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6</a:t>
            </a:fld>
            <a:endParaRPr lang="zh-TW" altLang="en-US"/>
          </a:p>
        </p:txBody>
      </p:sp>
      <p:pic>
        <p:nvPicPr>
          <p:cNvPr id="13" name="Picture 12">
            <a:extLst>
              <a:ext uri="{FF2B5EF4-FFF2-40B4-BE49-F238E27FC236}">
                <a16:creationId xmlns:a16="http://schemas.microsoft.com/office/drawing/2014/main" id="{6D928C67-EED5-4B30-A0C1-0B39AFF681B7}"/>
              </a:ext>
            </a:extLst>
          </p:cNvPr>
          <p:cNvPicPr>
            <a:picLocks noChangeAspect="1"/>
          </p:cNvPicPr>
          <p:nvPr/>
        </p:nvPicPr>
        <p:blipFill>
          <a:blip r:embed="rId2"/>
          <a:stretch>
            <a:fillRect/>
          </a:stretch>
        </p:blipFill>
        <p:spPr>
          <a:xfrm>
            <a:off x="5906900" y="2942501"/>
            <a:ext cx="2741348" cy="3384896"/>
          </a:xfrm>
          <a:prstGeom prst="rect">
            <a:avLst/>
          </a:prstGeom>
          <a:ln>
            <a:solidFill>
              <a:srgbClr val="C00000"/>
            </a:solidFill>
          </a:ln>
        </p:spPr>
      </p:pic>
      <p:sp>
        <p:nvSpPr>
          <p:cNvPr id="14" name="副標題 2">
            <a:extLst>
              <a:ext uri="{FF2B5EF4-FFF2-40B4-BE49-F238E27FC236}">
                <a16:creationId xmlns:a16="http://schemas.microsoft.com/office/drawing/2014/main" id="{226BBCA7-C8D8-46ED-9E93-4FEE7A04CBA0}"/>
              </a:ext>
            </a:extLst>
          </p:cNvPr>
          <p:cNvSpPr txBox="1">
            <a:spLocks/>
          </p:cNvSpPr>
          <p:nvPr/>
        </p:nvSpPr>
        <p:spPr>
          <a:xfrm>
            <a:off x="487472" y="2866503"/>
            <a:ext cx="5149268" cy="3489846"/>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65138" indent="-465138" algn="l">
              <a:buClr>
                <a:srgbClr val="0070C0"/>
              </a:buClr>
              <a:buFont typeface="Wingdings" pitchFamily="2" charset="2"/>
              <a:buChar char="u"/>
            </a:pPr>
            <a:r>
              <a:rPr lang="en-US" sz="1600" b="1" dirty="0">
                <a:solidFill>
                  <a:schemeClr val="tx1"/>
                </a:solidFill>
              </a:rPr>
              <a:t>Once the information is received, the first thing the newspaper company has to do is convert the information into newspaper format, for example, the source may be a single line of information but the newspaper company have to map the information into a headline, a body for the headline, and so on.</a:t>
            </a:r>
          </a:p>
          <a:p>
            <a:pPr marL="465138" indent="-465138" algn="l">
              <a:buClr>
                <a:srgbClr val="0070C0"/>
              </a:buClr>
              <a:buFont typeface="Wingdings" pitchFamily="2" charset="2"/>
              <a:buChar char="u"/>
            </a:pPr>
            <a:r>
              <a:rPr lang="en-US" sz="1600" b="1" dirty="0">
                <a:solidFill>
                  <a:schemeClr val="tx1"/>
                </a:solidFill>
              </a:rPr>
              <a:t>Once is done, the newspaper company has newspaper in the desired format and is ready to be distributed to the houses.</a:t>
            </a:r>
          </a:p>
          <a:p>
            <a:pPr marL="465138" indent="-465138" algn="l">
              <a:buClr>
                <a:srgbClr val="0070C0"/>
              </a:buClr>
              <a:buFont typeface="Wingdings" pitchFamily="2" charset="2"/>
              <a:buChar char="u"/>
            </a:pPr>
            <a:r>
              <a:rPr lang="en-US" sz="1600" b="1" dirty="0">
                <a:solidFill>
                  <a:schemeClr val="tx1"/>
                </a:solidFill>
              </a:rPr>
              <a:t>But hang on, does the newspaper company distributes the newspaper to every single house? No, it only distributes the newspaper to those houses that have subscribed to this company. </a:t>
            </a:r>
          </a:p>
        </p:txBody>
      </p:sp>
    </p:spTree>
    <p:extLst>
      <p:ext uri="{BB962C8B-B14F-4D97-AF65-F5344CB8AC3E}">
        <p14:creationId xmlns:p14="http://schemas.microsoft.com/office/powerpoint/2010/main" val="1347938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20 HTTP Observable</a:t>
            </a:r>
            <a:endParaRPr lang="zh-TW" altLang="en-US" b="1" dirty="0">
              <a:solidFill>
                <a:srgbClr val="FFFF00"/>
              </a:solidFill>
            </a:endParaRPr>
          </a:p>
        </p:txBody>
      </p:sp>
      <p:sp>
        <p:nvSpPr>
          <p:cNvPr id="3" name="副標題 2"/>
          <p:cNvSpPr>
            <a:spLocks noGrp="1"/>
          </p:cNvSpPr>
          <p:nvPr>
            <p:ph type="subTitle" idx="1"/>
          </p:nvPr>
        </p:nvSpPr>
        <p:spPr>
          <a:xfrm>
            <a:off x="467544" y="1268755"/>
            <a:ext cx="8352928" cy="1080125"/>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So if the new house subscribes to this company, that house will receive the newspaper as well.</a:t>
            </a:r>
          </a:p>
          <a:p>
            <a:pPr marL="465138" indent="-465138" algn="l">
              <a:buClr>
                <a:srgbClr val="0070C0"/>
              </a:buClr>
              <a:buFont typeface="Wingdings" pitchFamily="2" charset="2"/>
              <a:buChar char="u"/>
            </a:pPr>
            <a:r>
              <a:rPr lang="en-US" sz="1600" b="1" dirty="0">
                <a:solidFill>
                  <a:schemeClr val="tx1"/>
                </a:solidFill>
              </a:rPr>
              <a:t>Right now, the first two houses subscribed to this company. Only these two houses will receive the newspaper. </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b="1" i="1" dirty="0"/>
              <a:t>https://www.youtube.com/watch?v=N8FBmB2jme8&amp;index=6&amp;list=PLC3y8-rFHvwhBRAgFinJR8KHIrCdTkZcZ</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2019/5/2</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7</a:t>
            </a:fld>
            <a:endParaRPr lang="zh-TW" altLang="en-US"/>
          </a:p>
        </p:txBody>
      </p:sp>
      <p:pic>
        <p:nvPicPr>
          <p:cNvPr id="13" name="Picture 12">
            <a:extLst>
              <a:ext uri="{FF2B5EF4-FFF2-40B4-BE49-F238E27FC236}">
                <a16:creationId xmlns:a16="http://schemas.microsoft.com/office/drawing/2014/main" id="{6D928C67-EED5-4B30-A0C1-0B39AFF681B7}"/>
              </a:ext>
            </a:extLst>
          </p:cNvPr>
          <p:cNvPicPr>
            <a:picLocks noChangeAspect="1"/>
          </p:cNvPicPr>
          <p:nvPr/>
        </p:nvPicPr>
        <p:blipFill>
          <a:blip r:embed="rId2"/>
          <a:stretch>
            <a:fillRect/>
          </a:stretch>
        </p:blipFill>
        <p:spPr>
          <a:xfrm>
            <a:off x="5841198" y="2497976"/>
            <a:ext cx="2998324" cy="3702198"/>
          </a:xfrm>
          <a:prstGeom prst="rect">
            <a:avLst/>
          </a:prstGeom>
          <a:ln>
            <a:solidFill>
              <a:srgbClr val="C00000"/>
            </a:solidFill>
          </a:ln>
        </p:spPr>
      </p:pic>
      <p:sp>
        <p:nvSpPr>
          <p:cNvPr id="8" name="副標題 2">
            <a:extLst>
              <a:ext uri="{FF2B5EF4-FFF2-40B4-BE49-F238E27FC236}">
                <a16:creationId xmlns:a16="http://schemas.microsoft.com/office/drawing/2014/main" id="{D0C0D850-3FE7-4D5E-86DA-C40DE302D909}"/>
              </a:ext>
            </a:extLst>
          </p:cNvPr>
          <p:cNvSpPr txBox="1">
            <a:spLocks/>
          </p:cNvSpPr>
          <p:nvPr/>
        </p:nvSpPr>
        <p:spPr>
          <a:xfrm>
            <a:off x="467544" y="2497976"/>
            <a:ext cx="5184576" cy="2515200"/>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65138" indent="-465138" algn="l">
              <a:buClr>
                <a:srgbClr val="0070C0"/>
              </a:buClr>
              <a:buFont typeface="Wingdings" pitchFamily="2" charset="2"/>
              <a:buChar char="u"/>
            </a:pPr>
            <a:r>
              <a:rPr lang="en-US" sz="1600" b="1" dirty="0">
                <a:solidFill>
                  <a:schemeClr val="tx1"/>
                </a:solidFill>
              </a:rPr>
              <a:t>After this point, what people want to do with the newspaper is completely up to them. The newspaper company is not bother about this.</a:t>
            </a:r>
          </a:p>
          <a:p>
            <a:pPr marL="465138" indent="-465138" algn="l">
              <a:buClr>
                <a:srgbClr val="0070C0"/>
              </a:buClr>
              <a:buFont typeface="Wingdings" pitchFamily="2" charset="2"/>
              <a:buChar char="u"/>
            </a:pPr>
            <a:r>
              <a:rPr lang="en-US" sz="1600" b="1" dirty="0">
                <a:solidFill>
                  <a:schemeClr val="tx1"/>
                </a:solidFill>
              </a:rPr>
              <a:t>House one may read the newspaper.</a:t>
            </a:r>
          </a:p>
          <a:p>
            <a:pPr marL="465138" indent="-465138" algn="l">
              <a:buClr>
                <a:srgbClr val="0070C0"/>
              </a:buClr>
              <a:buFont typeface="Wingdings" pitchFamily="2" charset="2"/>
              <a:buChar char="u"/>
            </a:pPr>
            <a:r>
              <a:rPr lang="en-US" sz="1600" b="1" dirty="0">
                <a:solidFill>
                  <a:schemeClr val="tx1"/>
                </a:solidFill>
              </a:rPr>
              <a:t>House two may make paper planes out of them.</a:t>
            </a:r>
          </a:p>
          <a:p>
            <a:pPr marL="465138" indent="-465138" algn="l">
              <a:buClr>
                <a:srgbClr val="0070C0"/>
              </a:buClr>
              <a:buFont typeface="Wingdings" pitchFamily="2" charset="2"/>
              <a:buChar char="u"/>
            </a:pPr>
            <a:r>
              <a:rPr lang="en-US" sz="1600" b="1" dirty="0">
                <a:solidFill>
                  <a:schemeClr val="tx1"/>
                </a:solidFill>
              </a:rPr>
              <a:t>But the company responsibility is done.</a:t>
            </a:r>
          </a:p>
          <a:p>
            <a:pPr marL="465138" indent="-465138" algn="l">
              <a:buClr>
                <a:srgbClr val="0070C0"/>
              </a:buClr>
              <a:buFont typeface="Wingdings" pitchFamily="2" charset="2"/>
              <a:buChar char="u"/>
            </a:pPr>
            <a:r>
              <a:rPr lang="en-US" sz="1600" b="1" dirty="0">
                <a:solidFill>
                  <a:schemeClr val="tx1"/>
                </a:solidFill>
              </a:rPr>
              <a:t>How can we relate the this to our observables in the application we are working with?</a:t>
            </a:r>
          </a:p>
        </p:txBody>
      </p:sp>
    </p:spTree>
    <p:extLst>
      <p:ext uri="{BB962C8B-B14F-4D97-AF65-F5344CB8AC3E}">
        <p14:creationId xmlns:p14="http://schemas.microsoft.com/office/powerpoint/2010/main" val="311361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20 HTTP Observable</a:t>
            </a:r>
            <a:endParaRPr lang="zh-TW" altLang="en-US" b="1" dirty="0">
              <a:solidFill>
                <a:srgbClr val="FFFF00"/>
              </a:solidFill>
            </a:endParaRPr>
          </a:p>
        </p:txBody>
      </p:sp>
      <p:sp>
        <p:nvSpPr>
          <p:cNvPr id="3" name="副標題 2"/>
          <p:cNvSpPr>
            <a:spLocks noGrp="1"/>
          </p:cNvSpPr>
          <p:nvPr>
            <p:ph type="subTitle" idx="1"/>
          </p:nvPr>
        </p:nvSpPr>
        <p:spPr>
          <a:xfrm>
            <a:off x="467544" y="1268755"/>
            <a:ext cx="8352928" cy="1393137"/>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The newspaper company is like the employee service in our application.</a:t>
            </a:r>
          </a:p>
          <a:p>
            <a:pPr marL="465138" indent="-465138" algn="l">
              <a:buClr>
                <a:srgbClr val="0070C0"/>
              </a:buClr>
              <a:buFont typeface="Wingdings" pitchFamily="2" charset="2"/>
              <a:buChar char="u"/>
            </a:pPr>
            <a:r>
              <a:rPr lang="en-US" sz="1600" b="1" dirty="0">
                <a:solidFill>
                  <a:schemeClr val="tx1"/>
                </a:solidFill>
              </a:rPr>
              <a:t>The source information is like the database, of API of a web service. </a:t>
            </a:r>
          </a:p>
          <a:p>
            <a:pPr marL="465138" indent="-465138" algn="l">
              <a:buClr>
                <a:srgbClr val="0070C0"/>
              </a:buClr>
              <a:buFont typeface="Wingdings" pitchFamily="2" charset="2"/>
              <a:buChar char="u"/>
            </a:pPr>
            <a:r>
              <a:rPr lang="en-US" sz="1600" b="1" dirty="0">
                <a:solidFill>
                  <a:schemeClr val="tx1"/>
                </a:solidFill>
              </a:rPr>
              <a:t>The employee service make a request to the database with the HTTP Get call, as a response to the call, we get back and observable.</a:t>
            </a:r>
          </a:p>
          <a:p>
            <a:pPr marL="465138" indent="-465138" algn="l">
              <a:buClr>
                <a:srgbClr val="0070C0"/>
              </a:buClr>
              <a:buFont typeface="Wingdings" pitchFamily="2" charset="2"/>
              <a:buChar char="u"/>
            </a:pPr>
            <a:r>
              <a:rPr lang="en-US" sz="1600" b="1" dirty="0">
                <a:solidFill>
                  <a:schemeClr val="tx1"/>
                </a:solidFill>
              </a:rPr>
              <a:t>What exactly the observable? Let’s take a look.</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b="1" i="1" dirty="0"/>
              <a:t>https://www.youtube.com/watch?v=N8FBmB2jme8&amp;index=6&amp;list=PLC3y8-rFHvwhBRAgFinJR8KHIrCdTkZcZ</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2019/5/2</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8</a:t>
            </a:fld>
            <a:endParaRPr lang="zh-TW" altLang="en-US"/>
          </a:p>
        </p:txBody>
      </p:sp>
      <p:pic>
        <p:nvPicPr>
          <p:cNvPr id="7" name="Picture 6">
            <a:extLst>
              <a:ext uri="{FF2B5EF4-FFF2-40B4-BE49-F238E27FC236}">
                <a16:creationId xmlns:a16="http://schemas.microsoft.com/office/drawing/2014/main" id="{3E2B32AF-04E9-444E-8E81-3C3E6F0A3642}"/>
              </a:ext>
            </a:extLst>
          </p:cNvPr>
          <p:cNvPicPr>
            <a:picLocks noChangeAspect="1"/>
          </p:cNvPicPr>
          <p:nvPr/>
        </p:nvPicPr>
        <p:blipFill>
          <a:blip r:embed="rId2"/>
          <a:stretch>
            <a:fillRect/>
          </a:stretch>
        </p:blipFill>
        <p:spPr>
          <a:xfrm>
            <a:off x="1291815" y="2837648"/>
            <a:ext cx="6560369" cy="3432246"/>
          </a:xfrm>
          <a:prstGeom prst="rect">
            <a:avLst/>
          </a:prstGeom>
          <a:ln>
            <a:solidFill>
              <a:srgbClr val="C00000"/>
            </a:solidFill>
          </a:ln>
        </p:spPr>
      </p:pic>
    </p:spTree>
    <p:extLst>
      <p:ext uri="{BB962C8B-B14F-4D97-AF65-F5344CB8AC3E}">
        <p14:creationId xmlns:p14="http://schemas.microsoft.com/office/powerpoint/2010/main" val="3180963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20 HTTP Observable</a:t>
            </a:r>
            <a:endParaRPr lang="zh-TW" altLang="en-US" b="1" dirty="0">
              <a:solidFill>
                <a:srgbClr val="FFFF00"/>
              </a:solidFill>
            </a:endParaRPr>
          </a:p>
        </p:txBody>
      </p:sp>
      <p:sp>
        <p:nvSpPr>
          <p:cNvPr id="3" name="副標題 2"/>
          <p:cNvSpPr>
            <a:spLocks noGrp="1"/>
          </p:cNvSpPr>
          <p:nvPr>
            <p:ph type="subTitle" idx="1"/>
          </p:nvPr>
        </p:nvSpPr>
        <p:spPr>
          <a:xfrm>
            <a:off x="467544" y="1268755"/>
            <a:ext cx="8352928" cy="1393137"/>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An Observable is a sequence of items that arrive  asynchronously over time.</a:t>
            </a:r>
          </a:p>
          <a:p>
            <a:pPr marL="465138" indent="-465138" algn="l">
              <a:buClr>
                <a:srgbClr val="0070C0"/>
              </a:buClr>
              <a:buFont typeface="Wingdings" pitchFamily="2" charset="2"/>
              <a:buChar char="u"/>
            </a:pPr>
            <a:r>
              <a:rPr lang="en-US" sz="1600" b="1" dirty="0">
                <a:solidFill>
                  <a:schemeClr val="tx1"/>
                </a:solidFill>
              </a:rPr>
              <a:t>But we have to make a note here is what with an HTTP call, it is a single item in stead of a sequence of items and that single item is nothing but HTTP response in the context of HTTP mechanism.</a:t>
            </a:r>
          </a:p>
          <a:p>
            <a:pPr marL="465138" indent="-465138" algn="l">
              <a:buClr>
                <a:srgbClr val="0070C0"/>
              </a:buClr>
              <a:buFont typeface="Wingdings" pitchFamily="2" charset="2"/>
              <a:buChar char="u"/>
            </a:pPr>
            <a:r>
              <a:rPr lang="en-US" sz="1600" b="1" dirty="0">
                <a:solidFill>
                  <a:schemeClr val="tx1"/>
                </a:solidFill>
              </a:rPr>
              <a:t>In angular, an Observable is nothing but HTTP response that arrives asynchronously.</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b="1" i="1" dirty="0"/>
              <a:t>https://www.youtube.com/watch?v=N8FBmB2jme8&amp;index=6&amp;list=PLC3y8-rFHvwhBRAgFinJR8KHIrCdTkZcZ</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2019/5/2</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9</a:t>
            </a:fld>
            <a:endParaRPr lang="zh-TW" altLang="en-US"/>
          </a:p>
        </p:txBody>
      </p:sp>
      <p:pic>
        <p:nvPicPr>
          <p:cNvPr id="9" name="Picture 8">
            <a:extLst>
              <a:ext uri="{FF2B5EF4-FFF2-40B4-BE49-F238E27FC236}">
                <a16:creationId xmlns:a16="http://schemas.microsoft.com/office/drawing/2014/main" id="{B83EAB84-36CC-4C75-8827-DDC1E3B9F43F}"/>
              </a:ext>
            </a:extLst>
          </p:cNvPr>
          <p:cNvPicPr>
            <a:picLocks noChangeAspect="1"/>
          </p:cNvPicPr>
          <p:nvPr/>
        </p:nvPicPr>
        <p:blipFill>
          <a:blip r:embed="rId2"/>
          <a:stretch>
            <a:fillRect/>
          </a:stretch>
        </p:blipFill>
        <p:spPr>
          <a:xfrm>
            <a:off x="1838895" y="3047030"/>
            <a:ext cx="5610225" cy="1771650"/>
          </a:xfrm>
          <a:prstGeom prst="rect">
            <a:avLst/>
          </a:prstGeom>
          <a:ln>
            <a:solidFill>
              <a:srgbClr val="C00000"/>
            </a:solidFill>
          </a:ln>
        </p:spPr>
      </p:pic>
    </p:spTree>
    <p:extLst>
      <p:ext uri="{BB962C8B-B14F-4D97-AF65-F5344CB8AC3E}">
        <p14:creationId xmlns:p14="http://schemas.microsoft.com/office/powerpoint/2010/main" val="2461753982"/>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2487</TotalTime>
  <Words>1374</Words>
  <Application>Microsoft Office PowerPoint</Application>
  <PresentationFormat>On-screen Show (4:3)</PresentationFormat>
  <Paragraphs>112</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Wingdings</vt:lpstr>
      <vt:lpstr>Office 佈景主題</vt:lpstr>
      <vt:lpstr>20 HTTP Observable</vt:lpstr>
      <vt:lpstr>20 HTTP Observable</vt:lpstr>
      <vt:lpstr>20 HTTP Observable</vt:lpstr>
      <vt:lpstr>20 HTTP Observable</vt:lpstr>
      <vt:lpstr>20 HTTP Observable</vt:lpstr>
      <vt:lpstr>20 HTTP Observable</vt:lpstr>
      <vt:lpstr>20 HTTP Observable</vt:lpstr>
      <vt:lpstr>20 HTTP Observable</vt:lpstr>
      <vt:lpstr>20 HTTP Observable</vt:lpstr>
      <vt:lpstr>20 HTTP Observable</vt:lpstr>
      <vt:lpstr>20 HTTP Observable</vt:lpstr>
      <vt:lpstr>20 HTTP Observable</vt:lpstr>
      <vt:lpstr>20 HTTP Observable</vt:lpstr>
      <vt:lpstr>20 HTTP Observable</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1160</cp:revision>
  <dcterms:created xsi:type="dcterms:W3CDTF">2018-09-28T16:40:41Z</dcterms:created>
  <dcterms:modified xsi:type="dcterms:W3CDTF">2019-05-02T20:05:34Z</dcterms:modified>
</cp:coreProperties>
</file>