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6" r:id="rId6"/>
    <p:sldId id="267" r:id="rId7"/>
    <p:sldId id="268" r:id="rId8"/>
    <p:sldId id="269" r:id="rId9"/>
    <p:sldId id="270"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9" d="100"/>
          <a:sy n="89" d="100"/>
        </p:scale>
        <p:origin x="792" y="4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FHkztHm8xA&amp;list=PLC3y8-rFHvwhBRAgFinJR8KHIrCdTkZcZ&amp;index=39" TargetMode="External"/><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kFHkztHm8xA&amp;list=PLC3y8-rFHvwhBRAgFinJR8KHIrCdTkZcZ&amp;index=39" TargetMode="Externa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Validation with Visual Feedback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656186"/>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This is pretty much the idea behind field Validation in template driven form using ngModel properties and class binding conditionally apply a class that visually indicates the invalid state.</a:t>
            </a:r>
          </a:p>
          <a:p>
            <a:pPr marL="465138" indent="-465138" algn="l">
              <a:buClr>
                <a:srgbClr val="0070C0"/>
              </a:buClr>
              <a:buFont typeface="Wingdings" pitchFamily="2" charset="2"/>
              <a:buChar char="u"/>
            </a:pPr>
            <a:r>
              <a:rPr lang="en-US" sz="1600" dirty="0">
                <a:solidFill>
                  <a:schemeClr val="tx1"/>
                </a:solidFill>
              </a:rPr>
              <a:t>Right now, we are providing the visual feedback to the user that something is wrong with the for field, however, that is not enough.</a:t>
            </a:r>
          </a:p>
          <a:p>
            <a:pPr marL="465138" indent="-465138" algn="l">
              <a:buClr>
                <a:srgbClr val="0070C0"/>
              </a:buClr>
              <a:buFont typeface="Wingdings" pitchFamily="2" charset="2"/>
              <a:buChar char="u"/>
            </a:pPr>
            <a:r>
              <a:rPr lang="en-US" sz="1600" dirty="0">
                <a:solidFill>
                  <a:schemeClr val="tx1"/>
                </a:solidFill>
              </a:rPr>
              <a:t>It will be very frustrated if they are not sure what has to be done to correct the error, whenever a form field is invalid, it is essential that we display an appropriate error message.</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
        <p:nvSpPr>
          <p:cNvPr id="17" name="日期版面配置區 4">
            <a:extLst>
              <a:ext uri="{FF2B5EF4-FFF2-40B4-BE49-F238E27FC236}">
                <a16:creationId xmlns:a16="http://schemas.microsoft.com/office/drawing/2014/main" id="{EA560AEB-773F-400D-BFDB-0B7C94E7D584}"/>
              </a:ext>
            </a:extLst>
          </p:cNvPr>
          <p:cNvSpPr>
            <a:spLocks noGrp="1"/>
          </p:cNvSpPr>
          <p:nvPr>
            <p:ph type="dt" sz="half" idx="10"/>
          </p:nvPr>
        </p:nvSpPr>
        <p:spPr>
          <a:xfrm>
            <a:off x="457200" y="6356350"/>
            <a:ext cx="2133600" cy="365125"/>
          </a:xfrm>
        </p:spPr>
        <p:txBody>
          <a:bodyPr/>
          <a:lstStyle/>
          <a:p>
            <a:fld id="{A4F910E6-8D00-4BAF-8C48-9688E0B449D3}" type="datetime1">
              <a:rPr lang="zh-TW" altLang="en-US" smtClean="0"/>
              <a:pPr/>
              <a:t>2019/5/6</a:t>
            </a:fld>
            <a:endParaRPr lang="zh-TW" altLang="en-US"/>
          </a:p>
        </p:txBody>
      </p:sp>
    </p:spTree>
    <p:extLst>
      <p:ext uri="{BB962C8B-B14F-4D97-AF65-F5344CB8AC3E}">
        <p14:creationId xmlns:p14="http://schemas.microsoft.com/office/powerpoint/2010/main" val="382995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A good user experience when fill out the forms is to visually indicate to the user if a form field is invalid as when they enter the details.</a:t>
            </a:r>
          </a:p>
          <a:p>
            <a:pPr marL="465138" indent="-465138" algn="l">
              <a:buClr>
                <a:srgbClr val="0070C0"/>
              </a:buClr>
              <a:buFont typeface="Wingdings" pitchFamily="2" charset="2"/>
              <a:buChar char="u"/>
            </a:pPr>
            <a:r>
              <a:rPr lang="en-US" sz="1600" dirty="0">
                <a:solidFill>
                  <a:schemeClr val="tx1"/>
                </a:solidFill>
              </a:rPr>
              <a:t>In this section, we will see validation with the form fields and visually indicate to the user when the form is invalid.</a:t>
            </a:r>
          </a:p>
          <a:p>
            <a:pPr marL="465138" indent="-465138" algn="l">
              <a:buClr>
                <a:srgbClr val="0070C0"/>
              </a:buClr>
              <a:buFont typeface="Wingdings" pitchFamily="2" charset="2"/>
              <a:buChar char="u"/>
            </a:pPr>
            <a:r>
              <a:rPr lang="en-US" sz="1600" dirty="0">
                <a:solidFill>
                  <a:schemeClr val="tx1"/>
                </a:solidFill>
              </a:rPr>
              <a:t>There are two approaches, you can create your own class with the necessary style that has to be applied to the form control or you can use the validation classes that your CSS framework provided.</a:t>
            </a:r>
          </a:p>
          <a:p>
            <a:pPr marL="465138" indent="-465138" algn="l">
              <a:buClr>
                <a:srgbClr val="0070C0"/>
              </a:buClr>
              <a:buFont typeface="Wingdings" pitchFamily="2" charset="2"/>
              <a:buChar char="u"/>
            </a:pPr>
            <a:r>
              <a:rPr lang="en-US" sz="1600" dirty="0">
                <a:solidFill>
                  <a:schemeClr val="tx1"/>
                </a:solidFill>
              </a:rPr>
              <a:t>We will use a class if invalid which Bootstrap 4 provided but we have to make sure we apply that class conditionally that is only when the form control is invalid.</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Let’s begin with the name of form control. The class bootstrap 4 provides for invalid state is is-invalid. </a:t>
            </a:r>
          </a:p>
          <a:p>
            <a:pPr marL="465138" indent="-465138" algn="l">
              <a:buClr>
                <a:srgbClr val="0070C0"/>
              </a:buClr>
              <a:buFont typeface="Wingdings" pitchFamily="2" charset="2"/>
              <a:buChar char="u"/>
            </a:pPr>
            <a:r>
              <a:rPr lang="en-US" sz="1600" dirty="0">
                <a:solidFill>
                  <a:schemeClr val="tx1"/>
                </a:solidFill>
              </a:rPr>
              <a:t>When we apply this. We can see the red boarder on the form control.</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A752E5BD-FD3E-4124-B1F5-34A0F61DE753}"/>
              </a:ext>
            </a:extLst>
          </p:cNvPr>
          <p:cNvPicPr>
            <a:picLocks noChangeAspect="1"/>
          </p:cNvPicPr>
          <p:nvPr/>
        </p:nvPicPr>
        <p:blipFill>
          <a:blip r:embed="rId3"/>
          <a:stretch>
            <a:fillRect/>
          </a:stretch>
        </p:blipFill>
        <p:spPr>
          <a:xfrm>
            <a:off x="2590800" y="3412021"/>
            <a:ext cx="5526360" cy="3300286"/>
          </a:xfrm>
          <a:prstGeom prst="rect">
            <a:avLst/>
          </a:prstGeom>
          <a:ln>
            <a:solidFill>
              <a:srgbClr val="C00000"/>
            </a:solidFill>
          </a:ln>
        </p:spPr>
      </p:pic>
      <p:pic>
        <p:nvPicPr>
          <p:cNvPr id="8" name="Picture 7">
            <a:extLst>
              <a:ext uri="{FF2B5EF4-FFF2-40B4-BE49-F238E27FC236}">
                <a16:creationId xmlns:a16="http://schemas.microsoft.com/office/drawing/2014/main" id="{358DC5CC-6C12-408A-9484-11F23C31664A}"/>
              </a:ext>
            </a:extLst>
          </p:cNvPr>
          <p:cNvPicPr>
            <a:picLocks noChangeAspect="1"/>
          </p:cNvPicPr>
          <p:nvPr/>
        </p:nvPicPr>
        <p:blipFill>
          <a:blip r:embed="rId4"/>
          <a:stretch>
            <a:fillRect/>
          </a:stretch>
        </p:blipFill>
        <p:spPr>
          <a:xfrm>
            <a:off x="498006" y="2279357"/>
            <a:ext cx="6048375" cy="923925"/>
          </a:xfrm>
          <a:prstGeom prst="rect">
            <a:avLst/>
          </a:prstGeom>
        </p:spPr>
      </p:pic>
      <p:sp>
        <p:nvSpPr>
          <p:cNvPr id="9" name="Rectangle 8">
            <a:extLst>
              <a:ext uri="{FF2B5EF4-FFF2-40B4-BE49-F238E27FC236}">
                <a16:creationId xmlns:a16="http://schemas.microsoft.com/office/drawing/2014/main" id="{2EECD389-9AA5-44E8-9998-8B261BC4B4EF}"/>
              </a:ext>
            </a:extLst>
          </p:cNvPr>
          <p:cNvSpPr/>
          <p:nvPr/>
        </p:nvSpPr>
        <p:spPr>
          <a:xfrm>
            <a:off x="3779912" y="2594459"/>
            <a:ext cx="2232248" cy="2584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37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44217"/>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This is sufficient visual feedback for the demo. We must ensure the when we applied only when the form control is invalid. And for that, we make use of the ngModel properties coupled with class binding.</a:t>
            </a:r>
          </a:p>
          <a:p>
            <a:pPr marL="465138" indent="-465138" algn="l">
              <a:buClr>
                <a:srgbClr val="0070C0"/>
              </a:buClr>
              <a:buFont typeface="Wingdings" pitchFamily="2" charset="2"/>
              <a:buChar char="u"/>
            </a:pPr>
            <a:r>
              <a:rPr lang="en-US" sz="1600" dirty="0">
                <a:solidFill>
                  <a:schemeClr val="tx1"/>
                </a:solidFill>
              </a:rPr>
              <a:t>Class binding begin with square bracket. [class.is-invalid] this is applied only when the form control is invalid. </a:t>
            </a:r>
          </a:p>
          <a:p>
            <a:pPr marL="465138" indent="-465138" algn="l">
              <a:buClr>
                <a:srgbClr val="0070C0"/>
              </a:buClr>
              <a:buFont typeface="Wingdings" pitchFamily="2" charset="2"/>
              <a:buChar char="u"/>
            </a:pPr>
            <a:r>
              <a:rPr lang="en-US" sz="1600" dirty="0">
                <a:solidFill>
                  <a:schemeClr val="tx1"/>
                </a:solidFill>
              </a:rPr>
              <a:t>[class.is-invalid] =“</a:t>
            </a:r>
            <a:r>
              <a:rPr lang="en-US" sz="1600" dirty="0" err="1">
                <a:solidFill>
                  <a:schemeClr val="tx1"/>
                </a:solidFill>
              </a:rPr>
              <a:t>name.invalid</a:t>
            </a:r>
            <a:r>
              <a:rPr lang="en-US" sz="1600" dirty="0">
                <a:solidFill>
                  <a:schemeClr val="tx1"/>
                </a:solidFill>
              </a:rPr>
              <a:t>”</a:t>
            </a:r>
          </a:p>
          <a:p>
            <a:pPr marL="465138" indent="-465138" algn="l">
              <a:buClr>
                <a:srgbClr val="0070C0"/>
              </a:buClr>
              <a:buFont typeface="Wingdings" pitchFamily="2" charset="2"/>
              <a:buChar char="u"/>
            </a:pPr>
            <a:r>
              <a:rPr lang="en-US" sz="1600" dirty="0">
                <a:solidFill>
                  <a:schemeClr val="tx1"/>
                </a:solidFill>
              </a:rPr>
              <a:t>class=“form-control is-invalid” =&gt; class=“form-control” </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10" name="Picture 9">
            <a:extLst>
              <a:ext uri="{FF2B5EF4-FFF2-40B4-BE49-F238E27FC236}">
                <a16:creationId xmlns:a16="http://schemas.microsoft.com/office/drawing/2014/main" id="{2F80F115-53B6-49FB-9DEE-24CEE1DA3348}"/>
              </a:ext>
            </a:extLst>
          </p:cNvPr>
          <p:cNvPicPr>
            <a:picLocks noChangeAspect="1"/>
          </p:cNvPicPr>
          <p:nvPr/>
        </p:nvPicPr>
        <p:blipFill>
          <a:blip r:embed="rId3"/>
          <a:stretch>
            <a:fillRect/>
          </a:stretch>
        </p:blipFill>
        <p:spPr>
          <a:xfrm>
            <a:off x="755575" y="3624736"/>
            <a:ext cx="7787971" cy="643381"/>
          </a:xfrm>
          <a:prstGeom prst="rect">
            <a:avLst/>
          </a:prstGeom>
          <a:ln>
            <a:solidFill>
              <a:srgbClr val="C00000"/>
            </a:solidFill>
          </a:ln>
        </p:spPr>
      </p:pic>
      <p:sp>
        <p:nvSpPr>
          <p:cNvPr id="11" name="Rectangle 10">
            <a:extLst>
              <a:ext uri="{FF2B5EF4-FFF2-40B4-BE49-F238E27FC236}">
                <a16:creationId xmlns:a16="http://schemas.microsoft.com/office/drawing/2014/main" id="{4B4E8DF2-9DD8-4ADE-B8AE-70E6E5A64F6E}"/>
              </a:ext>
            </a:extLst>
          </p:cNvPr>
          <p:cNvSpPr/>
          <p:nvPr/>
        </p:nvSpPr>
        <p:spPr>
          <a:xfrm>
            <a:off x="3635896" y="3869376"/>
            <a:ext cx="2808312" cy="2584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45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20689"/>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Go back to browser and test for invalid. The visual feedback is working as we expected.</a:t>
            </a:r>
          </a:p>
          <a:p>
            <a:pPr marL="465138" indent="-465138" algn="l">
              <a:buClr>
                <a:srgbClr val="0070C0"/>
              </a:buClr>
              <a:buFont typeface="Wingdings" pitchFamily="2" charset="2"/>
              <a:buChar char="u"/>
            </a:pPr>
            <a:r>
              <a:rPr lang="en-US" sz="1600" dirty="0">
                <a:solidFill>
                  <a:schemeClr val="tx1"/>
                </a:solidFill>
              </a:rPr>
              <a:t>However, there is room for improvement.</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0571AEF2-647D-4197-90EA-83F248C940FA}"/>
              </a:ext>
            </a:extLst>
          </p:cNvPr>
          <p:cNvPicPr>
            <a:picLocks noChangeAspect="1"/>
          </p:cNvPicPr>
          <p:nvPr/>
        </p:nvPicPr>
        <p:blipFill>
          <a:blip r:embed="rId3"/>
          <a:stretch>
            <a:fillRect/>
          </a:stretch>
        </p:blipFill>
        <p:spPr>
          <a:xfrm>
            <a:off x="971600" y="2098054"/>
            <a:ext cx="2520280" cy="3740731"/>
          </a:xfrm>
          <a:prstGeom prst="rect">
            <a:avLst/>
          </a:prstGeom>
          <a:ln>
            <a:solidFill>
              <a:srgbClr val="C00000"/>
            </a:solidFill>
          </a:ln>
        </p:spPr>
      </p:pic>
      <p:pic>
        <p:nvPicPr>
          <p:cNvPr id="9" name="Picture 8">
            <a:extLst>
              <a:ext uri="{FF2B5EF4-FFF2-40B4-BE49-F238E27FC236}">
                <a16:creationId xmlns:a16="http://schemas.microsoft.com/office/drawing/2014/main" id="{9C83C153-9946-406A-AEF9-FD58AD7A4938}"/>
              </a:ext>
            </a:extLst>
          </p:cNvPr>
          <p:cNvPicPr>
            <a:picLocks noChangeAspect="1"/>
          </p:cNvPicPr>
          <p:nvPr/>
        </p:nvPicPr>
        <p:blipFill>
          <a:blip r:embed="rId4"/>
          <a:stretch>
            <a:fillRect/>
          </a:stretch>
        </p:blipFill>
        <p:spPr>
          <a:xfrm>
            <a:off x="5148064" y="2129599"/>
            <a:ext cx="2376264" cy="3695879"/>
          </a:xfrm>
          <a:prstGeom prst="rect">
            <a:avLst/>
          </a:prstGeom>
          <a:ln>
            <a:solidFill>
              <a:srgbClr val="C00000"/>
            </a:solidFill>
          </a:ln>
        </p:spPr>
      </p:pic>
      <p:sp>
        <p:nvSpPr>
          <p:cNvPr id="7" name="Arrow: Left-Right 6">
            <a:extLst>
              <a:ext uri="{FF2B5EF4-FFF2-40B4-BE49-F238E27FC236}">
                <a16:creationId xmlns:a16="http://schemas.microsoft.com/office/drawing/2014/main" id="{855E569E-C6EA-4C12-9043-EC736CE541FE}"/>
              </a:ext>
            </a:extLst>
          </p:cNvPr>
          <p:cNvSpPr/>
          <p:nvPr/>
        </p:nvSpPr>
        <p:spPr>
          <a:xfrm>
            <a:off x="3771617" y="3452514"/>
            <a:ext cx="1152128" cy="552550"/>
          </a:xfrm>
          <a:prstGeom prst="leftRight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7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20690"/>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Let’s say we have empty form to begin with. Empty the name field. Then we got red boarder.</a:t>
            </a:r>
          </a:p>
          <a:p>
            <a:pPr marL="465138" indent="-465138" algn="l">
              <a:buClr>
                <a:srgbClr val="0070C0"/>
              </a:buClr>
              <a:buFont typeface="Wingdings" pitchFamily="2" charset="2"/>
              <a:buChar char="u"/>
            </a:pPr>
            <a:r>
              <a:rPr lang="en-US" sz="1600" dirty="0">
                <a:solidFill>
                  <a:schemeClr val="tx1"/>
                </a:solidFill>
              </a:rPr>
              <a:t>If we have 10 fields are in red boarders, that will looks bad.</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10" name="Picture 9">
            <a:extLst>
              <a:ext uri="{FF2B5EF4-FFF2-40B4-BE49-F238E27FC236}">
                <a16:creationId xmlns:a16="http://schemas.microsoft.com/office/drawing/2014/main" id="{8B301391-A8CC-42E6-AF23-22F6ED34F2AC}"/>
              </a:ext>
            </a:extLst>
          </p:cNvPr>
          <p:cNvPicPr>
            <a:picLocks noChangeAspect="1"/>
          </p:cNvPicPr>
          <p:nvPr/>
        </p:nvPicPr>
        <p:blipFill>
          <a:blip r:embed="rId3"/>
          <a:stretch>
            <a:fillRect/>
          </a:stretch>
        </p:blipFill>
        <p:spPr>
          <a:xfrm>
            <a:off x="491131" y="1970994"/>
            <a:ext cx="5563970" cy="2619671"/>
          </a:xfrm>
          <a:prstGeom prst="rect">
            <a:avLst/>
          </a:prstGeom>
          <a:ln>
            <a:solidFill>
              <a:srgbClr val="C00000"/>
            </a:solidFill>
          </a:ln>
        </p:spPr>
      </p:pic>
      <p:sp>
        <p:nvSpPr>
          <p:cNvPr id="11" name="Rectangle 10">
            <a:extLst>
              <a:ext uri="{FF2B5EF4-FFF2-40B4-BE49-F238E27FC236}">
                <a16:creationId xmlns:a16="http://schemas.microsoft.com/office/drawing/2014/main" id="{6DE41EE8-0BF7-4099-8E1F-54508E9D9345}"/>
              </a:ext>
            </a:extLst>
          </p:cNvPr>
          <p:cNvSpPr/>
          <p:nvPr/>
        </p:nvSpPr>
        <p:spPr>
          <a:xfrm>
            <a:off x="2291331" y="3905386"/>
            <a:ext cx="43204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BE895E9-745F-4E23-A100-428107D059EB}"/>
              </a:ext>
            </a:extLst>
          </p:cNvPr>
          <p:cNvPicPr>
            <a:picLocks noChangeAspect="1"/>
          </p:cNvPicPr>
          <p:nvPr/>
        </p:nvPicPr>
        <p:blipFill>
          <a:blip r:embed="rId4"/>
          <a:stretch>
            <a:fillRect/>
          </a:stretch>
        </p:blipFill>
        <p:spPr>
          <a:xfrm>
            <a:off x="4211960" y="4270703"/>
            <a:ext cx="4211960" cy="2478589"/>
          </a:xfrm>
          <a:prstGeom prst="rect">
            <a:avLst/>
          </a:prstGeom>
          <a:ln>
            <a:solidFill>
              <a:srgbClr val="C00000"/>
            </a:solidFill>
          </a:ln>
        </p:spPr>
      </p:pic>
    </p:spTree>
    <p:extLst>
      <p:ext uri="{BB962C8B-B14F-4D97-AF65-F5344CB8AC3E}">
        <p14:creationId xmlns:p14="http://schemas.microsoft.com/office/powerpoint/2010/main" val="23194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3B36BA-D203-4AC5-8955-EF5007797314}"/>
              </a:ext>
            </a:extLst>
          </p:cNvPr>
          <p:cNvPicPr>
            <a:picLocks noChangeAspect="1"/>
          </p:cNvPicPr>
          <p:nvPr/>
        </p:nvPicPr>
        <p:blipFill>
          <a:blip r:embed="rId2"/>
          <a:stretch>
            <a:fillRect/>
          </a:stretch>
        </p:blipFill>
        <p:spPr>
          <a:xfrm>
            <a:off x="539552" y="1876240"/>
            <a:ext cx="3888432" cy="129880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8032"/>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If user touch form field without entering anything, then the field turn red.</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https://www.youtube.com/watch?v=kFHkztHm8xA&amp;list=PLC3y8-rFHvwhBRAgFinJR8KHIrCdTkZcZ&amp;index=39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41B656C2-DD74-40AB-85B6-4983C4174CFC}"/>
              </a:ext>
            </a:extLst>
          </p:cNvPr>
          <p:cNvPicPr>
            <a:picLocks noChangeAspect="1"/>
          </p:cNvPicPr>
          <p:nvPr/>
        </p:nvPicPr>
        <p:blipFill>
          <a:blip r:embed="rId4"/>
          <a:stretch>
            <a:fillRect/>
          </a:stretch>
        </p:blipFill>
        <p:spPr>
          <a:xfrm>
            <a:off x="539552" y="3717033"/>
            <a:ext cx="3816424" cy="1069552"/>
          </a:xfrm>
          <a:prstGeom prst="rect">
            <a:avLst/>
          </a:prstGeom>
          <a:ln>
            <a:solidFill>
              <a:srgbClr val="C00000"/>
            </a:solidFill>
          </a:ln>
        </p:spPr>
      </p:pic>
      <p:pic>
        <p:nvPicPr>
          <p:cNvPr id="9" name="Picture 8">
            <a:extLst>
              <a:ext uri="{FF2B5EF4-FFF2-40B4-BE49-F238E27FC236}">
                <a16:creationId xmlns:a16="http://schemas.microsoft.com/office/drawing/2014/main" id="{6B08DD9F-E28C-4DF2-940B-F4870EE8EBB7}"/>
              </a:ext>
            </a:extLst>
          </p:cNvPr>
          <p:cNvPicPr>
            <a:picLocks noChangeAspect="1"/>
          </p:cNvPicPr>
          <p:nvPr/>
        </p:nvPicPr>
        <p:blipFill>
          <a:blip r:embed="rId5"/>
          <a:stretch>
            <a:fillRect/>
          </a:stretch>
        </p:blipFill>
        <p:spPr>
          <a:xfrm>
            <a:off x="568508" y="5320239"/>
            <a:ext cx="3563888" cy="1036110"/>
          </a:xfrm>
          <a:prstGeom prst="rect">
            <a:avLst/>
          </a:prstGeom>
          <a:ln>
            <a:solidFill>
              <a:srgbClr val="C00000"/>
            </a:solidFill>
          </a:ln>
        </p:spPr>
      </p:pic>
      <p:sp>
        <p:nvSpPr>
          <p:cNvPr id="13" name="Arrow: Down 12">
            <a:extLst>
              <a:ext uri="{FF2B5EF4-FFF2-40B4-BE49-F238E27FC236}">
                <a16:creationId xmlns:a16="http://schemas.microsoft.com/office/drawing/2014/main" id="{9F3B68A0-5601-491F-839D-E8530C63FB3B}"/>
              </a:ext>
            </a:extLst>
          </p:cNvPr>
          <p:cNvSpPr/>
          <p:nvPr/>
        </p:nvSpPr>
        <p:spPr>
          <a:xfrm>
            <a:off x="2076932" y="3280280"/>
            <a:ext cx="484632" cy="339853"/>
          </a:xfrm>
          <a:prstGeom prst="down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683B81-E1BC-43EA-BFDC-EEB7C91E4753}"/>
              </a:ext>
            </a:extLst>
          </p:cNvPr>
          <p:cNvSpPr/>
          <p:nvPr/>
        </p:nvSpPr>
        <p:spPr>
          <a:xfrm>
            <a:off x="4574416" y="2178864"/>
            <a:ext cx="3381960" cy="33985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Blank at Beginning (normal)</a:t>
            </a:r>
          </a:p>
        </p:txBody>
      </p:sp>
      <p:sp>
        <p:nvSpPr>
          <p:cNvPr id="15" name="Rectangle 14">
            <a:extLst>
              <a:ext uri="{FF2B5EF4-FFF2-40B4-BE49-F238E27FC236}">
                <a16:creationId xmlns:a16="http://schemas.microsoft.com/office/drawing/2014/main" id="{1CB99E51-5063-459B-BE8D-EA3186AA8066}"/>
              </a:ext>
            </a:extLst>
          </p:cNvPr>
          <p:cNvSpPr/>
          <p:nvPr/>
        </p:nvSpPr>
        <p:spPr>
          <a:xfrm>
            <a:off x="4430324" y="4001239"/>
            <a:ext cx="3381960" cy="33985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Touched name field (blue)</a:t>
            </a:r>
          </a:p>
        </p:txBody>
      </p:sp>
      <p:sp>
        <p:nvSpPr>
          <p:cNvPr id="16" name="Arrow: Down 15">
            <a:extLst>
              <a:ext uri="{FF2B5EF4-FFF2-40B4-BE49-F238E27FC236}">
                <a16:creationId xmlns:a16="http://schemas.microsoft.com/office/drawing/2014/main" id="{6862F8D9-BA04-4036-B452-98F1C4BA5137}"/>
              </a:ext>
            </a:extLst>
          </p:cNvPr>
          <p:cNvSpPr/>
          <p:nvPr/>
        </p:nvSpPr>
        <p:spPr>
          <a:xfrm>
            <a:off x="2090647" y="4883485"/>
            <a:ext cx="484632" cy="339853"/>
          </a:xfrm>
          <a:prstGeom prst="down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5A56A8-AFF1-491C-958A-DC471913EF4C}"/>
              </a:ext>
            </a:extLst>
          </p:cNvPr>
          <p:cNvSpPr/>
          <p:nvPr/>
        </p:nvSpPr>
        <p:spPr>
          <a:xfrm>
            <a:off x="4355976" y="5538099"/>
            <a:ext cx="3381960" cy="73100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Touched name field and leave (red)</a:t>
            </a:r>
          </a:p>
        </p:txBody>
      </p:sp>
    </p:spTree>
    <p:extLst>
      <p:ext uri="{BB962C8B-B14F-4D97-AF65-F5344CB8AC3E}">
        <p14:creationId xmlns:p14="http://schemas.microsoft.com/office/powerpoint/2010/main" val="399791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10"/>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You can add the form field with regular expression checking.</a:t>
            </a:r>
          </a:p>
          <a:p>
            <a:pPr marL="465138" indent="-465138" algn="l">
              <a:buClr>
                <a:srgbClr val="0070C0"/>
              </a:buClr>
              <a:buFont typeface="Wingdings" pitchFamily="2" charset="2"/>
              <a:buChar char="u"/>
            </a:pPr>
            <a:r>
              <a:rPr lang="en-US" sz="1600" dirty="0">
                <a:solidFill>
                  <a:schemeClr val="tx1"/>
                </a:solidFill>
              </a:rPr>
              <a:t>For example, the password have to be 8-15 characters with one special character.</a:t>
            </a:r>
          </a:p>
          <a:p>
            <a:pPr marL="465138" indent="-465138" algn="l">
              <a:buClr>
                <a:srgbClr val="0070C0"/>
              </a:buClr>
              <a:buFont typeface="Wingdings" pitchFamily="2" charset="2"/>
              <a:buChar char="u"/>
            </a:pPr>
            <a:r>
              <a:rPr lang="en-US" sz="1600" dirty="0">
                <a:solidFill>
                  <a:schemeClr val="tx1"/>
                </a:solidFill>
              </a:rPr>
              <a:t>A pin code with a special format.</a:t>
            </a:r>
          </a:p>
          <a:p>
            <a:pPr marL="465138" indent="-465138" algn="l">
              <a:buClr>
                <a:srgbClr val="0070C0"/>
              </a:buClr>
              <a:buFont typeface="Wingdings" pitchFamily="2" charset="2"/>
              <a:buChar char="u"/>
            </a:pPr>
            <a:r>
              <a:rPr lang="en-US" sz="1600" dirty="0">
                <a:solidFill>
                  <a:schemeClr val="tx1"/>
                </a:solidFill>
              </a:rPr>
              <a:t>A phone number in a specific format.</a:t>
            </a:r>
          </a:p>
          <a:p>
            <a:pPr marL="465138" indent="-465138" algn="l">
              <a:buClr>
                <a:srgbClr val="0070C0"/>
              </a:buClr>
              <a:buFont typeface="Wingdings" pitchFamily="2" charset="2"/>
              <a:buChar char="u"/>
            </a:pPr>
            <a:r>
              <a:rPr lang="en-US" sz="1600" dirty="0">
                <a:solidFill>
                  <a:schemeClr val="tx1"/>
                </a:solidFill>
              </a:rPr>
              <a:t>Our example shows the phone number is 10 digit.</a:t>
            </a:r>
          </a:p>
          <a:p>
            <a:pPr marL="465138" indent="-465138" algn="l">
              <a:buClr>
                <a:srgbClr val="0070C0"/>
              </a:buClr>
              <a:buFont typeface="Wingdings" pitchFamily="2" charset="2"/>
              <a:buChar char="u"/>
            </a:pPr>
            <a:r>
              <a:rPr lang="en-US" sz="1600" dirty="0">
                <a:solidFill>
                  <a:schemeClr val="tx1"/>
                </a:solidFill>
              </a:rPr>
              <a:t>First step, get a reference to the ngModel directive.</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10" name="Picture 9">
            <a:extLst>
              <a:ext uri="{FF2B5EF4-FFF2-40B4-BE49-F238E27FC236}">
                <a16:creationId xmlns:a16="http://schemas.microsoft.com/office/drawing/2014/main" id="{CF83F37C-9E8D-4423-8A51-FDDC64752604}"/>
              </a:ext>
            </a:extLst>
          </p:cNvPr>
          <p:cNvPicPr>
            <a:picLocks noChangeAspect="1"/>
          </p:cNvPicPr>
          <p:nvPr/>
        </p:nvPicPr>
        <p:blipFill>
          <a:blip r:embed="rId3"/>
          <a:stretch>
            <a:fillRect/>
          </a:stretch>
        </p:blipFill>
        <p:spPr>
          <a:xfrm>
            <a:off x="827584" y="3486727"/>
            <a:ext cx="6638925" cy="1133475"/>
          </a:xfrm>
          <a:prstGeom prst="rect">
            <a:avLst/>
          </a:prstGeom>
          <a:ln>
            <a:solidFill>
              <a:srgbClr val="C00000"/>
            </a:solidFill>
          </a:ln>
        </p:spPr>
      </p:pic>
      <p:sp>
        <p:nvSpPr>
          <p:cNvPr id="11" name="Rectangle 10">
            <a:extLst>
              <a:ext uri="{FF2B5EF4-FFF2-40B4-BE49-F238E27FC236}">
                <a16:creationId xmlns:a16="http://schemas.microsoft.com/office/drawing/2014/main" id="{947018FF-5F55-4BD5-B6F4-774B5CCEA675}"/>
              </a:ext>
            </a:extLst>
          </p:cNvPr>
          <p:cNvSpPr/>
          <p:nvPr/>
        </p:nvSpPr>
        <p:spPr>
          <a:xfrm>
            <a:off x="2483768" y="4005064"/>
            <a:ext cx="2664296" cy="2396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B3E4D4-D227-4E85-94F8-D0E45DB22C17}"/>
              </a:ext>
            </a:extLst>
          </p:cNvPr>
          <p:cNvSpPr/>
          <p:nvPr/>
        </p:nvSpPr>
        <p:spPr>
          <a:xfrm>
            <a:off x="1259632" y="4249480"/>
            <a:ext cx="3816424" cy="2396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日期版面配置區 4">
            <a:extLst>
              <a:ext uri="{FF2B5EF4-FFF2-40B4-BE49-F238E27FC236}">
                <a16:creationId xmlns:a16="http://schemas.microsoft.com/office/drawing/2014/main" id="{E0B0FBDD-50C9-45B5-A07B-262D6077FB05}"/>
              </a:ext>
            </a:extLst>
          </p:cNvPr>
          <p:cNvSpPr>
            <a:spLocks noGrp="1"/>
          </p:cNvSpPr>
          <p:nvPr>
            <p:ph type="dt" sz="half" idx="10"/>
          </p:nvPr>
        </p:nvSpPr>
        <p:spPr>
          <a:xfrm>
            <a:off x="457200" y="6356350"/>
            <a:ext cx="2133600" cy="365125"/>
          </a:xfrm>
        </p:spPr>
        <p:txBody>
          <a:bodyPr/>
          <a:lstStyle/>
          <a:p>
            <a:fld id="{A4F910E6-8D00-4BAF-8C48-9688E0B449D3}" type="datetime1">
              <a:rPr lang="zh-TW" altLang="en-US" smtClean="0"/>
              <a:pPr/>
              <a:t>2019/5/6</a:t>
            </a:fld>
            <a:endParaRPr lang="zh-TW" altLang="en-US"/>
          </a:p>
        </p:txBody>
      </p:sp>
    </p:spTree>
    <p:extLst>
      <p:ext uri="{BB962C8B-B14F-4D97-AF65-F5344CB8AC3E}">
        <p14:creationId xmlns:p14="http://schemas.microsoft.com/office/powerpoint/2010/main" val="116122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Validation with Visual Feedback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Go back to browser and validate</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https://www.youtube.com/watch?v=kFHkztHm8xA&amp;list=PLC3y8-rFHvwhBRAgFinJR8KHIrCdTkZcZ&amp;index=39</a:t>
            </a:r>
            <a:endParaRPr lang="en-US" sz="1600" b="1" i="1"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5" name="Picture 4">
            <a:extLst>
              <a:ext uri="{FF2B5EF4-FFF2-40B4-BE49-F238E27FC236}">
                <a16:creationId xmlns:a16="http://schemas.microsoft.com/office/drawing/2014/main" id="{614CC776-F569-4C38-9BFD-0A9D4E5B6683}"/>
              </a:ext>
            </a:extLst>
          </p:cNvPr>
          <p:cNvPicPr>
            <a:picLocks noChangeAspect="1"/>
          </p:cNvPicPr>
          <p:nvPr/>
        </p:nvPicPr>
        <p:blipFill>
          <a:blip r:embed="rId3"/>
          <a:stretch>
            <a:fillRect/>
          </a:stretch>
        </p:blipFill>
        <p:spPr>
          <a:xfrm>
            <a:off x="461258" y="1788593"/>
            <a:ext cx="1895083" cy="3296591"/>
          </a:xfrm>
          <a:prstGeom prst="rect">
            <a:avLst/>
          </a:prstGeom>
          <a:ln>
            <a:solidFill>
              <a:srgbClr val="C00000"/>
            </a:solidFill>
          </a:ln>
        </p:spPr>
      </p:pic>
      <p:pic>
        <p:nvPicPr>
          <p:cNvPr id="7" name="Picture 6">
            <a:extLst>
              <a:ext uri="{FF2B5EF4-FFF2-40B4-BE49-F238E27FC236}">
                <a16:creationId xmlns:a16="http://schemas.microsoft.com/office/drawing/2014/main" id="{804318D8-ED9D-4EE6-9A0D-2B07493729C1}"/>
              </a:ext>
            </a:extLst>
          </p:cNvPr>
          <p:cNvPicPr>
            <a:picLocks noChangeAspect="1"/>
          </p:cNvPicPr>
          <p:nvPr/>
        </p:nvPicPr>
        <p:blipFill>
          <a:blip r:embed="rId4"/>
          <a:stretch>
            <a:fillRect/>
          </a:stretch>
        </p:blipFill>
        <p:spPr>
          <a:xfrm>
            <a:off x="2685819" y="1768381"/>
            <a:ext cx="1823022" cy="3316803"/>
          </a:xfrm>
          <a:prstGeom prst="rect">
            <a:avLst/>
          </a:prstGeom>
          <a:ln>
            <a:solidFill>
              <a:srgbClr val="C00000"/>
            </a:solidFill>
          </a:ln>
        </p:spPr>
      </p:pic>
      <p:pic>
        <p:nvPicPr>
          <p:cNvPr id="8" name="Picture 7">
            <a:extLst>
              <a:ext uri="{FF2B5EF4-FFF2-40B4-BE49-F238E27FC236}">
                <a16:creationId xmlns:a16="http://schemas.microsoft.com/office/drawing/2014/main" id="{97E1F8A2-FEA6-4D89-8914-0203A671B6F2}"/>
              </a:ext>
            </a:extLst>
          </p:cNvPr>
          <p:cNvPicPr>
            <a:picLocks noChangeAspect="1"/>
          </p:cNvPicPr>
          <p:nvPr/>
        </p:nvPicPr>
        <p:blipFill>
          <a:blip r:embed="rId5"/>
          <a:stretch>
            <a:fillRect/>
          </a:stretch>
        </p:blipFill>
        <p:spPr>
          <a:xfrm>
            <a:off x="4788025" y="1788593"/>
            <a:ext cx="1691874" cy="3316803"/>
          </a:xfrm>
          <a:prstGeom prst="rect">
            <a:avLst/>
          </a:prstGeom>
          <a:ln>
            <a:solidFill>
              <a:srgbClr val="C00000"/>
            </a:solidFill>
          </a:ln>
        </p:spPr>
      </p:pic>
      <p:pic>
        <p:nvPicPr>
          <p:cNvPr id="9" name="Picture 8">
            <a:extLst>
              <a:ext uri="{FF2B5EF4-FFF2-40B4-BE49-F238E27FC236}">
                <a16:creationId xmlns:a16="http://schemas.microsoft.com/office/drawing/2014/main" id="{358A73AD-CE1F-4796-9A0B-260AA2C4AC64}"/>
              </a:ext>
            </a:extLst>
          </p:cNvPr>
          <p:cNvPicPr>
            <a:picLocks noChangeAspect="1"/>
          </p:cNvPicPr>
          <p:nvPr/>
        </p:nvPicPr>
        <p:blipFill>
          <a:blip r:embed="rId6"/>
          <a:stretch>
            <a:fillRect/>
          </a:stretch>
        </p:blipFill>
        <p:spPr>
          <a:xfrm>
            <a:off x="6759083" y="1788593"/>
            <a:ext cx="1455637" cy="3296591"/>
          </a:xfrm>
          <a:prstGeom prst="rect">
            <a:avLst/>
          </a:prstGeom>
          <a:ln>
            <a:solidFill>
              <a:srgbClr val="C00000"/>
            </a:solidFill>
          </a:ln>
        </p:spPr>
      </p:pic>
      <p:sp>
        <p:nvSpPr>
          <p:cNvPr id="12" name="Rectangle 11">
            <a:extLst>
              <a:ext uri="{FF2B5EF4-FFF2-40B4-BE49-F238E27FC236}">
                <a16:creationId xmlns:a16="http://schemas.microsoft.com/office/drawing/2014/main" id="{A3E6EE19-483B-420F-8172-26030290DFE6}"/>
              </a:ext>
            </a:extLst>
          </p:cNvPr>
          <p:cNvSpPr/>
          <p:nvPr/>
        </p:nvSpPr>
        <p:spPr>
          <a:xfrm>
            <a:off x="539551" y="5301208"/>
            <a:ext cx="1816789" cy="28803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Initially 10 digits</a:t>
            </a:r>
          </a:p>
        </p:txBody>
      </p:sp>
      <p:sp>
        <p:nvSpPr>
          <p:cNvPr id="15" name="Rectangle 14">
            <a:extLst>
              <a:ext uri="{FF2B5EF4-FFF2-40B4-BE49-F238E27FC236}">
                <a16:creationId xmlns:a16="http://schemas.microsoft.com/office/drawing/2014/main" id="{6EDCD54F-26C1-4E9A-AF0E-996AA3C4BE8C}"/>
              </a:ext>
            </a:extLst>
          </p:cNvPr>
          <p:cNvSpPr/>
          <p:nvPr/>
        </p:nvSpPr>
        <p:spPr>
          <a:xfrm>
            <a:off x="2729265" y="5301208"/>
            <a:ext cx="1816789" cy="57606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 digits and touched outside</a:t>
            </a:r>
          </a:p>
        </p:txBody>
      </p:sp>
      <p:sp>
        <p:nvSpPr>
          <p:cNvPr id="16" name="Rectangle 15">
            <a:extLst>
              <a:ext uri="{FF2B5EF4-FFF2-40B4-BE49-F238E27FC236}">
                <a16:creationId xmlns:a16="http://schemas.microsoft.com/office/drawing/2014/main" id="{9033C896-D062-45C0-8DA3-D2B064837428}"/>
              </a:ext>
            </a:extLst>
          </p:cNvPr>
          <p:cNvSpPr/>
          <p:nvPr/>
        </p:nvSpPr>
        <p:spPr>
          <a:xfrm>
            <a:off x="4788025" y="5276231"/>
            <a:ext cx="1816789" cy="57606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 digits and touched outside</a:t>
            </a:r>
          </a:p>
        </p:txBody>
      </p:sp>
      <p:sp>
        <p:nvSpPr>
          <p:cNvPr id="17" name="日期版面配置區 4">
            <a:extLst>
              <a:ext uri="{FF2B5EF4-FFF2-40B4-BE49-F238E27FC236}">
                <a16:creationId xmlns:a16="http://schemas.microsoft.com/office/drawing/2014/main" id="{EA560AEB-773F-400D-BFDB-0B7C94E7D584}"/>
              </a:ext>
            </a:extLst>
          </p:cNvPr>
          <p:cNvSpPr>
            <a:spLocks noGrp="1"/>
          </p:cNvSpPr>
          <p:nvPr>
            <p:ph type="dt" sz="half" idx="10"/>
          </p:nvPr>
        </p:nvSpPr>
        <p:spPr>
          <a:xfrm>
            <a:off x="457200" y="6356350"/>
            <a:ext cx="2133600" cy="365125"/>
          </a:xfrm>
        </p:spPr>
        <p:txBody>
          <a:bodyPr/>
          <a:lstStyle/>
          <a:p>
            <a:fld id="{A4F910E6-8D00-4BAF-8C48-9688E0B449D3}" type="datetime1">
              <a:rPr lang="zh-TW" altLang="en-US" smtClean="0"/>
              <a:pPr/>
              <a:t>2019/5/6</a:t>
            </a:fld>
            <a:endParaRPr lang="zh-TW" altLang="en-US"/>
          </a:p>
        </p:txBody>
      </p:sp>
      <p:sp>
        <p:nvSpPr>
          <p:cNvPr id="19" name="Rectangle 18">
            <a:extLst>
              <a:ext uri="{FF2B5EF4-FFF2-40B4-BE49-F238E27FC236}">
                <a16:creationId xmlns:a16="http://schemas.microsoft.com/office/drawing/2014/main" id="{ABBBF09E-50DC-4B0A-A7D7-8AE6AD1C2C7F}"/>
              </a:ext>
            </a:extLst>
          </p:cNvPr>
          <p:cNvSpPr/>
          <p:nvPr/>
        </p:nvSpPr>
        <p:spPr>
          <a:xfrm>
            <a:off x="6787567" y="5274085"/>
            <a:ext cx="1816789" cy="57606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 digits and touched outside</a:t>
            </a:r>
          </a:p>
        </p:txBody>
      </p:sp>
    </p:spTree>
    <p:extLst>
      <p:ext uri="{BB962C8B-B14F-4D97-AF65-F5344CB8AC3E}">
        <p14:creationId xmlns:p14="http://schemas.microsoft.com/office/powerpoint/2010/main" val="6439339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1490</TotalTime>
  <Words>789</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8 Validation with Visual Feedback</vt:lpstr>
      <vt:lpstr>8 Validation with Visual Feedback</vt:lpstr>
      <vt:lpstr>8 Validation with Visual Feedback</vt:lpstr>
      <vt:lpstr>8 Validation with Visual Feedback</vt:lpstr>
      <vt:lpstr>8 Validation with Visual Feedback</vt:lpstr>
      <vt:lpstr>8 Validation with Visual Feedback</vt:lpstr>
      <vt:lpstr>8 Validation with Visual Feedback</vt:lpstr>
      <vt:lpstr>8 Validation with Visual Feedback</vt:lpstr>
      <vt:lpstr>8 Validation with Visual Feedback</vt:lpstr>
      <vt:lpstr>8 Validation with Visual Feedback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829</cp:revision>
  <dcterms:created xsi:type="dcterms:W3CDTF">2018-09-28T16:40:41Z</dcterms:created>
  <dcterms:modified xsi:type="dcterms:W3CDTF">2019-05-06T18:36:54Z</dcterms:modified>
</cp:coreProperties>
</file>