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73" r:id="rId4"/>
    <p:sldId id="268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66" r:id="rId16"/>
    <p:sldId id="282" r:id="rId17"/>
    <p:sldId id="270" r:id="rId18"/>
    <p:sldId id="265" r:id="rId19"/>
    <p:sldId id="271" r:id="rId20"/>
    <p:sldId id="262" r:id="rId21"/>
    <p:sldId id="272" r:id="rId22"/>
    <p:sldId id="263" r:id="rId23"/>
    <p:sldId id="264" r:id="rId24"/>
    <p:sldId id="283" r:id="rId25"/>
    <p:sldId id="284" r:id="rId26"/>
    <p:sldId id="285" r:id="rId27"/>
    <p:sldId id="259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5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oost.org/doc/libs/1_65_0/more/getting_started/windows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build-python-c-extension-module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Boost Python with C/C++ Lib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PyMODINIT_FUNC</a:t>
            </a:r>
            <a:r>
              <a:rPr lang="en-US" sz="1800" dirty="0">
                <a:solidFill>
                  <a:schemeClr val="tx1"/>
                </a:solidFill>
              </a:rPr>
              <a:t>: Tell the compiler to call to the defined module (and </a:t>
            </a:r>
            <a:r>
              <a:rPr lang="en-US" sz="1800" dirty="0" err="1">
                <a:solidFill>
                  <a:schemeClr val="tx1"/>
                </a:solidFill>
              </a:rPr>
              <a:t>asscoaited</a:t>
            </a:r>
            <a:r>
              <a:rPr lang="en-US" sz="1800" dirty="0">
                <a:solidFill>
                  <a:schemeClr val="tx1"/>
                </a:solidFill>
              </a:rPr>
              <a:t> methods) at very beginning.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PyModule_Create</a:t>
            </a:r>
            <a:r>
              <a:rPr lang="en-US" sz="1800" dirty="0">
                <a:solidFill>
                  <a:schemeClr val="tx1"/>
                </a:solidFill>
              </a:rPr>
              <a:t>: call </a:t>
            </a:r>
            <a:r>
              <a:rPr lang="en-US" sz="1800" dirty="0" err="1">
                <a:solidFill>
                  <a:schemeClr val="tx1"/>
                </a:solidFill>
              </a:rPr>
              <a:t>fputModule</a:t>
            </a:r>
            <a:r>
              <a:rPr lang="en-US" sz="1800" dirty="0">
                <a:solidFill>
                  <a:schemeClr val="tx1"/>
                </a:solidFill>
              </a:rPr>
              <a:t>  and return a new module object </a:t>
            </a:r>
            <a:r>
              <a:rPr lang="en-US" sz="1800" dirty="0" err="1">
                <a:solidFill>
                  <a:schemeClr val="tx1"/>
                </a:solidFill>
              </a:rPr>
              <a:t>PyObject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B7043-A798-4701-8786-6E927CC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4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B6524-8E3D-438E-8883-2AED24BD1996}"/>
              </a:ext>
            </a:extLst>
          </p:cNvPr>
          <p:cNvSpPr/>
          <p:nvPr/>
        </p:nvSpPr>
        <p:spPr>
          <a:xfrm>
            <a:off x="4425748" y="5517231"/>
            <a:ext cx="2450508" cy="384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7106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put Python/C extension module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you import the Python/C extension module, </a:t>
            </a:r>
            <a:r>
              <a:rPr lang="en-US" sz="1800" dirty="0" err="1">
                <a:solidFill>
                  <a:schemeClr val="tx1"/>
                </a:solidFill>
              </a:rPr>
              <a:t>PyInit_fputs</a:t>
            </a:r>
            <a:r>
              <a:rPr lang="en-US" sz="1800" dirty="0">
                <a:solidFill>
                  <a:schemeClr val="tx1"/>
                </a:solidFill>
              </a:rPr>
              <a:t>() is first method to be called. Then, </a:t>
            </a:r>
            <a:r>
              <a:rPr lang="en-US" sz="1800" dirty="0" err="1">
                <a:solidFill>
                  <a:schemeClr val="tx1"/>
                </a:solidFill>
              </a:rPr>
              <a:t>PyModule_Create</a:t>
            </a:r>
            <a:r>
              <a:rPr lang="en-US" sz="1800" dirty="0">
                <a:solidFill>
                  <a:schemeClr val="tx1"/>
                </a:solidFill>
              </a:rPr>
              <a:t> () will be called.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PyModule_Crreate</a:t>
            </a:r>
            <a:r>
              <a:rPr lang="en-US" sz="1800" dirty="0">
                <a:solidFill>
                  <a:schemeClr val="tx1"/>
                </a:solidFill>
              </a:rPr>
              <a:t>() will call defined module (and associated methods)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4AB91-BC2F-4C9F-8EE6-E9D7CC62DDEE}"/>
              </a:ext>
            </a:extLst>
          </p:cNvPr>
          <p:cNvSpPr/>
          <p:nvPr/>
        </p:nvSpPr>
        <p:spPr>
          <a:xfrm>
            <a:off x="731912" y="3982542"/>
            <a:ext cx="144016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Interpreter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AB2190-AD09-4545-80B4-38FCA9207877}"/>
              </a:ext>
            </a:extLst>
          </p:cNvPr>
          <p:cNvSpPr/>
          <p:nvPr/>
        </p:nvSpPr>
        <p:spPr>
          <a:xfrm>
            <a:off x="3610897" y="3393993"/>
            <a:ext cx="1440160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PyInit_fputs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687C6-8B7A-444B-9B6F-4D78BF78252B}"/>
              </a:ext>
            </a:extLst>
          </p:cNvPr>
          <p:cNvCxnSpPr/>
          <p:nvPr/>
        </p:nvCxnSpPr>
        <p:spPr>
          <a:xfrm>
            <a:off x="2172072" y="4147594"/>
            <a:ext cx="13198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F9B252-BE6F-40B2-A4DD-198F3E617D2F}"/>
              </a:ext>
            </a:extLst>
          </p:cNvPr>
          <p:cNvCxnSpPr>
            <a:cxnSpLocks/>
          </p:cNvCxnSpPr>
          <p:nvPr/>
        </p:nvCxnSpPr>
        <p:spPr>
          <a:xfrm flipH="1">
            <a:off x="2172072" y="4507634"/>
            <a:ext cx="13198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968851-80D0-428B-B2CD-6FA0A0668E88}"/>
              </a:ext>
            </a:extLst>
          </p:cNvPr>
          <p:cNvSpPr/>
          <p:nvPr/>
        </p:nvSpPr>
        <p:spPr>
          <a:xfrm>
            <a:off x="3491880" y="3154453"/>
            <a:ext cx="4608512" cy="24482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51D30-731F-42A7-8306-753D2A11442B}"/>
              </a:ext>
            </a:extLst>
          </p:cNvPr>
          <p:cNvSpPr/>
          <p:nvPr/>
        </p:nvSpPr>
        <p:spPr>
          <a:xfrm>
            <a:off x="5654574" y="3393993"/>
            <a:ext cx="2085778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PyModule_Create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4DCAB-9EBE-4416-95A7-A3BC8EB9B843}"/>
              </a:ext>
            </a:extLst>
          </p:cNvPr>
          <p:cNvSpPr/>
          <p:nvPr/>
        </p:nvSpPr>
        <p:spPr>
          <a:xfrm>
            <a:off x="5650785" y="4042065"/>
            <a:ext cx="2085778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PyMethodDef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6853A9-D2A2-4D34-8A0B-000925029C58}"/>
              </a:ext>
            </a:extLst>
          </p:cNvPr>
          <p:cNvSpPr/>
          <p:nvPr/>
        </p:nvSpPr>
        <p:spPr>
          <a:xfrm>
            <a:off x="5654458" y="4690137"/>
            <a:ext cx="2085778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PyModuleDef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32FAB0-9811-4512-9FE2-B31B55E589DF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051057" y="3718029"/>
            <a:ext cx="6035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5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14401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the calls are completed, the module (and associated methods inside the module) are all in the Python interpreter.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can access module which contains methods (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, …)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4AB91-BC2F-4C9F-8EE6-E9D7CC62DDEE}"/>
              </a:ext>
            </a:extLst>
          </p:cNvPr>
          <p:cNvSpPr/>
          <p:nvPr/>
        </p:nvSpPr>
        <p:spPr>
          <a:xfrm>
            <a:off x="788103" y="2819379"/>
            <a:ext cx="1167546" cy="10301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687C6-8B7A-444B-9B6F-4D78BF78252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1955649" y="3334439"/>
            <a:ext cx="52811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4DCAB-9EBE-4416-95A7-A3BC8EB9B843}"/>
              </a:ext>
            </a:extLst>
          </p:cNvPr>
          <p:cNvSpPr/>
          <p:nvPr/>
        </p:nvSpPr>
        <p:spPr>
          <a:xfrm>
            <a:off x="2483768" y="3010403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PyModuleDef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6853A9-D2A2-4D34-8A0B-000925029C58}"/>
              </a:ext>
            </a:extLst>
          </p:cNvPr>
          <p:cNvSpPr/>
          <p:nvPr/>
        </p:nvSpPr>
        <p:spPr>
          <a:xfrm>
            <a:off x="2483768" y="4339639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PyMethodDef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DAB145-47C2-4318-A472-D19257A07FCD}"/>
              </a:ext>
            </a:extLst>
          </p:cNvPr>
          <p:cNvSpPr/>
          <p:nvPr/>
        </p:nvSpPr>
        <p:spPr>
          <a:xfrm>
            <a:off x="2483768" y="3675021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7EAF7C-D398-4905-A8C0-4F078B27029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4248944" y="4663675"/>
            <a:ext cx="576064" cy="12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1EACF9D-5DE9-42C0-9738-650737B373D5}"/>
              </a:ext>
            </a:extLst>
          </p:cNvPr>
          <p:cNvSpPr/>
          <p:nvPr/>
        </p:nvSpPr>
        <p:spPr>
          <a:xfrm>
            <a:off x="4825008" y="4352224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PyMethodDef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521A39-76B0-4C27-A3D9-0BD8B4934FD4}"/>
              </a:ext>
            </a:extLst>
          </p:cNvPr>
          <p:cNvSpPr/>
          <p:nvPr/>
        </p:nvSpPr>
        <p:spPr>
          <a:xfrm>
            <a:off x="4825008" y="5681460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Method_fputs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69FE8A3-BBC8-4AC1-9E16-EEE7C84B68F3}"/>
              </a:ext>
            </a:extLst>
          </p:cNvPr>
          <p:cNvSpPr/>
          <p:nvPr/>
        </p:nvSpPr>
        <p:spPr>
          <a:xfrm>
            <a:off x="4825008" y="5016842"/>
            <a:ext cx="1765176" cy="648072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0A5EDD-460A-4A91-9845-5987C4C2A87F}"/>
              </a:ext>
            </a:extLst>
          </p:cNvPr>
          <p:cNvSpPr/>
          <p:nvPr/>
        </p:nvSpPr>
        <p:spPr>
          <a:xfrm>
            <a:off x="7144682" y="5845441"/>
            <a:ext cx="1069776" cy="3651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fputs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D77DD-69B2-42D1-8C15-ABF4B405467B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590184" y="6005496"/>
            <a:ext cx="554498" cy="22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1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08390" cy="28240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the </a:t>
            </a:r>
            <a:r>
              <a:rPr lang="en-US" sz="1800" dirty="0" err="1">
                <a:solidFill>
                  <a:schemeClr val="tx1"/>
                </a:solidFill>
              </a:rPr>
              <a:t>method_fputs</a:t>
            </a:r>
            <a:r>
              <a:rPr lang="en-US" sz="1800" dirty="0">
                <a:solidFill>
                  <a:schemeClr val="tx1"/>
                </a:solidFill>
              </a:rPr>
              <a:t>() is called, the following steps: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PyArg_ParseTuple</a:t>
            </a:r>
            <a:r>
              <a:rPr lang="en-US" sz="1800" dirty="0">
                <a:solidFill>
                  <a:schemeClr val="tx1"/>
                </a:solidFill>
              </a:rPr>
              <a:t>(): Parse the arguments from Python to C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(): C library function call.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PyLong_FromLong</a:t>
            </a:r>
            <a:r>
              <a:rPr lang="en-US" sz="1800" dirty="0">
                <a:solidFill>
                  <a:schemeClr val="tx1"/>
                </a:solidFill>
              </a:rPr>
              <a:t>(): return the value from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1687C6-8B7A-444B-9B6F-4D78BF78252B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>
            <a:off x="1601329" y="4508009"/>
            <a:ext cx="1" cy="2516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44DCAB-9EBE-4416-95A7-A3BC8EB9B843}"/>
              </a:ext>
            </a:extLst>
          </p:cNvPr>
          <p:cNvSpPr/>
          <p:nvPr/>
        </p:nvSpPr>
        <p:spPr>
          <a:xfrm>
            <a:off x="750827" y="4759615"/>
            <a:ext cx="1701006" cy="29905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PyArg_ParseTuple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0A5EDD-460A-4A91-9845-5987C4C2A87F}"/>
              </a:ext>
            </a:extLst>
          </p:cNvPr>
          <p:cNvSpPr/>
          <p:nvPr/>
        </p:nvSpPr>
        <p:spPr>
          <a:xfrm>
            <a:off x="843391" y="4236812"/>
            <a:ext cx="1515876" cy="2711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method_fputs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F25C8A0-0D39-42C4-B4B9-877316E02A45}"/>
              </a:ext>
            </a:extLst>
          </p:cNvPr>
          <p:cNvSpPr/>
          <p:nvPr/>
        </p:nvSpPr>
        <p:spPr>
          <a:xfrm>
            <a:off x="750827" y="5304166"/>
            <a:ext cx="1701005" cy="29905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fputs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AAB7E-E88F-48E5-A3CD-6B939164712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1601330" y="5058672"/>
            <a:ext cx="0" cy="245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04C62ED-6E5E-48C8-A237-FDAE00DF5074}"/>
              </a:ext>
            </a:extLst>
          </p:cNvPr>
          <p:cNvSpPr/>
          <p:nvPr/>
        </p:nvSpPr>
        <p:spPr>
          <a:xfrm>
            <a:off x="670694" y="5888802"/>
            <a:ext cx="1895600" cy="299057"/>
          </a:xfrm>
          <a:prstGeom prst="round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PyLOng_FromLong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CCA59A-B5CF-412F-A7CF-E1D998D073A4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1601330" y="5603223"/>
            <a:ext cx="17164" cy="285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6BD0E41-DCBE-4559-AB9B-45E86E54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81" y="1277185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A0AF4714-9341-4D61-AC6F-CD1744A085EF}"/>
              </a:ext>
            </a:extLst>
          </p:cNvPr>
          <p:cNvSpPr/>
          <p:nvPr/>
        </p:nvSpPr>
        <p:spPr>
          <a:xfrm>
            <a:off x="4427984" y="1867926"/>
            <a:ext cx="3528392" cy="18626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Write setup.py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Write setup.py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setup.py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Python C Extension: setup.py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31D6C-4436-4AE7-92ED-F7C1CD0B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204864"/>
            <a:ext cx="616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982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1.2 Write setup.py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setup.py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</a:t>
            </a:r>
            <a:r>
              <a:rPr lang="en-US" sz="1800" b="1" dirty="0" err="1">
                <a:solidFill>
                  <a:schemeClr val="tx1"/>
                </a:solidFill>
              </a:rPr>
              <a:t>distutils.core</a:t>
            </a:r>
            <a:r>
              <a:rPr lang="en-US" sz="1800" b="1" dirty="0">
                <a:solidFill>
                  <a:schemeClr val="tx1"/>
                </a:solidFill>
              </a:rPr>
              <a:t>: We use the setup and Extension methods in the python package </a:t>
            </a:r>
            <a:r>
              <a:rPr lang="en-US" sz="1800" b="1" dirty="0" err="1">
                <a:solidFill>
                  <a:schemeClr val="tx1"/>
                </a:solidFill>
              </a:rPr>
              <a:t>distutils.core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You specify the C-library name, version, description, author, email,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ext_modue</a:t>
            </a:r>
            <a:r>
              <a:rPr lang="en-US" sz="1800" b="1" dirty="0">
                <a:solidFill>
                  <a:schemeClr val="tx1"/>
                </a:solidFill>
              </a:rPr>
              <a:t>: Contains the list of Extension Object with Module name (may includes several methods) and C-file name.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31D6C-4436-4AE7-92ED-F7C1CD0B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356992"/>
            <a:ext cx="6162675" cy="281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1925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Build site-packages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1.3 Build site-packages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site-packages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setup.py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“C:\Users\14088\</a:t>
            </a:r>
            <a:r>
              <a:rPr lang="en-US" sz="1200" dirty="0" err="1">
                <a:solidFill>
                  <a:schemeClr val="tx1"/>
                </a:solidFill>
              </a:rPr>
              <a:t>AppData</a:t>
            </a:r>
            <a:r>
              <a:rPr lang="en-US" sz="1200" dirty="0">
                <a:solidFill>
                  <a:schemeClr val="tx1"/>
                </a:solidFill>
              </a:rPr>
              <a:t>\Local\Programs\Python\Python37\Lib\site-packages\fputs-1.0.0-py3.7.egg-info”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47C81-8963-4124-8092-31CA0B6D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72" y="2465034"/>
            <a:ext cx="6948264" cy="38913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002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Verify site-packages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9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Boost Python with C/C++ 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Python Library is implemented by C/C++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Python with C Extension Module: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https://realpython.com/build-python-c-extension-module/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following: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Invoke C Function from Python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Pass Arguments from Python to C and Parse the arguments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Raise exception from C code and custom Python exceptions in C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Define global constants in C and make them accessible in Python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Test, package, and distribute the Python C Extension Module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focus on 1, 2, and 5, i.e., build package and passing arguments 1, 2, 5.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41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1.4 Verify site-packages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960440" cy="33677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site-packages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setup.py install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above command build the Python/C extension module.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find the build module information in egg-info file “fputs-1.0.0…”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“C:\Users\14088\</a:t>
            </a:r>
            <a:r>
              <a:rPr lang="en-US" sz="1800" dirty="0" err="1">
                <a:solidFill>
                  <a:schemeClr val="tx1"/>
                </a:solidFill>
              </a:rPr>
              <a:t>AppData</a:t>
            </a:r>
            <a:r>
              <a:rPr lang="en-US" sz="1800" dirty="0">
                <a:solidFill>
                  <a:schemeClr val="tx1"/>
                </a:solidFill>
              </a:rPr>
              <a:t>\Local\Programs\Python\Python37\Lib\site-packages\fputs-1.0.0-py3.7.egg-info”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85695-8995-4ABF-A55C-95ACFFD54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38" y="1268760"/>
            <a:ext cx="4164636" cy="4629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93598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Test </a:t>
            </a:r>
            <a:r>
              <a:rPr lang="en-US" altLang="zh-TW" sz="4800" b="1" dirty="0" err="1">
                <a:solidFill>
                  <a:srgbClr val="FFFF00"/>
                </a:solidFill>
              </a:rPr>
              <a:t>fputs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9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Test </a:t>
            </a:r>
            <a:r>
              <a:rPr lang="en-US" altLang="zh-TW" b="1" dirty="0" err="1">
                <a:solidFill>
                  <a:srgbClr val="FFFF00"/>
                </a:solidFill>
              </a:rPr>
              <a:t>fputs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fputs_test.py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52220-7B81-4C88-876B-72AD0A51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6" y="2508581"/>
            <a:ext cx="460057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510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1.5 Test </a:t>
            </a:r>
            <a:r>
              <a:rPr lang="en-US" altLang="zh-TW" b="1" dirty="0" err="1">
                <a:solidFill>
                  <a:srgbClr val="FFFF00"/>
                </a:solidFill>
              </a:rPr>
              <a:t>fputs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</a:t>
            </a:r>
            <a:r>
              <a:rPr lang="en-US" sz="1800" b="1">
                <a:solidFill>
                  <a:schemeClr val="tx1"/>
                </a:solidFill>
              </a:rPr>
              <a:t>fputs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fputs_test.py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DC5C8-3C7F-43EA-A108-A19587CC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639" y="2132856"/>
            <a:ext cx="500062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436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Test Passing Arguments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Test Passing Arguments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Test Passing Arguments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python fputs_args.py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D5687-E5A5-4119-B661-FFF5723F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281942"/>
            <a:ext cx="4495800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882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1.6 Test Passing Arguments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34481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Test Passing Arguments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&gt; </a:t>
            </a:r>
            <a:r>
              <a:rPr lang="en-US" sz="1800" b="1" dirty="0">
                <a:solidFill>
                  <a:schemeClr val="tx1"/>
                </a:solidFill>
              </a:rPr>
              <a:t>python fputs_test.py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E13B5-6D56-41E8-A2ED-8EA7C875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40329"/>
            <a:ext cx="5991225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6273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Boost Python with C/C++ Lib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29523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Python Library is implemented by C/C++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Python is written in C/C++.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extend the Python functionality with C/C++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C/C++ Library can improve the performance and have better access to C-Library function and system calls.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be write  C/C++ and then use setup.py to add to the site-packages.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library is added to site-packages, we can use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example below shows how to add the C function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 into the site-packages (library).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5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Write </a:t>
            </a:r>
            <a:r>
              <a:rPr lang="en-US" altLang="zh-TW" sz="4800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sz="4800" b="1" dirty="0">
                <a:solidFill>
                  <a:srgbClr val="FFFF00"/>
                </a:solidFill>
              </a:rPr>
              <a:t>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24036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()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 Code: </a:t>
            </a:r>
            <a:r>
              <a:rPr lang="en-US" sz="1800" b="1" dirty="0" err="1">
                <a:solidFill>
                  <a:schemeClr val="tx1"/>
                </a:solidFill>
              </a:rPr>
              <a:t>fputmodule.c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BD7F5-C275-4A9C-8958-BE9FECC4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272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“int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(const char *, FILE *)” is the C Library function we will be wrapping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 write the character array to the file * and return a non-negative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err="1">
                <a:solidFill>
                  <a:schemeClr val="tx1"/>
                </a:solidFill>
              </a:rPr>
              <a:t>method_fputs</a:t>
            </a:r>
            <a:r>
              <a:rPr lang="en-US" sz="1800" dirty="0">
                <a:solidFill>
                  <a:schemeClr val="tx1"/>
                </a:solidFill>
              </a:rPr>
              <a:t>() function, we wrap the 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() function.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B7043-A798-4701-8786-6E927CC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4DCF7A-39F0-4414-AC35-A33915DF7693}"/>
              </a:ext>
            </a:extLst>
          </p:cNvPr>
          <p:cNvSpPr/>
          <p:nvPr/>
        </p:nvSpPr>
        <p:spPr>
          <a:xfrm>
            <a:off x="827584" y="3573016"/>
            <a:ext cx="288032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B6524-8E3D-438E-8883-2AED24BD1996}"/>
              </a:ext>
            </a:extLst>
          </p:cNvPr>
          <p:cNvSpPr/>
          <p:nvPr/>
        </p:nvSpPr>
        <p:spPr>
          <a:xfrm>
            <a:off x="4355976" y="1844824"/>
            <a:ext cx="3456384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835CA5-C128-4F9C-891A-B7A37F8D4C2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707904" y="2816932"/>
            <a:ext cx="648072" cy="12601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33123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</a:t>
            </a:r>
            <a:r>
              <a:rPr lang="en-US" sz="1800" dirty="0" err="1">
                <a:solidFill>
                  <a:schemeClr val="tx1"/>
                </a:solidFill>
              </a:rPr>
              <a:t>Python.h</a:t>
            </a:r>
            <a:r>
              <a:rPr lang="en-US" sz="1800" dirty="0">
                <a:solidFill>
                  <a:schemeClr val="tx1"/>
                </a:solidFill>
              </a:rPr>
              <a:t>, define: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PyObject</a:t>
            </a:r>
            <a:r>
              <a:rPr lang="en-US" sz="1800" dirty="0">
                <a:solidFill>
                  <a:schemeClr val="tx1"/>
                </a:solidFill>
              </a:rPr>
              <a:t>: define input and output Object types for Python.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PyArg_ParseTuple</a:t>
            </a:r>
            <a:r>
              <a:rPr lang="en-US" sz="1800" dirty="0">
                <a:solidFill>
                  <a:schemeClr val="tx1"/>
                </a:solidFill>
              </a:rPr>
              <a:t>(): Parse the arguments from Python.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PyLong_FromLong</a:t>
            </a:r>
            <a:r>
              <a:rPr lang="en-US" sz="1800" dirty="0">
                <a:solidFill>
                  <a:schemeClr val="tx1"/>
                </a:solidFill>
              </a:rPr>
              <a:t>(): </a:t>
            </a:r>
            <a:r>
              <a:rPr lang="en-US" sz="1800" dirty="0" err="1">
                <a:solidFill>
                  <a:schemeClr val="tx1"/>
                </a:solidFill>
              </a:rPr>
              <a:t>Trasnlate</a:t>
            </a:r>
            <a:r>
              <a:rPr lang="en-US" sz="1800" dirty="0">
                <a:solidFill>
                  <a:schemeClr val="tx1"/>
                </a:solidFill>
              </a:rPr>
              <a:t> C long integer and return a </a:t>
            </a:r>
            <a:r>
              <a:rPr lang="en-US" sz="1800" dirty="0" err="1">
                <a:solidFill>
                  <a:schemeClr val="tx1"/>
                </a:solidFill>
              </a:rPr>
              <a:t>PyLongObject</a:t>
            </a:r>
            <a:r>
              <a:rPr lang="en-US" sz="1800" dirty="0">
                <a:solidFill>
                  <a:schemeClr val="tx1"/>
                </a:solidFill>
              </a:rPr>
              <a:t>, a Python long integer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B7043-A798-4701-8786-6E927CC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4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B6524-8E3D-438E-8883-2AED24BD1996}"/>
              </a:ext>
            </a:extLst>
          </p:cNvPr>
          <p:cNvSpPr/>
          <p:nvPr/>
        </p:nvSpPr>
        <p:spPr>
          <a:xfrm>
            <a:off x="4422784" y="1556792"/>
            <a:ext cx="345638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3312368" cy="43204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PyMethodDef</a:t>
            </a:r>
            <a:r>
              <a:rPr lang="en-US" sz="1800" dirty="0">
                <a:solidFill>
                  <a:schemeClr val="tx1"/>
                </a:solidFill>
              </a:rPr>
              <a:t>: Tell Python interpreter about the methods. Hold information about the methods. </a:t>
            </a:r>
            <a:r>
              <a:rPr lang="en-US" sz="1800" b="1" dirty="0">
                <a:solidFill>
                  <a:srgbClr val="C00000"/>
                </a:solidFill>
              </a:rPr>
              <a:t>Each Module (Class/Component) can have array of methods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”: Method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method_fputs</a:t>
            </a:r>
            <a:r>
              <a:rPr lang="en-US" sz="1800" dirty="0">
                <a:solidFill>
                  <a:schemeClr val="tx1"/>
                </a:solidFill>
              </a:rPr>
              <a:t>: C function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METHOD_VARARGS: flag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“…”: docstring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{NULL, NULL, 0, NULL}: Sentinel (Guard) elements.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B7043-A798-4701-8786-6E927CC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4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B6524-8E3D-438E-8883-2AED24BD1996}"/>
              </a:ext>
            </a:extLst>
          </p:cNvPr>
          <p:cNvSpPr/>
          <p:nvPr/>
        </p:nvSpPr>
        <p:spPr>
          <a:xfrm>
            <a:off x="4427984" y="3789041"/>
            <a:ext cx="4615672" cy="16561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-9835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1.1 Write </a:t>
            </a:r>
            <a:r>
              <a:rPr lang="en-US" altLang="zh-TW" b="1" dirty="0" err="1">
                <a:solidFill>
                  <a:srgbClr val="FFFF00"/>
                </a:solidFill>
              </a:rPr>
              <a:t>method_fputs</a:t>
            </a:r>
            <a:r>
              <a:rPr lang="en-US" altLang="zh-TW" b="1" dirty="0">
                <a:solidFill>
                  <a:srgbClr val="FFFF00"/>
                </a:solidFill>
              </a:rPr>
              <a:t>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12368" cy="4824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Write </a:t>
            </a:r>
            <a:r>
              <a:rPr lang="en-US" sz="1800" b="1" dirty="0" err="1">
                <a:solidFill>
                  <a:schemeClr val="tx1"/>
                </a:solidFill>
              </a:rPr>
              <a:t>fputs</a:t>
            </a:r>
            <a:r>
              <a:rPr lang="en-US" sz="1800" b="1" dirty="0">
                <a:solidFill>
                  <a:schemeClr val="tx1"/>
                </a:solidFill>
              </a:rPr>
              <a:t>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PyModuleDef</a:t>
            </a:r>
            <a:r>
              <a:rPr lang="en-US" sz="1800" dirty="0">
                <a:solidFill>
                  <a:schemeClr val="tx1"/>
                </a:solidFill>
              </a:rPr>
              <a:t>: Hold information about Module (Class/Component).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A Module (Class/Component) can contain several method inside.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PyModyleDef_HEAD_INIT</a:t>
            </a:r>
            <a:r>
              <a:rPr lang="en-US" sz="1800" dirty="0">
                <a:solidFill>
                  <a:schemeClr val="tx1"/>
                </a:solidFill>
              </a:rPr>
              <a:t>: default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fputs</a:t>
            </a:r>
            <a:r>
              <a:rPr lang="en-US" sz="1800" dirty="0">
                <a:solidFill>
                  <a:schemeClr val="tx1"/>
                </a:solidFill>
              </a:rPr>
              <a:t>: Module name of Python/C Extension.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“…”: Module docstring.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-1: flags (no sub-interpreter)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FputsMethods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PyMethodDef</a:t>
            </a:r>
            <a:r>
              <a:rPr lang="en-US" sz="1800" dirty="0">
                <a:solidFill>
                  <a:schemeClr val="tx1"/>
                </a:solidFill>
              </a:rPr>
              <a:t> array name.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hlinkClick r:id="rId2"/>
              </a:rPr>
              <a:t>https://realpython.com/build-python-c-extension-module/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B7043-A798-4701-8786-6E927CC6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44" y="1268760"/>
            <a:ext cx="4980912" cy="465313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B6524-8E3D-438E-8883-2AED24BD1996}"/>
              </a:ext>
            </a:extLst>
          </p:cNvPr>
          <p:cNvSpPr/>
          <p:nvPr/>
        </p:nvSpPr>
        <p:spPr>
          <a:xfrm>
            <a:off x="4427984" y="4509120"/>
            <a:ext cx="4615672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1222</Words>
  <Application>Microsoft Office PowerPoint</Application>
  <PresentationFormat>On-screen Show (4:3)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佈景主題</vt:lpstr>
      <vt:lpstr>1 Boost Python with C/C++ Lib</vt:lpstr>
      <vt:lpstr>1 Boost Python with C/C++ Lib</vt:lpstr>
      <vt:lpstr>1 Boost Python with C/C++ Lib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1.1 Write method_fputs function</vt:lpstr>
      <vt:lpstr>1.2 Write setup.py</vt:lpstr>
      <vt:lpstr>1.2 Write setup.py</vt:lpstr>
      <vt:lpstr>1.2 Write setup.py</vt:lpstr>
      <vt:lpstr>1.3 Build site-packages</vt:lpstr>
      <vt:lpstr>1.3 Build site-packages</vt:lpstr>
      <vt:lpstr>1.4 Verify site-packages</vt:lpstr>
      <vt:lpstr>1.4 Verify site-packages</vt:lpstr>
      <vt:lpstr>1.5 Test fputs</vt:lpstr>
      <vt:lpstr>1.5 Test fputs</vt:lpstr>
      <vt:lpstr>1.5 Test fputs</vt:lpstr>
      <vt:lpstr>1.6 Test Passing Arguments</vt:lpstr>
      <vt:lpstr>1.6 Test Passing Arguments</vt:lpstr>
      <vt:lpstr>1.6 Test Passing Arguments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553</cp:revision>
  <dcterms:created xsi:type="dcterms:W3CDTF">2018-09-28T16:40:41Z</dcterms:created>
  <dcterms:modified xsi:type="dcterms:W3CDTF">2020-05-05T18:23:20Z</dcterms:modified>
</cp:coreProperties>
</file>