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0" r:id="rId3"/>
    <p:sldId id="268" r:id="rId4"/>
    <p:sldId id="265" r:id="rId5"/>
    <p:sldId id="269" r:id="rId6"/>
    <p:sldId id="270" r:id="rId7"/>
    <p:sldId id="276" r:id="rId8"/>
    <p:sldId id="274" r:id="rId9"/>
    <p:sldId id="275" r:id="rId10"/>
    <p:sldId id="273" r:id="rId11"/>
    <p:sldId id="271" r:id="rId12"/>
    <p:sldId id="272"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87" d="100"/>
          <a:sy n="87" d="100"/>
        </p:scale>
        <p:origin x="3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data_feature_selection.htm" TargetMode="External"/><Relationship Id="rId2" Type="http://schemas.openxmlformats.org/officeDocument/2006/relationships/hyperlink" Target="https://www.tutorialspoint.com/machine_learning_with_python/machine_learning_with_python_confusion_matrix.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data_feature_selection.htm" TargetMode="External"/><Relationship Id="rId2" Type="http://schemas.openxmlformats.org/officeDocument/2006/relationships/hyperlink" Target="https://www.tutorialspoint.com/machine_learning_with_python/machine_learning_with_python_confusion_matrix.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data_feature_selection.htm" TargetMode="External"/><Relationship Id="rId2" Type="http://schemas.openxmlformats.org/officeDocument/2006/relationships/hyperlink" Target="https://www.tutorialspoint.com/machine_learning_with_python/machine_learning_with_python_confusion_matrix.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data_feature_selection.htm" TargetMode="External"/><Relationship Id="rId2" Type="http://schemas.openxmlformats.org/officeDocument/2006/relationships/hyperlink" Target="https://www.tutorialspoint.com/machine_learning_with_python/machine_learning_with_python_confusion_matrix.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data_feature_selection.htm" TargetMode="External"/><Relationship Id="rId2" Type="http://schemas.openxmlformats.org/officeDocument/2006/relationships/hyperlink" Target="https://www.tutorialspoint.com/machine_learning_with_python/machine_learning_with_python_confusion_matrix.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data_feature_selection.htm" TargetMode="External"/><Relationship Id="rId2" Type="http://schemas.openxmlformats.org/officeDocument/2006/relationships/hyperlink" Target="https://www.tutorialspoint.com/machine_learning_with_python/machine_learning_with_python_confusion_matrix.ht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data_feature_selection.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 Classification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10.2 Build Classifier</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Classifier</a:t>
            </a:r>
          </a:p>
          <a:p>
            <a:pPr marL="342900" indent="-342900" algn="l">
              <a:buClr>
                <a:srgbClr val="0070C0"/>
              </a:buClr>
              <a:buSzPct val="80000"/>
              <a:buFont typeface="Wingdings" pitchFamily="2" charset="2"/>
              <a:buChar char="u"/>
            </a:pPr>
            <a:r>
              <a:rPr lang="en-US" sz="1800" dirty="0">
                <a:solidFill>
                  <a:schemeClr val="tx1"/>
                </a:solidFill>
              </a:rPr>
              <a:t>Scikit-learn is a Python library for machine learning.</a:t>
            </a:r>
          </a:p>
          <a:p>
            <a:pPr marL="342900" indent="-342900" algn="l">
              <a:buClr>
                <a:srgbClr val="0070C0"/>
              </a:buClr>
              <a:buSzPct val="80000"/>
              <a:buFont typeface="Wingdings" pitchFamily="2" charset="2"/>
              <a:buChar char="u"/>
            </a:pPr>
            <a:r>
              <a:rPr lang="en-US" sz="1800" b="1" dirty="0">
                <a:solidFill>
                  <a:schemeClr val="tx1"/>
                </a:solidFill>
              </a:rPr>
              <a:t>Scikit-learn can be used to build a classifier. </a:t>
            </a:r>
          </a:p>
          <a:p>
            <a:pPr marL="342900" indent="-342900" algn="l">
              <a:buClr>
                <a:srgbClr val="0070C0"/>
              </a:buClr>
              <a:buSzPct val="80000"/>
              <a:buFont typeface="Wingdings" pitchFamily="2" charset="2"/>
              <a:buChar char="u"/>
            </a:pPr>
            <a:r>
              <a:rPr lang="en-US" sz="1800" b="1" dirty="0">
                <a:solidFill>
                  <a:schemeClr val="tx1"/>
                </a:solidFill>
              </a:rPr>
              <a:t>Step 1: Import Python Package</a:t>
            </a:r>
          </a:p>
          <a:p>
            <a:pPr marL="342900" indent="-342900" algn="l">
              <a:buClr>
                <a:srgbClr val="0070C0"/>
              </a:buClr>
              <a:buSzPct val="80000"/>
              <a:buFont typeface="Wingdings" pitchFamily="2" charset="2"/>
              <a:buChar char="u"/>
            </a:pPr>
            <a:r>
              <a:rPr lang="en-US" sz="1800" b="1" dirty="0">
                <a:solidFill>
                  <a:schemeClr val="tx1"/>
                </a:solidFill>
              </a:rPr>
              <a:t>&gt; import </a:t>
            </a:r>
            <a:r>
              <a:rPr lang="en-US" sz="1800" b="1" dirty="0" err="1">
                <a:solidFill>
                  <a:schemeClr val="tx1"/>
                </a:solidFill>
              </a:rPr>
              <a:t>sklearn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Step 2: import dataset</a:t>
            </a:r>
          </a:p>
          <a:p>
            <a:pPr marL="342900" indent="-342900" algn="l">
              <a:buClr>
                <a:srgbClr val="0070C0"/>
              </a:buClr>
              <a:buSzPct val="80000"/>
              <a:buFont typeface="Wingdings" pitchFamily="2" charset="2"/>
              <a:buChar char="u"/>
            </a:pPr>
            <a:r>
              <a:rPr lang="en-US" sz="1800" b="1" dirty="0">
                <a:solidFill>
                  <a:schemeClr val="tx1"/>
                </a:solidFill>
              </a:rPr>
              <a:t>&gt; from </a:t>
            </a:r>
            <a:r>
              <a:rPr lang="en-US" sz="1800" b="1" dirty="0" err="1">
                <a:solidFill>
                  <a:schemeClr val="tx1"/>
                </a:solidFill>
              </a:rPr>
              <a:t>sklearn.datasets</a:t>
            </a:r>
            <a:r>
              <a:rPr lang="en-US" sz="1800" b="1" dirty="0">
                <a:solidFill>
                  <a:schemeClr val="tx1"/>
                </a:solidFill>
              </a:rPr>
              <a:t> import </a:t>
            </a:r>
            <a:r>
              <a:rPr lang="en-US" sz="1800" b="1" dirty="0" err="1">
                <a:solidFill>
                  <a:schemeClr val="tx1"/>
                </a:solidFill>
              </a:rPr>
              <a:t>load_breast_cancer</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&gt; data = </a:t>
            </a:r>
            <a:r>
              <a:rPr lang="en-US" sz="1800" b="1" dirty="0" err="1">
                <a:solidFill>
                  <a:schemeClr val="tx1"/>
                </a:solidFill>
              </a:rPr>
              <a:t>load_breast_cancer</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label_names</a:t>
            </a:r>
            <a:r>
              <a:rPr lang="en-US" sz="1800" b="1" dirty="0">
                <a:solidFill>
                  <a:schemeClr val="tx1"/>
                </a:solidFill>
              </a:rPr>
              <a:t> = data[‘</a:t>
            </a:r>
            <a:r>
              <a:rPr lang="en-US" sz="1800" b="1" dirty="0" err="1">
                <a:solidFill>
                  <a:schemeClr val="tx1"/>
                </a:solidFill>
              </a:rPr>
              <a:t>target_names</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 labels = data[‘target’]</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feature_names</a:t>
            </a:r>
            <a:r>
              <a:rPr lang="en-US" sz="1800" b="1" dirty="0">
                <a:solidFill>
                  <a:schemeClr val="tx1"/>
                </a:solidFill>
              </a:rPr>
              <a:t> = data[‘</a:t>
            </a:r>
            <a:r>
              <a:rPr lang="en-US" sz="1800" b="1" dirty="0" err="1">
                <a:solidFill>
                  <a:schemeClr val="tx1"/>
                </a:solidFill>
              </a:rPr>
              <a:t>feature_names</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featuers</a:t>
            </a:r>
            <a:r>
              <a:rPr lang="en-US" sz="1800" b="1" dirty="0">
                <a:solidFill>
                  <a:schemeClr val="tx1"/>
                </a:solidFill>
              </a:rPr>
              <a:t> = data[‘data’]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80060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10.2 Build Classifier</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Classifier</a:t>
            </a:r>
          </a:p>
          <a:p>
            <a:pPr marL="342900" indent="-342900" algn="l">
              <a:buClr>
                <a:srgbClr val="0070C0"/>
              </a:buClr>
              <a:buSzPct val="80000"/>
              <a:buFont typeface="Wingdings" pitchFamily="2" charset="2"/>
              <a:buChar char="u"/>
            </a:pPr>
            <a:r>
              <a:rPr lang="en-US" sz="1800" b="1" dirty="0">
                <a:solidFill>
                  <a:schemeClr val="tx1"/>
                </a:solidFill>
              </a:rPr>
              <a:t>Step 3: Organize data into training &amp; testing sets</a:t>
            </a:r>
          </a:p>
          <a:p>
            <a:pPr marL="342900" indent="-342900" algn="l">
              <a:buClr>
                <a:srgbClr val="0070C0"/>
              </a:buClr>
              <a:buSzPct val="80000"/>
              <a:buFont typeface="Wingdings" pitchFamily="2" charset="2"/>
              <a:buChar char="u"/>
            </a:pPr>
            <a:r>
              <a:rPr lang="en-US" sz="1800" b="1" dirty="0">
                <a:solidFill>
                  <a:schemeClr val="tx1"/>
                </a:solidFill>
              </a:rPr>
              <a:t>We need to test our model on unseen data, we will divide our dataset into two parts: a training set and a test set.</a:t>
            </a:r>
          </a:p>
          <a:p>
            <a:pPr marL="342900" indent="-342900" algn="l">
              <a:buClr>
                <a:srgbClr val="0070C0"/>
              </a:buClr>
              <a:buSzPct val="80000"/>
              <a:buFont typeface="Wingdings" pitchFamily="2" charset="2"/>
              <a:buChar char="u"/>
            </a:pPr>
            <a:r>
              <a:rPr lang="en-US" sz="1800" b="1" dirty="0">
                <a:solidFill>
                  <a:schemeClr val="tx1"/>
                </a:solidFill>
              </a:rPr>
              <a:t>We can use </a:t>
            </a:r>
            <a:r>
              <a:rPr lang="en-US" sz="1800" b="1" dirty="0" err="1">
                <a:solidFill>
                  <a:schemeClr val="tx1"/>
                </a:solidFill>
              </a:rPr>
              <a:t>traind_test_split</a:t>
            </a:r>
            <a:r>
              <a:rPr lang="en-US" sz="1800" b="1" dirty="0">
                <a:solidFill>
                  <a:schemeClr val="tx1"/>
                </a:solidFill>
              </a:rPr>
              <a:t>() function of </a:t>
            </a:r>
            <a:r>
              <a:rPr lang="en-US" sz="1800" b="1" dirty="0" err="1">
                <a:solidFill>
                  <a:schemeClr val="tx1"/>
                </a:solidFill>
              </a:rPr>
              <a:t>sklearn</a:t>
            </a:r>
            <a:r>
              <a:rPr lang="en-US" sz="1800" b="1" dirty="0">
                <a:solidFill>
                  <a:schemeClr val="tx1"/>
                </a:solidFill>
              </a:rPr>
              <a:t> </a:t>
            </a:r>
            <a:r>
              <a:rPr lang="en-US" sz="1800" b="1" dirty="0" err="1">
                <a:solidFill>
                  <a:schemeClr val="tx1"/>
                </a:solidFill>
              </a:rPr>
              <a:t>Packageto</a:t>
            </a:r>
            <a:r>
              <a:rPr lang="en-US" sz="1800" b="1" dirty="0">
                <a:solidFill>
                  <a:schemeClr val="tx1"/>
                </a:solidFill>
              </a:rPr>
              <a:t> split the data into  two sets.</a:t>
            </a:r>
          </a:p>
          <a:p>
            <a:pPr marL="342900" indent="-342900" algn="l">
              <a:buClr>
                <a:srgbClr val="0070C0"/>
              </a:buClr>
              <a:buSzPct val="80000"/>
              <a:buFont typeface="Wingdings" pitchFamily="2" charset="2"/>
              <a:buChar char="u"/>
            </a:pPr>
            <a:r>
              <a:rPr lang="en-US" sz="1800" b="1" dirty="0">
                <a:solidFill>
                  <a:schemeClr val="tx1"/>
                </a:solidFill>
              </a:rPr>
              <a:t>&gt; from </a:t>
            </a:r>
            <a:r>
              <a:rPr lang="en-US" sz="1800" b="1" dirty="0" err="1">
                <a:solidFill>
                  <a:schemeClr val="tx1"/>
                </a:solidFill>
              </a:rPr>
              <a:t>sklearn.model_selection</a:t>
            </a:r>
            <a:r>
              <a:rPr lang="en-US" sz="1800" b="1" dirty="0">
                <a:solidFill>
                  <a:schemeClr val="tx1"/>
                </a:solidFill>
              </a:rPr>
              <a:t> import </a:t>
            </a:r>
            <a:r>
              <a:rPr lang="en-US" sz="1800" b="1" dirty="0" err="1">
                <a:solidFill>
                  <a:schemeClr val="tx1"/>
                </a:solidFill>
              </a:rPr>
              <a:t>train_test_split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Target is the labels</a:t>
            </a:r>
          </a:p>
          <a:p>
            <a:pPr marL="342900" indent="-342900" algn="l">
              <a:buClr>
                <a:srgbClr val="0070C0"/>
              </a:buClr>
              <a:buSzPct val="80000"/>
              <a:buFont typeface="Wingdings" pitchFamily="2" charset="2"/>
              <a:buChar char="u"/>
            </a:pPr>
            <a:r>
              <a:rPr lang="en-US" sz="1800" b="1" dirty="0">
                <a:solidFill>
                  <a:schemeClr val="tx1"/>
                </a:solidFill>
              </a:rPr>
              <a:t>Data is features</a:t>
            </a:r>
          </a:p>
          <a:p>
            <a:pPr marL="342900" indent="-342900" algn="l">
              <a:buClr>
                <a:srgbClr val="0070C0"/>
              </a:buClr>
              <a:buSzPct val="80000"/>
              <a:buFont typeface="Wingdings" pitchFamily="2" charset="2"/>
              <a:buChar char="u"/>
            </a:pPr>
            <a:r>
              <a:rPr lang="en-US" sz="1800" b="1" dirty="0">
                <a:solidFill>
                  <a:schemeClr val="tx1"/>
                </a:solidFill>
              </a:rPr>
              <a:t>&gt; train, test, </a:t>
            </a:r>
            <a:r>
              <a:rPr lang="en-US" sz="1800" b="1" dirty="0" err="1">
                <a:solidFill>
                  <a:schemeClr val="tx1"/>
                </a:solidFill>
              </a:rPr>
              <a:t>train_labels</a:t>
            </a:r>
            <a:r>
              <a:rPr lang="en-US" sz="1800" b="1" dirty="0">
                <a:solidFill>
                  <a:schemeClr val="tx1"/>
                </a:solidFill>
              </a:rPr>
              <a:t>, </a:t>
            </a:r>
            <a:r>
              <a:rPr lang="en-US" sz="1800" b="1" dirty="0" err="1">
                <a:solidFill>
                  <a:schemeClr val="tx1"/>
                </a:solidFill>
              </a:rPr>
              <a:t>test_labels</a:t>
            </a:r>
            <a:r>
              <a:rPr lang="en-US" sz="1800" b="1" dirty="0">
                <a:solidFill>
                  <a:schemeClr val="tx1"/>
                </a:solidFill>
              </a:rPr>
              <a:t> = </a:t>
            </a:r>
            <a:r>
              <a:rPr lang="en-US" sz="1800" b="1" dirty="0" err="1">
                <a:solidFill>
                  <a:schemeClr val="tx1"/>
                </a:solidFill>
              </a:rPr>
              <a:t>traint_test_split</a:t>
            </a:r>
            <a:r>
              <a:rPr lang="en-US" sz="1800" b="1" dirty="0">
                <a:solidFill>
                  <a:schemeClr val="tx1"/>
                </a:solidFill>
              </a:rPr>
              <a:t> (data, target, </a:t>
            </a:r>
            <a:r>
              <a:rPr lang="en-US" sz="1800" b="1" dirty="0" err="1">
                <a:solidFill>
                  <a:schemeClr val="tx1"/>
                </a:solidFill>
              </a:rPr>
              <a:t>test_size</a:t>
            </a:r>
            <a:r>
              <a:rPr lang="en-US" sz="1800" b="1" dirty="0">
                <a:solidFill>
                  <a:schemeClr val="tx1"/>
                </a:solidFill>
              </a:rPr>
              <a:t> = 0.40, </a:t>
            </a:r>
            <a:r>
              <a:rPr lang="en-US" sz="1800" b="1" dirty="0" err="1">
                <a:solidFill>
                  <a:schemeClr val="tx1"/>
                </a:solidFill>
              </a:rPr>
              <a:t>random_state</a:t>
            </a:r>
            <a:r>
              <a:rPr lang="en-US" sz="1800" b="1" dirty="0">
                <a:solidFill>
                  <a:schemeClr val="tx1"/>
                </a:solidFill>
              </a:rPr>
              <a:t> = 42)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5513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10.2 Build Classifier</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3384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Classifier</a:t>
            </a:r>
          </a:p>
          <a:p>
            <a:pPr marL="342900" indent="-342900" algn="l">
              <a:buClr>
                <a:srgbClr val="0070C0"/>
              </a:buClr>
              <a:buSzPct val="80000"/>
              <a:buFont typeface="Wingdings" pitchFamily="2" charset="2"/>
              <a:buChar char="u"/>
            </a:pPr>
            <a:r>
              <a:rPr lang="en-US" sz="1800" b="1" dirty="0">
                <a:solidFill>
                  <a:schemeClr val="tx1"/>
                </a:solidFill>
              </a:rPr>
              <a:t>Step 4: Model evaluation</a:t>
            </a:r>
          </a:p>
          <a:p>
            <a:pPr marL="342900" indent="-342900" algn="l">
              <a:buClr>
                <a:srgbClr val="0070C0"/>
              </a:buClr>
              <a:buSzPct val="80000"/>
              <a:buFont typeface="Wingdings" pitchFamily="2" charset="2"/>
              <a:buChar char="u"/>
            </a:pPr>
            <a:r>
              <a:rPr lang="en-US" sz="1800" b="1" dirty="0">
                <a:solidFill>
                  <a:schemeClr val="tx1"/>
                </a:solidFill>
              </a:rPr>
              <a:t>&gt; from </a:t>
            </a:r>
            <a:r>
              <a:rPr lang="en-US" sz="1800" b="1" dirty="0" err="1">
                <a:solidFill>
                  <a:schemeClr val="tx1"/>
                </a:solidFill>
              </a:rPr>
              <a:t>sklearn.naive_bayes</a:t>
            </a:r>
            <a:r>
              <a:rPr lang="en-US" sz="1800" b="1" dirty="0">
                <a:solidFill>
                  <a:schemeClr val="tx1"/>
                </a:solidFill>
              </a:rPr>
              <a:t> import </a:t>
            </a:r>
            <a:r>
              <a:rPr lang="en-US" sz="1800" b="1" dirty="0" err="1">
                <a:solidFill>
                  <a:schemeClr val="tx1"/>
                </a:solidFill>
              </a:rPr>
              <a:t>GausssianNB</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gnb</a:t>
            </a:r>
            <a:r>
              <a:rPr lang="en-US" sz="1800" b="1" dirty="0">
                <a:solidFill>
                  <a:schemeClr val="tx1"/>
                </a:solidFill>
              </a:rPr>
              <a:t> = </a:t>
            </a:r>
            <a:r>
              <a:rPr lang="en-US" sz="1800" b="1" dirty="0" err="1">
                <a:solidFill>
                  <a:schemeClr val="tx1"/>
                </a:solidFill>
              </a:rPr>
              <a:t>GaussianNB</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 model = </a:t>
            </a:r>
            <a:r>
              <a:rPr lang="en-US" sz="1800" b="1" dirty="0" err="1">
                <a:solidFill>
                  <a:schemeClr val="tx1"/>
                </a:solidFill>
              </a:rPr>
              <a:t>gnb.fit</a:t>
            </a:r>
            <a:r>
              <a:rPr lang="en-US" sz="1800" b="1" dirty="0">
                <a:solidFill>
                  <a:schemeClr val="tx1"/>
                </a:solidFill>
              </a:rPr>
              <a:t> (train, </a:t>
            </a:r>
            <a:r>
              <a:rPr lang="en-US" sz="1800" b="1" dirty="0" err="1">
                <a:solidFill>
                  <a:schemeClr val="tx1"/>
                </a:solidFill>
              </a:rPr>
              <a:t>train_labels</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preds</a:t>
            </a:r>
            <a:r>
              <a:rPr lang="en-US" sz="1800" b="1" dirty="0">
                <a:solidFill>
                  <a:schemeClr val="tx1"/>
                </a:solidFill>
              </a:rPr>
              <a:t> = </a:t>
            </a:r>
            <a:r>
              <a:rPr lang="en-US" sz="1800" b="1" dirty="0" err="1">
                <a:solidFill>
                  <a:schemeClr val="tx1"/>
                </a:solidFill>
              </a:rPr>
              <a:t>gnd.predicts</a:t>
            </a:r>
            <a:r>
              <a:rPr lang="en-US" sz="1800" b="1" dirty="0">
                <a:solidFill>
                  <a:schemeClr val="tx1"/>
                </a:solidFill>
              </a:rPr>
              <a:t> (test)</a:t>
            </a:r>
          </a:p>
          <a:p>
            <a:pPr marL="342900" indent="-342900" algn="l">
              <a:buClr>
                <a:srgbClr val="0070C0"/>
              </a:buClr>
              <a:buSzPct val="80000"/>
              <a:buFont typeface="Wingdings" pitchFamily="2" charset="2"/>
              <a:buChar char="u"/>
            </a:pPr>
            <a:r>
              <a:rPr lang="en-US" sz="1800" b="1" dirty="0">
                <a:solidFill>
                  <a:schemeClr val="tx1"/>
                </a:solidFill>
              </a:rPr>
              <a:t>&gt; print (‘Predictions: ‘, </a:t>
            </a:r>
            <a:r>
              <a:rPr lang="en-US" sz="1800" b="1" dirty="0" err="1">
                <a:solidFill>
                  <a:schemeClr val="tx1"/>
                </a:solidFill>
              </a:rPr>
              <a:t>preds</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Step 5: Finding Accuracy</a:t>
            </a:r>
          </a:p>
          <a:p>
            <a:pPr marL="342900" indent="-342900" algn="l">
              <a:buClr>
                <a:srgbClr val="0070C0"/>
              </a:buClr>
              <a:buSzPct val="80000"/>
              <a:buFont typeface="Wingdings" pitchFamily="2" charset="2"/>
              <a:buChar char="u"/>
            </a:pPr>
            <a:r>
              <a:rPr lang="en-US" sz="1800" b="1" dirty="0">
                <a:solidFill>
                  <a:schemeClr val="tx1"/>
                </a:solidFill>
              </a:rPr>
              <a:t>&gt; from </a:t>
            </a:r>
            <a:r>
              <a:rPr lang="en-US" sz="1800" b="1" dirty="0" err="1">
                <a:solidFill>
                  <a:schemeClr val="tx1"/>
                </a:solidFill>
              </a:rPr>
              <a:t>sklearn.metrics</a:t>
            </a:r>
            <a:r>
              <a:rPr lang="en-US" sz="1800" b="1" dirty="0">
                <a:solidFill>
                  <a:schemeClr val="tx1"/>
                </a:solidFill>
              </a:rPr>
              <a:t> import </a:t>
            </a:r>
            <a:r>
              <a:rPr lang="en-US" sz="1800" b="1" dirty="0" err="1">
                <a:solidFill>
                  <a:schemeClr val="tx1"/>
                </a:solidFill>
              </a:rPr>
              <a:t>accuracy_score</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&gt; print (</a:t>
            </a:r>
            <a:r>
              <a:rPr lang="en-US" sz="1800" b="1" dirty="0" err="1">
                <a:solidFill>
                  <a:schemeClr val="tx1"/>
                </a:solidFill>
              </a:rPr>
              <a:t>accuracy_acore</a:t>
            </a:r>
            <a:r>
              <a:rPr lang="en-US" sz="1800" b="1" dirty="0">
                <a:solidFill>
                  <a:schemeClr val="tx1"/>
                </a:solidFill>
              </a:rPr>
              <a:t>(</a:t>
            </a:r>
            <a:r>
              <a:rPr lang="en-US" sz="1800" b="1" dirty="0" err="1">
                <a:solidFill>
                  <a:schemeClr val="tx1"/>
                </a:solidFill>
              </a:rPr>
              <a:t>test_labels</a:t>
            </a:r>
            <a:r>
              <a:rPr lang="en-US" sz="1800" b="1" dirty="0">
                <a:solidFill>
                  <a:schemeClr val="tx1"/>
                </a:solidFill>
              </a:rPr>
              <a:t>, </a:t>
            </a:r>
            <a:r>
              <a:rPr lang="en-US" sz="1800" b="1" dirty="0" err="1">
                <a:solidFill>
                  <a:schemeClr val="tx1"/>
                </a:solidFill>
              </a:rPr>
              <a:t>preds</a:t>
            </a:r>
            <a:r>
              <a:rPr lang="en-US" sz="1800" b="1" dirty="0">
                <a:solidFill>
                  <a:schemeClr val="tx1"/>
                </a:solidFill>
              </a:rPr>
              <a:t>))</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47291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10.2 Build Classifier</a:t>
            </a:r>
            <a:endParaRPr lang="zh-TW" altLang="en-US" b="1" dirty="0">
              <a:solidFill>
                <a:srgbClr val="FFFF00"/>
              </a:solidFill>
            </a:endParaRPr>
          </a:p>
        </p:txBody>
      </p:sp>
      <p:sp>
        <p:nvSpPr>
          <p:cNvPr id="3" name="副標題 2"/>
          <p:cNvSpPr>
            <a:spLocks noGrp="1"/>
          </p:cNvSpPr>
          <p:nvPr>
            <p:ph type="subTitle" idx="1"/>
          </p:nvPr>
        </p:nvSpPr>
        <p:spPr>
          <a:xfrm>
            <a:off x="461788" y="1298552"/>
            <a:ext cx="8225012" cy="11147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Classifier</a:t>
            </a:r>
          </a:p>
          <a:p>
            <a:pPr marL="342900" indent="-342900" algn="l">
              <a:buClr>
                <a:srgbClr val="0070C0"/>
              </a:buClr>
              <a:buSzPct val="80000"/>
              <a:buFont typeface="Wingdings" pitchFamily="2" charset="2"/>
              <a:buChar char="u"/>
            </a:pPr>
            <a:r>
              <a:rPr lang="en-US" sz="1800" b="1" dirty="0">
                <a:solidFill>
                  <a:schemeClr val="tx1"/>
                </a:solidFill>
              </a:rPr>
              <a:t>You can find the read in data locally below.</a:t>
            </a:r>
          </a:p>
          <a:p>
            <a:pPr marL="342900" indent="-342900" algn="l">
              <a:buClr>
                <a:srgbClr val="0070C0"/>
              </a:buClr>
              <a:buSzPct val="80000"/>
              <a:buFont typeface="Wingdings" pitchFamily="2" charset="2"/>
              <a:buChar char="u"/>
            </a:pPr>
            <a:r>
              <a:rPr lang="en-US" sz="1800" b="1" dirty="0">
                <a:solidFill>
                  <a:schemeClr val="tx1"/>
                </a:solidFill>
              </a:rPr>
              <a:t>Note: I copy the data into </a:t>
            </a:r>
            <a:r>
              <a:rPr lang="en-US" sz="1800" b="1" dirty="0" err="1">
                <a:solidFill>
                  <a:schemeClr val="tx1"/>
                </a:solidFill>
              </a:rPr>
              <a:t>csv_data</a:t>
            </a:r>
            <a:r>
              <a:rPr lang="en-US" sz="1800" b="1" dirty="0">
                <a:solidFill>
                  <a:schemeClr val="tx1"/>
                </a:solidFill>
              </a:rPr>
              <a:t> folder for reference: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8E197F73-0AAF-438A-919D-645EDC63D9A3}"/>
              </a:ext>
            </a:extLst>
          </p:cNvPr>
          <p:cNvPicPr>
            <a:picLocks noChangeAspect="1"/>
          </p:cNvPicPr>
          <p:nvPr/>
        </p:nvPicPr>
        <p:blipFill>
          <a:blip r:embed="rId3"/>
          <a:stretch>
            <a:fillRect/>
          </a:stretch>
        </p:blipFill>
        <p:spPr>
          <a:xfrm>
            <a:off x="1187624" y="4594225"/>
            <a:ext cx="5924550" cy="1762125"/>
          </a:xfrm>
          <a:prstGeom prst="rect">
            <a:avLst/>
          </a:prstGeom>
          <a:ln>
            <a:solidFill>
              <a:srgbClr val="C00000"/>
            </a:solidFill>
          </a:ln>
        </p:spPr>
      </p:pic>
      <p:pic>
        <p:nvPicPr>
          <p:cNvPr id="8" name="Picture 7">
            <a:extLst>
              <a:ext uri="{FF2B5EF4-FFF2-40B4-BE49-F238E27FC236}">
                <a16:creationId xmlns:a16="http://schemas.microsoft.com/office/drawing/2014/main" id="{68E81C86-9D7E-4667-B68F-B0C165BB56A2}"/>
              </a:ext>
            </a:extLst>
          </p:cNvPr>
          <p:cNvPicPr>
            <a:picLocks noChangeAspect="1"/>
          </p:cNvPicPr>
          <p:nvPr/>
        </p:nvPicPr>
        <p:blipFill>
          <a:blip r:embed="rId4"/>
          <a:stretch>
            <a:fillRect/>
          </a:stretch>
        </p:blipFill>
        <p:spPr>
          <a:xfrm>
            <a:off x="494688" y="2436214"/>
            <a:ext cx="8015237" cy="466907"/>
          </a:xfrm>
          <a:prstGeom prst="rect">
            <a:avLst/>
          </a:prstGeom>
          <a:ln>
            <a:solidFill>
              <a:srgbClr val="C00000"/>
            </a:solidFill>
          </a:ln>
        </p:spPr>
      </p:pic>
      <p:sp>
        <p:nvSpPr>
          <p:cNvPr id="9" name="副標題 2">
            <a:extLst>
              <a:ext uri="{FF2B5EF4-FFF2-40B4-BE49-F238E27FC236}">
                <a16:creationId xmlns:a16="http://schemas.microsoft.com/office/drawing/2014/main" id="{BC217077-82E1-475D-9820-40C08A1A5393}"/>
              </a:ext>
            </a:extLst>
          </p:cNvPr>
          <p:cNvSpPr txBox="1">
            <a:spLocks/>
          </p:cNvSpPr>
          <p:nvPr/>
        </p:nvSpPr>
        <p:spPr>
          <a:xfrm>
            <a:off x="445248" y="3059193"/>
            <a:ext cx="8241551" cy="144016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Prediction:</a:t>
            </a:r>
          </a:p>
          <a:p>
            <a:pPr marL="342900" indent="-342900" algn="l">
              <a:buClr>
                <a:srgbClr val="0070C0"/>
              </a:buClr>
              <a:buSzPct val="80000"/>
              <a:buFont typeface="Wingdings" pitchFamily="2" charset="2"/>
              <a:buChar char="u"/>
            </a:pPr>
            <a:r>
              <a:rPr lang="en-US" sz="1800" b="1" dirty="0">
                <a:solidFill>
                  <a:schemeClr val="tx1"/>
                </a:solidFill>
              </a:rPr>
              <a:t>Malignant: 0</a:t>
            </a:r>
          </a:p>
          <a:p>
            <a:pPr marL="342900" indent="-342900" algn="l">
              <a:buClr>
                <a:srgbClr val="0070C0"/>
              </a:buClr>
              <a:buSzPct val="80000"/>
              <a:buFont typeface="Wingdings" pitchFamily="2" charset="2"/>
              <a:buChar char="u"/>
            </a:pPr>
            <a:r>
              <a:rPr lang="en-US" sz="1800" b="1" dirty="0">
                <a:solidFill>
                  <a:schemeClr val="tx1"/>
                </a:solidFill>
              </a:rPr>
              <a:t>Benign: 1</a:t>
            </a:r>
          </a:p>
          <a:p>
            <a:pPr marL="342900" indent="-342900" algn="l">
              <a:buClr>
                <a:srgbClr val="0070C0"/>
              </a:buClr>
              <a:buSzPct val="80000"/>
              <a:buFont typeface="Wingdings" pitchFamily="2" charset="2"/>
              <a:buChar char="u"/>
            </a:pPr>
            <a:r>
              <a:rPr lang="en-US" sz="1800" b="1" dirty="0">
                <a:solidFill>
                  <a:schemeClr val="tx1"/>
                </a:solidFill>
              </a:rPr>
              <a:t>Accuracy = 0.951</a:t>
            </a:r>
          </a:p>
          <a:p>
            <a:pPr marL="342900" indent="-342900" algn="l">
              <a:buClr>
                <a:srgbClr val="0070C0"/>
              </a:buClr>
              <a:buSzPct val="80000"/>
              <a:buFont typeface="Wingdings" pitchFamily="2" charset="2"/>
              <a:buChar char="u"/>
            </a:pPr>
            <a:endParaRPr lang="en-US" sz="1800" b="1" dirty="0">
              <a:solidFill>
                <a:schemeClr val="tx1"/>
              </a:solidFill>
            </a:endParaRPr>
          </a:p>
        </p:txBody>
      </p:sp>
    </p:spTree>
    <p:extLst>
      <p:ext uri="{BB962C8B-B14F-4D97-AF65-F5344CB8AC3E}">
        <p14:creationId xmlns:p14="http://schemas.microsoft.com/office/powerpoint/2010/main" val="171802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10.3 Classification Evaluation Metrics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9114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10.3 Classification Evaluation Metrics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8803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Classification Evaluation Metrics</a:t>
            </a:r>
          </a:p>
          <a:p>
            <a:pPr marL="342900" indent="-342900" algn="l">
              <a:buClr>
                <a:srgbClr val="0070C0"/>
              </a:buClr>
              <a:buSzPct val="80000"/>
              <a:buFont typeface="Wingdings" pitchFamily="2" charset="2"/>
              <a:buChar char="u"/>
            </a:pPr>
            <a:r>
              <a:rPr lang="en-US" sz="1800" dirty="0">
                <a:solidFill>
                  <a:schemeClr val="tx1"/>
                </a:solidFill>
              </a:rPr>
              <a:t>The job is not done even if you have finished implementation of your Machine Learning application or model. </a:t>
            </a:r>
          </a:p>
          <a:p>
            <a:pPr marL="342900" indent="-342900" algn="l">
              <a:buClr>
                <a:srgbClr val="0070C0"/>
              </a:buClr>
              <a:buSzPct val="80000"/>
              <a:buFont typeface="Wingdings" pitchFamily="2" charset="2"/>
              <a:buChar char="u"/>
            </a:pPr>
            <a:r>
              <a:rPr lang="en-US" sz="1800" dirty="0">
                <a:solidFill>
                  <a:schemeClr val="tx1"/>
                </a:solidFill>
              </a:rPr>
              <a:t>We must have to find out how effective our model is? </a:t>
            </a:r>
          </a:p>
          <a:p>
            <a:pPr marL="342900" indent="-342900" algn="l">
              <a:buClr>
                <a:srgbClr val="0070C0"/>
              </a:buClr>
              <a:buSzPct val="80000"/>
              <a:buFont typeface="Wingdings" pitchFamily="2" charset="2"/>
              <a:buChar char="u"/>
            </a:pPr>
            <a:r>
              <a:rPr lang="en-US" sz="1800" dirty="0">
                <a:solidFill>
                  <a:schemeClr val="tx1"/>
                </a:solidFill>
              </a:rPr>
              <a:t>There can be different evaluation metrics, but we must choose it carefully because the choice of metrics influences how the performance of a machine learning algorithm is measured and compared.</a:t>
            </a:r>
          </a:p>
          <a:p>
            <a:pPr marL="342900" indent="-342900" algn="l">
              <a:buClr>
                <a:srgbClr val="0070C0"/>
              </a:buClr>
              <a:buSzPct val="80000"/>
              <a:buFont typeface="Wingdings" pitchFamily="2" charset="2"/>
              <a:buChar char="u"/>
            </a:pPr>
            <a:r>
              <a:rPr lang="en-US" sz="1800" dirty="0">
                <a:solidFill>
                  <a:schemeClr val="tx1"/>
                </a:solidFill>
              </a:rPr>
              <a:t>The following are some of the important classification evaluation metrics among which you can choose based upon your dataset and kind of problem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20015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10.3 Classification Evaluation Metrics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Confusion Matrix (1)</a:t>
            </a:r>
          </a:p>
          <a:p>
            <a:pPr marL="342900" indent="-342900" algn="l">
              <a:buClr>
                <a:srgbClr val="0070C0"/>
              </a:buClr>
              <a:buSzPct val="80000"/>
              <a:buFont typeface="Wingdings" pitchFamily="2" charset="2"/>
              <a:buChar char="u"/>
            </a:pPr>
            <a:r>
              <a:rPr lang="en-US" sz="1800" dirty="0">
                <a:solidFill>
                  <a:schemeClr val="tx1"/>
                </a:solidFill>
              </a:rPr>
              <a:t>Confusion Matrix is the easiest way to measure the performance of a classification problem where the output can be of two or more type of classes.</a:t>
            </a:r>
          </a:p>
          <a:p>
            <a:pPr marL="342900" indent="-342900" algn="l">
              <a:buClr>
                <a:srgbClr val="0070C0"/>
              </a:buClr>
              <a:buSzPct val="80000"/>
              <a:buFont typeface="Wingdings" pitchFamily="2" charset="2"/>
              <a:buChar char="u"/>
            </a:pPr>
            <a:r>
              <a:rPr lang="en-US" sz="1800" dirty="0">
                <a:hlinkClick r:id="rId2"/>
              </a:rPr>
              <a:t>https://www.tutorialspoint.com/machine_learning_with_python/machine_learning_with_python_confusion_matrix.htm</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It is the easiest wat to measure the performance of a classification problem where the output can be two or more type of classes.</a:t>
            </a:r>
          </a:p>
          <a:p>
            <a:pPr marL="342900" indent="-342900" algn="l">
              <a:buClr>
                <a:srgbClr val="0070C0"/>
              </a:buClr>
              <a:buSzPct val="80000"/>
              <a:buFont typeface="Wingdings" pitchFamily="2" charset="2"/>
              <a:buChar char="u"/>
            </a:pPr>
            <a:r>
              <a:rPr lang="en-US" sz="1800" dirty="0">
                <a:solidFill>
                  <a:schemeClr val="tx1"/>
                </a:solidFill>
              </a:rPr>
              <a:t>A confusion matrix is nothing but a table with two dimensions, i.e., “Actual” and “Predicted”. Both the dimensions have “True Positives (TP)”, “True Negatives (TN)”, “False Positives (FP)”, “False Negatives (FN)” as shown below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graphicFrame>
        <p:nvGraphicFramePr>
          <p:cNvPr id="8" name="Table 8">
            <a:extLst>
              <a:ext uri="{FF2B5EF4-FFF2-40B4-BE49-F238E27FC236}">
                <a16:creationId xmlns:a16="http://schemas.microsoft.com/office/drawing/2014/main" id="{C48D85DE-7084-4A1F-ABD5-D76BBB0D44E7}"/>
              </a:ext>
            </a:extLst>
          </p:cNvPr>
          <p:cNvGraphicFramePr>
            <a:graphicFrameLocks noGrp="1"/>
          </p:cNvGraphicFramePr>
          <p:nvPr>
            <p:extLst>
              <p:ext uri="{D42A27DB-BD31-4B8C-83A1-F6EECF244321}">
                <p14:modId xmlns:p14="http://schemas.microsoft.com/office/powerpoint/2010/main" val="3390566781"/>
              </p:ext>
            </p:extLst>
          </p:nvPr>
        </p:nvGraphicFramePr>
        <p:xfrm>
          <a:off x="1145476" y="4532686"/>
          <a:ext cx="7027545" cy="155733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922148603"/>
                    </a:ext>
                  </a:extLst>
                </a:gridCol>
                <a:gridCol w="1524000">
                  <a:extLst>
                    <a:ext uri="{9D8B030D-6E8A-4147-A177-3AD203B41FA5}">
                      <a16:colId xmlns:a16="http://schemas.microsoft.com/office/drawing/2014/main" val="2102443747"/>
                    </a:ext>
                  </a:extLst>
                </a:gridCol>
                <a:gridCol w="2012823">
                  <a:extLst>
                    <a:ext uri="{9D8B030D-6E8A-4147-A177-3AD203B41FA5}">
                      <a16:colId xmlns:a16="http://schemas.microsoft.com/office/drawing/2014/main" val="3460726720"/>
                    </a:ext>
                  </a:extLst>
                </a:gridCol>
                <a:gridCol w="1966722">
                  <a:extLst>
                    <a:ext uri="{9D8B030D-6E8A-4147-A177-3AD203B41FA5}">
                      <a16:colId xmlns:a16="http://schemas.microsoft.com/office/drawing/2014/main" val="4186234207"/>
                    </a:ext>
                  </a:extLst>
                </a:gridCol>
              </a:tblGrid>
              <a:tr h="32525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Actual</a:t>
                      </a:r>
                    </a:p>
                  </a:txBody>
                  <a:tcPr/>
                </a:tc>
                <a:tc hMerge="1">
                  <a:txBody>
                    <a:bodyPr/>
                    <a:lstStyle/>
                    <a:p>
                      <a:endParaRPr lang="en-US" dirty="0"/>
                    </a:p>
                  </a:txBody>
                  <a:tcPr/>
                </a:tc>
                <a:extLst>
                  <a:ext uri="{0D108BD9-81ED-4DB2-BD59-A6C34878D82A}">
                    <a16:rowId xmlns:a16="http://schemas.microsoft.com/office/drawing/2014/main" val="2825973249"/>
                  </a:ext>
                </a:extLst>
              </a:tr>
              <a:tr h="325250">
                <a:tc gridSpan="2" vMerge="1">
                  <a:txBody>
                    <a:bodyPr/>
                    <a:lstStyle/>
                    <a:p>
                      <a:endParaRPr lang="en-US"/>
                    </a:p>
                  </a:txBody>
                  <a:tcPr/>
                </a:tc>
                <a:tc hMerge="1" vMerge="1">
                  <a:txBody>
                    <a:bodyPr/>
                    <a:lstStyle/>
                    <a:p>
                      <a:endParaRPr lang="en-US" dirty="0"/>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851942026"/>
                  </a:ext>
                </a:extLst>
              </a:tr>
              <a:tr h="353067">
                <a:tc rowSpan="2">
                  <a:txBody>
                    <a:bodyPr/>
                    <a:lstStyle/>
                    <a:p>
                      <a:pPr algn="ctr"/>
                      <a:endParaRPr lang="en-US" dirty="0"/>
                    </a:p>
                    <a:p>
                      <a:pPr algn="ctr"/>
                      <a:r>
                        <a:rPr lang="en-US" dirty="0"/>
                        <a:t>Predicted</a:t>
                      </a:r>
                    </a:p>
                  </a:txBody>
                  <a:tcPr/>
                </a:tc>
                <a:tc>
                  <a:txBody>
                    <a:bodyPr/>
                    <a:lstStyle/>
                    <a:p>
                      <a:r>
                        <a:rPr lang="en-US" dirty="0"/>
                        <a:t>1</a:t>
                      </a:r>
                    </a:p>
                  </a:txBody>
                  <a:tcPr/>
                </a:tc>
                <a:tc>
                  <a:txBody>
                    <a:bodyPr/>
                    <a:lstStyle/>
                    <a:p>
                      <a:r>
                        <a:rPr lang="en-US" b="1" dirty="0">
                          <a:solidFill>
                            <a:srgbClr val="C00000"/>
                          </a:solidFill>
                        </a:rPr>
                        <a:t>True Positive (TP)</a:t>
                      </a:r>
                    </a:p>
                  </a:txBody>
                  <a:tcPr/>
                </a:tc>
                <a:tc>
                  <a:txBody>
                    <a:bodyPr/>
                    <a:lstStyle/>
                    <a:p>
                      <a:r>
                        <a:rPr lang="en-US" dirty="0"/>
                        <a:t>False Positive (FP)</a:t>
                      </a:r>
                    </a:p>
                  </a:txBody>
                  <a:tcPr/>
                </a:tc>
                <a:extLst>
                  <a:ext uri="{0D108BD9-81ED-4DB2-BD59-A6C34878D82A}">
                    <a16:rowId xmlns:a16="http://schemas.microsoft.com/office/drawing/2014/main" val="1016370217"/>
                  </a:ext>
                </a:extLst>
              </a:tr>
              <a:tr h="460058">
                <a:tc vMerge="1">
                  <a:txBody>
                    <a:bodyPr/>
                    <a:lstStyle/>
                    <a:p>
                      <a:endParaRPr lang="en-US" dirty="0"/>
                    </a:p>
                  </a:txBody>
                  <a:tcPr/>
                </a:tc>
                <a:tc>
                  <a:txBody>
                    <a:bodyPr/>
                    <a:lstStyle/>
                    <a:p>
                      <a:r>
                        <a:rPr lang="en-US" dirty="0"/>
                        <a:t>0</a:t>
                      </a:r>
                    </a:p>
                  </a:txBody>
                  <a:tcPr/>
                </a:tc>
                <a:tc>
                  <a:txBody>
                    <a:bodyPr/>
                    <a:lstStyle/>
                    <a:p>
                      <a:r>
                        <a:rPr lang="en-US" dirty="0"/>
                        <a:t>False Negative (FN)</a:t>
                      </a:r>
                    </a:p>
                  </a:txBody>
                  <a:tcPr/>
                </a:tc>
                <a:tc>
                  <a:txBody>
                    <a:bodyPr/>
                    <a:lstStyle/>
                    <a:p>
                      <a:r>
                        <a:rPr lang="en-US" b="1" dirty="0">
                          <a:solidFill>
                            <a:srgbClr val="C00000"/>
                          </a:solidFill>
                        </a:rPr>
                        <a:t>True Negative (TN)</a:t>
                      </a:r>
                    </a:p>
                  </a:txBody>
                  <a:tcPr/>
                </a:tc>
                <a:extLst>
                  <a:ext uri="{0D108BD9-81ED-4DB2-BD59-A6C34878D82A}">
                    <a16:rowId xmlns:a16="http://schemas.microsoft.com/office/drawing/2014/main" val="1655155038"/>
                  </a:ext>
                </a:extLst>
              </a:tr>
            </a:tbl>
          </a:graphicData>
        </a:graphic>
      </p:graphicFrame>
    </p:spTree>
    <p:extLst>
      <p:ext uri="{BB962C8B-B14F-4D97-AF65-F5344CB8AC3E}">
        <p14:creationId xmlns:p14="http://schemas.microsoft.com/office/powerpoint/2010/main" val="248228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10.3 Classification Evaluation Metrics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Confusion Matrix (2)</a:t>
            </a:r>
          </a:p>
          <a:p>
            <a:pPr marL="342900" indent="-342900" algn="l">
              <a:buClr>
                <a:srgbClr val="0070C0"/>
              </a:buClr>
              <a:buSzPct val="80000"/>
              <a:buFont typeface="Wingdings" pitchFamily="2" charset="2"/>
              <a:buChar char="u"/>
            </a:pPr>
            <a:r>
              <a:rPr lang="en-US" sz="1800" dirty="0">
                <a:hlinkClick r:id="rId2"/>
              </a:rPr>
              <a:t>https://www.tutorialspoint.com/machine_learning_with_python/machine_learning_with_python_confusion_matrix.htm</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9" name="副標題 2">
            <a:extLst>
              <a:ext uri="{FF2B5EF4-FFF2-40B4-BE49-F238E27FC236}">
                <a16:creationId xmlns:a16="http://schemas.microsoft.com/office/drawing/2014/main" id="{D4B48B8C-6665-4B8E-8DA6-CEB42EB48083}"/>
              </a:ext>
            </a:extLst>
          </p:cNvPr>
          <p:cNvSpPr txBox="1">
            <a:spLocks/>
          </p:cNvSpPr>
          <p:nvPr/>
        </p:nvSpPr>
        <p:spPr>
          <a:xfrm>
            <a:off x="765920" y="2322896"/>
            <a:ext cx="7920880" cy="144016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&gt; from </a:t>
            </a:r>
            <a:r>
              <a:rPr lang="en-US" sz="1800" b="1" dirty="0" err="1">
                <a:solidFill>
                  <a:schemeClr val="tx1"/>
                </a:solidFill>
              </a:rPr>
              <a:t>sklearn.metrics</a:t>
            </a:r>
            <a:r>
              <a:rPr lang="en-US" sz="1800" b="1" dirty="0">
                <a:solidFill>
                  <a:schemeClr val="tx1"/>
                </a:solidFill>
              </a:rPr>
              <a:t> import </a:t>
            </a:r>
            <a:r>
              <a:rPr lang="en-US" sz="1800" b="1" dirty="0" err="1">
                <a:solidFill>
                  <a:schemeClr val="tx1"/>
                </a:solidFill>
              </a:rPr>
              <a:t>confsion_matrix</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For the output</a:t>
            </a:r>
          </a:p>
          <a:p>
            <a:pPr marL="342900" indent="-342900" algn="l">
              <a:buClr>
                <a:srgbClr val="0070C0"/>
              </a:buClr>
              <a:buSzPct val="80000"/>
              <a:buFont typeface="Wingdings" pitchFamily="2" charset="2"/>
              <a:buChar char="u"/>
            </a:pPr>
            <a:r>
              <a:rPr lang="en-US" sz="1800" b="1" dirty="0">
                <a:solidFill>
                  <a:schemeClr val="tx1"/>
                </a:solidFill>
              </a:rPr>
              <a:t>&gt; [[ 73 7]</a:t>
            </a:r>
          </a:p>
          <a:p>
            <a:pPr marL="342900" indent="-342900" algn="l">
              <a:buClr>
                <a:srgbClr val="0070C0"/>
              </a:buClr>
              <a:buSzPct val="80000"/>
              <a:buFont typeface="Wingdings" pitchFamily="2" charset="2"/>
              <a:buChar char="u"/>
            </a:pPr>
            <a:r>
              <a:rPr lang="en-US" sz="1800" b="1" dirty="0">
                <a:solidFill>
                  <a:schemeClr val="tx1"/>
                </a:solidFill>
              </a:rPr>
              <a:t>&gt; [4 144]]</a:t>
            </a:r>
          </a:p>
        </p:txBody>
      </p:sp>
    </p:spTree>
    <p:extLst>
      <p:ext uri="{BB962C8B-B14F-4D97-AF65-F5344CB8AC3E}">
        <p14:creationId xmlns:p14="http://schemas.microsoft.com/office/powerpoint/2010/main" val="699662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10.3 Classification Evaluation Metrics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Confusion Matrix (3)</a:t>
            </a:r>
          </a:p>
          <a:p>
            <a:pPr marL="342900" indent="-342900" algn="l">
              <a:buClr>
                <a:srgbClr val="0070C0"/>
              </a:buClr>
              <a:buSzPct val="80000"/>
              <a:buFont typeface="Wingdings" pitchFamily="2" charset="2"/>
              <a:buChar char="u"/>
            </a:pPr>
            <a:r>
              <a:rPr lang="en-US" sz="1800" dirty="0">
                <a:latin typeface="+mj-lt"/>
                <a:hlinkClick r:id="rId2"/>
              </a:rPr>
              <a:t>https://www.tutorialspoint.com/machine_learning_with_python/machine_learning_with_python_confusion_matrix.htm</a:t>
            </a:r>
            <a:endParaRPr 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b="1" dirty="0">
                <a:solidFill>
                  <a:schemeClr val="tx1"/>
                </a:solidFill>
                <a:latin typeface="+mj-lt"/>
                <a:cs typeface="Arial" panose="020B0604020202020204" pitchFamily="34" charset="0"/>
              </a:rPr>
              <a:t>Accuracy</a:t>
            </a: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It may be defined as the number of correct predictions made by our ML model. We can easily calculate it by confusion matrix with the help of following formula −</a:t>
            </a:r>
            <a:endParaRPr lang="en-US" altLang="en-US" sz="1800" dirty="0">
              <a:solidFill>
                <a:schemeClr val="tx1"/>
              </a:solidFill>
              <a:latin typeface="+mj-lt"/>
              <a:cs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chemeClr val="tx1"/>
                </a:solidFill>
                <a:latin typeface="+mj-lt"/>
              </a:rPr>
              <a:t>Accuracy=(TP+TN)/(TP+FP+FN+TN)</a:t>
            </a: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For above built binary classifier, TP + TN = 73+144 = 217 and TP+FP+FN+TN = 73+7+4+144=228.</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Hence, Accuracy = 217/228 = 0.951754385965 which is same as we have calculated after creating our binary classifier.</a:t>
            </a:r>
            <a:endParaRPr lang="en-US" altLang="en-US" sz="1800" dirty="0">
              <a:solidFill>
                <a:schemeClr val="tx1"/>
              </a:solidFill>
              <a:latin typeface="+mj-lt"/>
              <a:cs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45682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10.3 Classification Evaluation Metrics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Confusion Matrix (3)</a:t>
            </a:r>
          </a:p>
          <a:p>
            <a:pPr marL="342900" indent="-342900" algn="l">
              <a:buClr>
                <a:srgbClr val="0070C0"/>
              </a:buClr>
              <a:buSzPct val="80000"/>
              <a:buFont typeface="Wingdings" pitchFamily="2" charset="2"/>
              <a:buChar char="u"/>
            </a:pPr>
            <a:r>
              <a:rPr lang="en-US" sz="1800" dirty="0">
                <a:latin typeface="+mj-lt"/>
                <a:hlinkClick r:id="rId2"/>
              </a:rPr>
              <a:t>https://www.tutorialspoint.com/machine_learning_with_python/machine_learning_with_python_confusion_matrix.htm</a:t>
            </a:r>
            <a:endParaRPr 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b="1" dirty="0">
                <a:solidFill>
                  <a:schemeClr val="tx1"/>
                </a:solidFill>
                <a:latin typeface="+mj-lt"/>
                <a:cs typeface="Arial" panose="020B0604020202020204" pitchFamily="34" charset="0"/>
              </a:rPr>
              <a:t>Precision</a:t>
            </a: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Precision, used in document retrievals, may be defined as the number of correct documents returned by our ML model. We can easily calculate it by confusion matrix with the help of following formula −</a:t>
            </a:r>
            <a:endParaRPr lang="en-US" altLang="en-US" sz="1800" dirty="0">
              <a:solidFill>
                <a:schemeClr val="tx1"/>
              </a:solidFill>
              <a:latin typeface="+mj-lt"/>
              <a:cs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chemeClr val="tx1"/>
                </a:solidFill>
                <a:latin typeface="+mj-lt"/>
              </a:rPr>
              <a:t>Precision=TP/(TP+FP)</a:t>
            </a: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For the above built binary classifier, TP = 73 and TP+FP = 73+7 = 80.</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Hence, Precision = 73/80 = 0.915</a:t>
            </a:r>
            <a:endParaRPr lang="en-US" altLang="en-US" sz="1800" dirty="0">
              <a:solidFill>
                <a:schemeClr val="tx1"/>
              </a:solidFill>
              <a:latin typeface="+mj-lt"/>
              <a:cs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343117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Classification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968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Classification</a:t>
            </a:r>
          </a:p>
          <a:p>
            <a:pPr marL="342900" indent="-342900" algn="l">
              <a:buClr>
                <a:srgbClr val="0070C0"/>
              </a:buClr>
              <a:buSzPct val="80000"/>
              <a:buFont typeface="Wingdings" pitchFamily="2" charset="2"/>
              <a:buChar char="u"/>
            </a:pPr>
            <a:r>
              <a:rPr lang="en-US" sz="1800" b="1" dirty="0">
                <a:solidFill>
                  <a:srgbClr val="C00000"/>
                </a:solidFill>
              </a:rPr>
              <a:t>Classification is the process of predicting class or category from observed values or given data points</a:t>
            </a:r>
            <a:r>
              <a:rPr lang="en-US" sz="1800" dirty="0">
                <a:solidFill>
                  <a:srgbClr val="C00000"/>
                </a:solidFill>
              </a:rPr>
              <a:t>. </a:t>
            </a:r>
          </a:p>
          <a:p>
            <a:pPr marL="342900" indent="-342900" algn="l">
              <a:buClr>
                <a:srgbClr val="0070C0"/>
              </a:buClr>
              <a:buSzPct val="80000"/>
              <a:buFont typeface="Wingdings" pitchFamily="2" charset="2"/>
              <a:buChar char="u"/>
            </a:pPr>
            <a:r>
              <a:rPr lang="en-US" sz="1800" dirty="0">
                <a:solidFill>
                  <a:schemeClr val="tx1"/>
                </a:solidFill>
              </a:rPr>
              <a:t>The categorized output can have the form, such as, “Black”, “White”, “spam”, “no spam”, or etc.</a:t>
            </a:r>
          </a:p>
          <a:p>
            <a:pPr marL="342900" indent="-342900" algn="l">
              <a:buClr>
                <a:srgbClr val="0070C0"/>
              </a:buClr>
              <a:buSzPct val="80000"/>
              <a:buFont typeface="Wingdings" pitchFamily="2" charset="2"/>
              <a:buChar char="u"/>
            </a:pPr>
            <a:r>
              <a:rPr lang="en-US" sz="1800" dirty="0">
                <a:solidFill>
                  <a:schemeClr val="tx1"/>
                </a:solidFill>
              </a:rPr>
              <a:t>Mathematically, classification is the task of approximating a mapping function (f) from input variables (X) to output variables (Y). </a:t>
            </a:r>
          </a:p>
          <a:p>
            <a:pPr marL="342900" indent="-342900" algn="l">
              <a:buClr>
                <a:srgbClr val="0070C0"/>
              </a:buClr>
              <a:buSzPct val="80000"/>
              <a:buFont typeface="Wingdings" pitchFamily="2" charset="2"/>
              <a:buChar char="u"/>
            </a:pPr>
            <a:r>
              <a:rPr lang="en-US" sz="1800" dirty="0">
                <a:solidFill>
                  <a:srgbClr val="C00000"/>
                </a:solidFill>
              </a:rPr>
              <a:t>Classification is a kind of </a:t>
            </a:r>
            <a:r>
              <a:rPr lang="en-US" sz="1800" b="1" dirty="0">
                <a:solidFill>
                  <a:srgbClr val="C00000"/>
                </a:solidFill>
              </a:rPr>
              <a:t>Supervised Machine Learning</a:t>
            </a:r>
            <a:r>
              <a:rPr lang="en-US" sz="1800" dirty="0">
                <a:solidFill>
                  <a:schemeClr val="tx1"/>
                </a:solidFill>
              </a:rPr>
              <a:t>. </a:t>
            </a:r>
          </a:p>
          <a:p>
            <a:pPr marL="342900" indent="-342900" algn="l">
              <a:buClr>
                <a:srgbClr val="0070C0"/>
              </a:buClr>
              <a:buSzPct val="80000"/>
              <a:buFont typeface="Wingdings" pitchFamily="2" charset="2"/>
              <a:buChar char="u"/>
            </a:pPr>
            <a:r>
              <a:rPr lang="en-US" sz="1800" b="1" dirty="0">
                <a:solidFill>
                  <a:srgbClr val="C00000"/>
                </a:solidFill>
              </a:rPr>
              <a:t>In classification, the targets are provided along with the input data set.</a:t>
            </a:r>
          </a:p>
          <a:p>
            <a:pPr marL="342900" indent="-342900" algn="l">
              <a:buClr>
                <a:srgbClr val="0070C0"/>
              </a:buClr>
              <a:buSzPct val="80000"/>
              <a:buFont typeface="Wingdings" pitchFamily="2" charset="2"/>
              <a:buChar char="u"/>
            </a:pPr>
            <a:r>
              <a:rPr lang="en-US" sz="1800" dirty="0">
                <a:solidFill>
                  <a:schemeClr val="tx1"/>
                </a:solidFill>
              </a:rPr>
              <a:t>For example, the classification problem can be the spam detection in emails. </a:t>
            </a:r>
          </a:p>
          <a:p>
            <a:pPr marL="342900" indent="-342900" algn="l">
              <a:buClr>
                <a:srgbClr val="0070C0"/>
              </a:buClr>
              <a:buSzPct val="80000"/>
              <a:buFont typeface="Wingdings" pitchFamily="2" charset="2"/>
              <a:buChar char="u"/>
            </a:pPr>
            <a:r>
              <a:rPr lang="en-US" sz="1800" dirty="0">
                <a:solidFill>
                  <a:schemeClr val="tx1"/>
                </a:solidFill>
              </a:rPr>
              <a:t>There can be only two categories of output, “spam” and “no spam”, therefore, this is a binary type classification.</a:t>
            </a:r>
          </a:p>
          <a:p>
            <a:pPr marL="342900" indent="-342900" algn="l">
              <a:buClr>
                <a:srgbClr val="0070C0"/>
              </a:buClr>
              <a:buSzPct val="80000"/>
              <a:buFont typeface="Wingdings" pitchFamily="2" charset="2"/>
              <a:buChar char="u"/>
            </a:pPr>
            <a:r>
              <a:rPr lang="en-US" sz="1800" b="1" dirty="0">
                <a:solidFill>
                  <a:srgbClr val="C00000"/>
                </a:solidFill>
              </a:rPr>
              <a:t>To implement the classification, we first need to train the classifier, for example, “spam” and “no spam” emails would be used as the training data.</a:t>
            </a:r>
          </a:p>
          <a:p>
            <a:pPr marL="342900" indent="-342900" algn="l">
              <a:buClr>
                <a:srgbClr val="0070C0"/>
              </a:buClr>
              <a:buSzPct val="80000"/>
              <a:buFont typeface="Wingdings" pitchFamily="2" charset="2"/>
              <a:buChar char="u"/>
            </a:pPr>
            <a:r>
              <a:rPr lang="en-US" sz="1800" b="1" dirty="0">
                <a:solidFill>
                  <a:srgbClr val="C00000"/>
                </a:solidFill>
              </a:rPr>
              <a:t>After successfully train the classifier, the classifier can be used to detect an unknown email.</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10.3 Classification Evaluation Metrics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Confusion Matrix (3)</a:t>
            </a:r>
          </a:p>
          <a:p>
            <a:pPr marL="342900" indent="-342900" algn="l">
              <a:buClr>
                <a:srgbClr val="0070C0"/>
              </a:buClr>
              <a:buSzPct val="80000"/>
              <a:buFont typeface="Wingdings" pitchFamily="2" charset="2"/>
              <a:buChar char="u"/>
            </a:pPr>
            <a:r>
              <a:rPr lang="en-US" sz="1800" dirty="0">
                <a:latin typeface="+mj-lt"/>
                <a:hlinkClick r:id="rId2"/>
              </a:rPr>
              <a:t>https://www.tutorialspoint.com/machine_learning_with_python/machine_learning_with_python_confusion_matrix.htm</a:t>
            </a:r>
            <a:endParaRPr 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b="1" dirty="0">
                <a:solidFill>
                  <a:schemeClr val="tx1"/>
                </a:solidFill>
                <a:latin typeface="+mj-lt"/>
                <a:cs typeface="Arial" panose="020B0604020202020204" pitchFamily="34" charset="0"/>
              </a:rPr>
              <a:t>Recall or Sensitivity</a:t>
            </a: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Recall may be defined as the number of positives returned by our ML model. We can easily calculate it by confusion matrix with the help of following formula −</a:t>
            </a:r>
            <a:endParaRPr lang="en-US" altLang="en-US" sz="1800" dirty="0">
              <a:solidFill>
                <a:schemeClr val="tx1"/>
              </a:solidFill>
              <a:latin typeface="+mj-lt"/>
              <a:cs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chemeClr val="tx1"/>
                </a:solidFill>
                <a:latin typeface="+mj-lt"/>
              </a:rPr>
              <a:t>Recall=TP/(TP+FN)</a:t>
            </a: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For above built binary classifier, TP = 73 and TP+FN = 73+4 = 77.</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Hence, </a:t>
            </a:r>
            <a:r>
              <a:rPr lang="en-US" altLang="en-US" sz="1800" dirty="0">
                <a:solidFill>
                  <a:schemeClr val="tx1"/>
                </a:solidFill>
              </a:rPr>
              <a:t>Recall</a:t>
            </a:r>
            <a:r>
              <a:rPr lang="en-US" altLang="en-US" sz="1800" dirty="0">
                <a:solidFill>
                  <a:srgbClr val="000000"/>
                </a:solidFill>
                <a:latin typeface="+mj-lt"/>
                <a:cs typeface="Arial" panose="020B0604020202020204" pitchFamily="34" charset="0"/>
              </a:rPr>
              <a:t> = 73/77 = 0.94805</a:t>
            </a:r>
            <a:endParaRPr lang="en-US" altLang="en-US" sz="1800" dirty="0">
              <a:solidFill>
                <a:schemeClr val="tx1"/>
              </a:solidFill>
              <a:latin typeface="+mj-lt"/>
              <a:cs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292040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10.3 Classification Evaluation Metrics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3600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Confusion Matrix (3)</a:t>
            </a:r>
          </a:p>
          <a:p>
            <a:pPr marL="342900" indent="-342900" algn="l">
              <a:buClr>
                <a:srgbClr val="0070C0"/>
              </a:buClr>
              <a:buSzPct val="80000"/>
              <a:buFont typeface="Wingdings" pitchFamily="2" charset="2"/>
              <a:buChar char="u"/>
            </a:pPr>
            <a:r>
              <a:rPr lang="en-US" sz="1800" dirty="0">
                <a:latin typeface="+mj-lt"/>
                <a:hlinkClick r:id="rId2"/>
              </a:rPr>
              <a:t>https://www.tutorialspoint.com/machine_learning_with_python/machine_learning_with_python_confusion_matrix.htm</a:t>
            </a:r>
            <a:endParaRPr 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b="1" dirty="0">
                <a:solidFill>
                  <a:schemeClr val="tx1"/>
                </a:solidFill>
                <a:latin typeface="+mj-lt"/>
                <a:cs typeface="Arial" panose="020B0604020202020204" pitchFamily="34" charset="0"/>
              </a:rPr>
              <a:t>Specificity</a:t>
            </a: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Specificity, in contrast to recall, may be defined as the number of negatives returned by our ML model. </a:t>
            </a: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We can easily calculate it by confusion matrix with the help of following formula −</a:t>
            </a:r>
            <a:endParaRPr lang="en-US" altLang="en-US" sz="1800" dirty="0">
              <a:solidFill>
                <a:schemeClr val="tx1"/>
              </a:solidFill>
              <a:latin typeface="+mj-lt"/>
              <a:cs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chemeClr val="tx1"/>
                </a:solidFill>
                <a:latin typeface="+mj-lt"/>
              </a:rPr>
              <a:t>Specificity=TN/(TN+FP)</a:t>
            </a: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For the above built binary classifier, TN = 144 and TN+FP = 144+7 = 151.</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rgbClr val="000000"/>
                </a:solidFill>
                <a:latin typeface="+mj-lt"/>
                <a:cs typeface="Arial" panose="020B0604020202020204" pitchFamily="34" charset="0"/>
              </a:rPr>
              <a:t>Hence, </a:t>
            </a:r>
            <a:r>
              <a:rPr lang="en-US" altLang="en-US" sz="1800" dirty="0">
                <a:solidFill>
                  <a:schemeClr val="tx1"/>
                </a:solidFill>
              </a:rPr>
              <a:t>Specificity</a:t>
            </a:r>
            <a:r>
              <a:rPr lang="en-US" altLang="en-US" sz="1800" dirty="0">
                <a:solidFill>
                  <a:srgbClr val="000000"/>
                </a:solidFill>
                <a:latin typeface="+mj-lt"/>
                <a:cs typeface="Arial" panose="020B0604020202020204" pitchFamily="34" charset="0"/>
              </a:rPr>
              <a:t> = 144/151 = 0.95364</a:t>
            </a: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62978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10.4 ML Classification Algorithms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330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10.4 ML Classification Algorithms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ML Classification Algorithms</a:t>
            </a:r>
          </a:p>
          <a:p>
            <a:pPr marL="342900" indent="-342900" algn="l">
              <a:buClr>
                <a:srgbClr val="0070C0"/>
              </a:buClr>
              <a:buSzPct val="80000"/>
              <a:buFont typeface="Wingdings" pitchFamily="2" charset="2"/>
              <a:buChar char="u"/>
            </a:pPr>
            <a:r>
              <a:rPr lang="en-US" sz="1800" dirty="0">
                <a:solidFill>
                  <a:schemeClr val="tx1"/>
                </a:solidFill>
                <a:latin typeface="+mj-lt"/>
              </a:rPr>
              <a:t>The followings are some important ML classification algorithms −</a:t>
            </a:r>
          </a:p>
          <a:p>
            <a:pPr marL="800100" lvl="1" indent="-342900" algn="l">
              <a:buClr>
                <a:srgbClr val="0070C0"/>
              </a:buClr>
              <a:buSzPct val="80000"/>
              <a:buFont typeface="Wingdings" pitchFamily="2" charset="2"/>
              <a:buChar char="u"/>
            </a:pPr>
            <a:r>
              <a:rPr lang="en-US" sz="1800" dirty="0">
                <a:solidFill>
                  <a:schemeClr val="tx1"/>
                </a:solidFill>
                <a:latin typeface="+mj-lt"/>
              </a:rPr>
              <a:t>Logistic Regression</a:t>
            </a:r>
          </a:p>
          <a:p>
            <a:pPr marL="800100" lvl="1" indent="-342900" algn="l">
              <a:buClr>
                <a:srgbClr val="0070C0"/>
              </a:buClr>
              <a:buSzPct val="80000"/>
              <a:buFont typeface="Wingdings" pitchFamily="2" charset="2"/>
              <a:buChar char="u"/>
            </a:pPr>
            <a:r>
              <a:rPr lang="en-US" sz="1800" dirty="0">
                <a:solidFill>
                  <a:schemeClr val="tx1"/>
                </a:solidFill>
                <a:latin typeface="+mj-lt"/>
              </a:rPr>
              <a:t>Support Vector Machine (SVM)</a:t>
            </a:r>
          </a:p>
          <a:p>
            <a:pPr marL="800100" lvl="1" indent="-342900" algn="l">
              <a:buClr>
                <a:srgbClr val="0070C0"/>
              </a:buClr>
              <a:buSzPct val="80000"/>
              <a:buFont typeface="Wingdings" pitchFamily="2" charset="2"/>
              <a:buChar char="u"/>
            </a:pPr>
            <a:r>
              <a:rPr lang="en-US" sz="1800" dirty="0">
                <a:solidFill>
                  <a:schemeClr val="tx1"/>
                </a:solidFill>
                <a:latin typeface="+mj-lt"/>
              </a:rPr>
              <a:t>Decision Tree</a:t>
            </a:r>
          </a:p>
          <a:p>
            <a:pPr marL="800100" lvl="1" indent="-342900" algn="l">
              <a:buClr>
                <a:srgbClr val="0070C0"/>
              </a:buClr>
              <a:buSzPct val="80000"/>
              <a:buFont typeface="Wingdings" pitchFamily="2" charset="2"/>
              <a:buChar char="u"/>
            </a:pPr>
            <a:r>
              <a:rPr lang="en-US" sz="1800" dirty="0">
                <a:solidFill>
                  <a:schemeClr val="tx1"/>
                </a:solidFill>
                <a:latin typeface="+mj-lt"/>
              </a:rPr>
              <a:t>Naïve Bayes</a:t>
            </a:r>
          </a:p>
          <a:p>
            <a:pPr marL="800100" lvl="1" indent="-342900" algn="l">
              <a:buClr>
                <a:srgbClr val="0070C0"/>
              </a:buClr>
              <a:buSzPct val="80000"/>
              <a:buFont typeface="Wingdings" pitchFamily="2" charset="2"/>
              <a:buChar char="u"/>
            </a:pPr>
            <a:r>
              <a:rPr lang="en-US" sz="1800" dirty="0">
                <a:solidFill>
                  <a:schemeClr val="tx1"/>
                </a:solidFill>
                <a:latin typeface="+mj-lt"/>
              </a:rPr>
              <a:t>Random Forest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161724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10.5 Applications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33765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10.5 Applications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Applications</a:t>
            </a:r>
          </a:p>
          <a:p>
            <a:pPr marL="342900" indent="-342900" algn="l">
              <a:buClr>
                <a:srgbClr val="0070C0"/>
              </a:buClr>
              <a:buSzPct val="80000"/>
              <a:buFont typeface="Wingdings" pitchFamily="2" charset="2"/>
              <a:buChar char="u"/>
            </a:pPr>
            <a:r>
              <a:rPr lang="en-US" sz="1800" dirty="0">
                <a:solidFill>
                  <a:schemeClr val="tx1"/>
                </a:solidFill>
                <a:latin typeface="+mj-lt"/>
              </a:rPr>
              <a:t>Some of the most important applications of classification algorithms are as follows −</a:t>
            </a:r>
          </a:p>
          <a:p>
            <a:pPr marL="800100" lvl="1" indent="-342900" algn="l">
              <a:buClr>
                <a:srgbClr val="0070C0"/>
              </a:buClr>
              <a:buSzPct val="80000"/>
              <a:buFont typeface="Wingdings" pitchFamily="2" charset="2"/>
              <a:buChar char="u"/>
            </a:pPr>
            <a:r>
              <a:rPr lang="en-US" sz="1800" dirty="0">
                <a:solidFill>
                  <a:schemeClr val="tx1"/>
                </a:solidFill>
                <a:latin typeface="+mj-lt"/>
              </a:rPr>
              <a:t>Speech Recognition</a:t>
            </a:r>
          </a:p>
          <a:p>
            <a:pPr marL="800100" lvl="1" indent="-342900" algn="l">
              <a:buClr>
                <a:srgbClr val="0070C0"/>
              </a:buClr>
              <a:buSzPct val="80000"/>
              <a:buFont typeface="Wingdings" pitchFamily="2" charset="2"/>
              <a:buChar char="u"/>
            </a:pPr>
            <a:r>
              <a:rPr lang="en-US" sz="1800" dirty="0">
                <a:solidFill>
                  <a:schemeClr val="tx1"/>
                </a:solidFill>
                <a:latin typeface="+mj-lt"/>
              </a:rPr>
              <a:t>Handwriting Recognition</a:t>
            </a:r>
          </a:p>
          <a:p>
            <a:pPr marL="800100" lvl="1" indent="-342900" algn="l">
              <a:buClr>
                <a:srgbClr val="0070C0"/>
              </a:buClr>
              <a:buSzPct val="80000"/>
              <a:buFont typeface="Wingdings" pitchFamily="2" charset="2"/>
              <a:buChar char="u"/>
            </a:pPr>
            <a:r>
              <a:rPr lang="en-US" sz="1800" dirty="0">
                <a:solidFill>
                  <a:schemeClr val="tx1"/>
                </a:solidFill>
                <a:latin typeface="+mj-lt"/>
              </a:rPr>
              <a:t>Biometric Identification</a:t>
            </a:r>
          </a:p>
          <a:p>
            <a:pPr marL="800100" lvl="1" indent="-342900" algn="l">
              <a:buClr>
                <a:srgbClr val="0070C0"/>
              </a:buClr>
              <a:buSzPct val="80000"/>
              <a:buFont typeface="Wingdings" pitchFamily="2" charset="2"/>
              <a:buChar char="u"/>
            </a:pPr>
            <a:r>
              <a:rPr lang="en-US" sz="1800" dirty="0">
                <a:solidFill>
                  <a:schemeClr val="tx1"/>
                </a:solidFill>
                <a:latin typeface="+mj-lt"/>
              </a:rPr>
              <a:t>Document Classification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930062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10.1 Types of Learner in Classification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534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Types of Learner in Classification</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345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Learner in Classification</a:t>
            </a:r>
          </a:p>
          <a:p>
            <a:pPr marL="342900" indent="-342900" algn="l">
              <a:buClr>
                <a:srgbClr val="0070C0"/>
              </a:buClr>
              <a:buSzPct val="80000"/>
              <a:buFont typeface="Wingdings" pitchFamily="2" charset="2"/>
              <a:buChar char="u"/>
            </a:pPr>
            <a:r>
              <a:rPr lang="en-US" sz="1800" dirty="0">
                <a:solidFill>
                  <a:schemeClr val="tx1"/>
                </a:solidFill>
              </a:rPr>
              <a:t>We have two types of learning in classification problems:</a:t>
            </a:r>
          </a:p>
          <a:p>
            <a:pPr marL="342900" indent="-342900" algn="l">
              <a:buClr>
                <a:srgbClr val="0070C0"/>
              </a:buClr>
              <a:buSzPct val="80000"/>
              <a:buFont typeface="Wingdings" pitchFamily="2" charset="2"/>
              <a:buChar char="u"/>
            </a:pPr>
            <a:r>
              <a:rPr lang="en-US" sz="1800" b="1" dirty="0">
                <a:solidFill>
                  <a:srgbClr val="C00000"/>
                </a:solidFill>
              </a:rPr>
              <a:t>Lazy Learner</a:t>
            </a:r>
          </a:p>
          <a:p>
            <a:pPr marL="342900" indent="-342900" algn="l">
              <a:buClr>
                <a:srgbClr val="0070C0"/>
              </a:buClr>
              <a:buSzPct val="80000"/>
              <a:buFont typeface="Wingdings" pitchFamily="2" charset="2"/>
              <a:buChar char="u"/>
            </a:pPr>
            <a:r>
              <a:rPr lang="en-US" sz="1800" b="1" dirty="0">
                <a:solidFill>
                  <a:srgbClr val="C00000"/>
                </a:solidFill>
              </a:rPr>
              <a:t>The lazy learner waits for testing data to be appeared after storing the training data. </a:t>
            </a:r>
            <a:r>
              <a:rPr lang="en-US" sz="1800" dirty="0">
                <a:solidFill>
                  <a:schemeClr val="tx1"/>
                </a:solidFill>
              </a:rPr>
              <a:t>Classification is done after getting the testing data, for example, </a:t>
            </a:r>
            <a:r>
              <a:rPr lang="en-US" sz="1800" b="1" dirty="0">
                <a:solidFill>
                  <a:srgbClr val="C00000"/>
                </a:solidFill>
              </a:rPr>
              <a:t>K-nearest neighbors and case-based reasoning</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rgbClr val="C00000"/>
                </a:solidFill>
              </a:rPr>
              <a:t>Eager Learner</a:t>
            </a:r>
          </a:p>
          <a:p>
            <a:pPr marL="342900" indent="-342900" algn="l">
              <a:buClr>
                <a:srgbClr val="0070C0"/>
              </a:buClr>
              <a:buSzPct val="80000"/>
              <a:buFont typeface="Wingdings" pitchFamily="2" charset="2"/>
              <a:buChar char="u"/>
            </a:pPr>
            <a:r>
              <a:rPr lang="en-US" sz="1800" b="1" dirty="0">
                <a:solidFill>
                  <a:srgbClr val="C00000"/>
                </a:solidFill>
              </a:rPr>
              <a:t>Eager learner construct classification model without waiting for the training data to be appeared after storing the training data</a:t>
            </a:r>
            <a:r>
              <a:rPr lang="en-US" sz="1800" dirty="0">
                <a:solidFill>
                  <a:schemeClr val="tx1"/>
                </a:solidFill>
              </a:rPr>
              <a:t>. They spend more time on training but less time on predicting, for example</a:t>
            </a:r>
            <a:r>
              <a:rPr lang="en-US" sz="1800" b="1" dirty="0">
                <a:solidFill>
                  <a:srgbClr val="C00000"/>
                </a:solidFill>
              </a:rPr>
              <a:t>, Decision Trees, Naïve Bayes, and ANN (Artificial Neural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14659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10.2 Build Classifier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7461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10.2 Build Classifier</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Classifier Problem</a:t>
            </a:r>
          </a:p>
          <a:p>
            <a:pPr marL="342900" indent="-342900" algn="l">
              <a:buClr>
                <a:srgbClr val="0070C0"/>
              </a:buClr>
              <a:buSzPct val="80000"/>
              <a:buFont typeface="Wingdings" pitchFamily="2" charset="2"/>
              <a:buChar char="u"/>
            </a:pPr>
            <a:r>
              <a:rPr lang="en-US" sz="1800" b="1" dirty="0">
                <a:solidFill>
                  <a:schemeClr val="tx1"/>
                </a:solidFill>
              </a:rPr>
              <a:t>Given the Breast Cancer Features/Data and target data /Labels as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9" name="Table 9">
            <a:extLst>
              <a:ext uri="{FF2B5EF4-FFF2-40B4-BE49-F238E27FC236}">
                <a16:creationId xmlns:a16="http://schemas.microsoft.com/office/drawing/2014/main" id="{00DDBD15-4FAA-466A-89D3-EE3F6378E3F0}"/>
              </a:ext>
            </a:extLst>
          </p:cNvPr>
          <p:cNvGraphicFramePr>
            <a:graphicFrameLocks noGrp="1"/>
          </p:cNvGraphicFramePr>
          <p:nvPr>
            <p:extLst>
              <p:ext uri="{D42A27DB-BD31-4B8C-83A1-F6EECF244321}">
                <p14:modId xmlns:p14="http://schemas.microsoft.com/office/powerpoint/2010/main" val="357651734"/>
              </p:ext>
            </p:extLst>
          </p:nvPr>
        </p:nvGraphicFramePr>
        <p:xfrm>
          <a:off x="1178785" y="2199621"/>
          <a:ext cx="6406708" cy="3615653"/>
        </p:xfrm>
        <a:graphic>
          <a:graphicData uri="http://schemas.openxmlformats.org/drawingml/2006/table">
            <a:tbl>
              <a:tblPr firstRow="1" bandRow="1">
                <a:tableStyleId>{5C22544A-7EE6-4342-B048-85BDC9FD1C3A}</a:tableStyleId>
              </a:tblPr>
              <a:tblGrid>
                <a:gridCol w="867093">
                  <a:extLst>
                    <a:ext uri="{9D8B030D-6E8A-4147-A177-3AD203B41FA5}">
                      <a16:colId xmlns:a16="http://schemas.microsoft.com/office/drawing/2014/main" val="3995784777"/>
                    </a:ext>
                  </a:extLst>
                </a:gridCol>
                <a:gridCol w="921703">
                  <a:extLst>
                    <a:ext uri="{9D8B030D-6E8A-4147-A177-3AD203B41FA5}">
                      <a16:colId xmlns:a16="http://schemas.microsoft.com/office/drawing/2014/main" val="1575779979"/>
                    </a:ext>
                  </a:extLst>
                </a:gridCol>
                <a:gridCol w="1178624">
                  <a:extLst>
                    <a:ext uri="{9D8B030D-6E8A-4147-A177-3AD203B41FA5}">
                      <a16:colId xmlns:a16="http://schemas.microsoft.com/office/drawing/2014/main" val="471929378"/>
                    </a:ext>
                  </a:extLst>
                </a:gridCol>
                <a:gridCol w="784543">
                  <a:extLst>
                    <a:ext uri="{9D8B030D-6E8A-4147-A177-3AD203B41FA5}">
                      <a16:colId xmlns:a16="http://schemas.microsoft.com/office/drawing/2014/main" val="2641305206"/>
                    </a:ext>
                  </a:extLst>
                </a:gridCol>
                <a:gridCol w="957580">
                  <a:extLst>
                    <a:ext uri="{9D8B030D-6E8A-4147-A177-3AD203B41FA5}">
                      <a16:colId xmlns:a16="http://schemas.microsoft.com/office/drawing/2014/main" val="2579922704"/>
                    </a:ext>
                  </a:extLst>
                </a:gridCol>
                <a:gridCol w="397193">
                  <a:extLst>
                    <a:ext uri="{9D8B030D-6E8A-4147-A177-3AD203B41FA5}">
                      <a16:colId xmlns:a16="http://schemas.microsoft.com/office/drawing/2014/main" val="3623243812"/>
                    </a:ext>
                  </a:extLst>
                </a:gridCol>
                <a:gridCol w="1299972">
                  <a:extLst>
                    <a:ext uri="{9D8B030D-6E8A-4147-A177-3AD203B41FA5}">
                      <a16:colId xmlns:a16="http://schemas.microsoft.com/office/drawing/2014/main" val="4260274661"/>
                    </a:ext>
                  </a:extLst>
                </a:gridCol>
              </a:tblGrid>
              <a:tr h="693193">
                <a:tc gridSpan="6">
                  <a:txBody>
                    <a:bodyPr/>
                    <a:lstStyle/>
                    <a:p>
                      <a:pPr algn="ctr"/>
                      <a:r>
                        <a:rPr lang="en-US" sz="1800" b="1" dirty="0"/>
                        <a:t>Features</a:t>
                      </a:r>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a:txBody>
                    <a:bodyPr/>
                    <a:lstStyle/>
                    <a:p>
                      <a:r>
                        <a:rPr lang="en-US" sz="1800" b="1" dirty="0"/>
                        <a:t>Target</a:t>
                      </a:r>
                    </a:p>
                  </a:txBody>
                  <a:tcPr/>
                </a:tc>
                <a:extLst>
                  <a:ext uri="{0D108BD9-81ED-4DB2-BD59-A6C34878D82A}">
                    <a16:rowId xmlns:a16="http://schemas.microsoft.com/office/drawing/2014/main" val="13489864"/>
                  </a:ext>
                </a:extLst>
              </a:tr>
              <a:tr h="401612">
                <a:tc>
                  <a:txBody>
                    <a:bodyPr/>
                    <a:lstStyle/>
                    <a:p>
                      <a:r>
                        <a:rPr lang="en-US" sz="1800" b="1" dirty="0"/>
                        <a:t>mean</a:t>
                      </a:r>
                    </a:p>
                    <a:p>
                      <a:r>
                        <a:rPr lang="en-US" sz="1800" b="1" dirty="0"/>
                        <a:t>Radius</a:t>
                      </a:r>
                    </a:p>
                  </a:txBody>
                  <a:tcPr/>
                </a:tc>
                <a:tc>
                  <a:txBody>
                    <a:bodyPr/>
                    <a:lstStyle/>
                    <a:p>
                      <a:r>
                        <a:rPr lang="en-US" sz="1800" b="1" dirty="0"/>
                        <a:t>Mean</a:t>
                      </a:r>
                    </a:p>
                    <a:p>
                      <a:r>
                        <a:rPr lang="en-US" sz="1800" b="1" dirty="0"/>
                        <a:t>texture</a:t>
                      </a:r>
                    </a:p>
                  </a:txBody>
                  <a:tcPr/>
                </a:tc>
                <a:tc>
                  <a:txBody>
                    <a:bodyPr/>
                    <a:lstStyle/>
                    <a:p>
                      <a:r>
                        <a:rPr lang="en-US" sz="1800" b="1" dirty="0"/>
                        <a:t>mean</a:t>
                      </a:r>
                    </a:p>
                    <a:p>
                      <a:r>
                        <a:rPr lang="en-US" sz="1800" b="1" dirty="0"/>
                        <a:t>perimeter</a:t>
                      </a:r>
                    </a:p>
                  </a:txBody>
                  <a:tcPr/>
                </a:tc>
                <a:tc>
                  <a:txBody>
                    <a:bodyPr/>
                    <a:lstStyle/>
                    <a:p>
                      <a:r>
                        <a:rPr lang="en-US" sz="1800" b="1" dirty="0"/>
                        <a:t>Mean</a:t>
                      </a:r>
                    </a:p>
                    <a:p>
                      <a:r>
                        <a:rPr lang="en-US" sz="1800" b="1" dirty="0"/>
                        <a:t>area</a:t>
                      </a:r>
                    </a:p>
                  </a:txBody>
                  <a:tcPr/>
                </a:tc>
                <a:tc>
                  <a:txBody>
                    <a:bodyPr/>
                    <a:lstStyle/>
                    <a:p>
                      <a:r>
                        <a:rPr lang="en-US" sz="1800" b="1" dirty="0"/>
                        <a:t>Mean </a:t>
                      </a:r>
                    </a:p>
                    <a:p>
                      <a:r>
                        <a:rPr lang="en-US" sz="1800" b="1" dirty="0"/>
                        <a:t>smooth</a:t>
                      </a:r>
                    </a:p>
                  </a:txBody>
                  <a:tcPr/>
                </a:tc>
                <a:tc>
                  <a:txBody>
                    <a:bodyPr/>
                    <a:lstStyle/>
                    <a:p>
                      <a:r>
                        <a:rPr lang="en-US" sz="1800" b="1" dirty="0"/>
                        <a:t>…</a:t>
                      </a:r>
                    </a:p>
                  </a:txBody>
                  <a:tcPr/>
                </a:tc>
                <a:tc>
                  <a:txBody>
                    <a:bodyPr/>
                    <a:lstStyle/>
                    <a:p>
                      <a:r>
                        <a:rPr lang="en-US" sz="1800" b="1" dirty="0"/>
                        <a:t>Malignant (0)</a:t>
                      </a:r>
                    </a:p>
                    <a:p>
                      <a:r>
                        <a:rPr lang="en-US" sz="1800" b="1" dirty="0"/>
                        <a:t>/Benign (1)</a:t>
                      </a:r>
                    </a:p>
                  </a:txBody>
                  <a:tcPr/>
                </a:tc>
                <a:extLst>
                  <a:ext uri="{0D108BD9-81ED-4DB2-BD59-A6C34878D82A}">
                    <a16:rowId xmlns:a16="http://schemas.microsoft.com/office/drawing/2014/main" val="485707174"/>
                  </a:ext>
                </a:extLst>
              </a:tr>
              <a:tr h="401612">
                <a:tc>
                  <a:txBody>
                    <a:bodyPr/>
                    <a:lstStyle/>
                    <a:p>
                      <a:r>
                        <a:rPr lang="en-US" dirty="0"/>
                        <a:t>17.99</a:t>
                      </a:r>
                    </a:p>
                  </a:txBody>
                  <a:tcPr/>
                </a:tc>
                <a:tc>
                  <a:txBody>
                    <a:bodyPr/>
                    <a:lstStyle/>
                    <a:p>
                      <a:r>
                        <a:rPr lang="en-US" dirty="0"/>
                        <a:t>10.38</a:t>
                      </a:r>
                    </a:p>
                  </a:txBody>
                  <a:tcPr/>
                </a:tc>
                <a:tc>
                  <a:txBody>
                    <a:bodyPr/>
                    <a:lstStyle/>
                    <a:p>
                      <a:r>
                        <a:rPr lang="en-US" dirty="0"/>
                        <a:t>122.8</a:t>
                      </a:r>
                    </a:p>
                  </a:txBody>
                  <a:tcPr/>
                </a:tc>
                <a:tc>
                  <a:txBody>
                    <a:bodyPr/>
                    <a:lstStyle/>
                    <a:p>
                      <a:r>
                        <a:rPr lang="en-US" dirty="0"/>
                        <a:t>10.1</a:t>
                      </a:r>
                    </a:p>
                  </a:txBody>
                  <a:tcPr/>
                </a:tc>
                <a:tc>
                  <a:txBody>
                    <a:bodyPr/>
                    <a:lstStyle/>
                    <a:p>
                      <a:r>
                        <a:rPr lang="en-US" dirty="0"/>
                        <a:t>0.118</a:t>
                      </a:r>
                    </a:p>
                  </a:txBody>
                  <a:tcPr/>
                </a:tc>
                <a:tc>
                  <a:txBody>
                    <a:bodyPr/>
                    <a:lstStyle/>
                    <a:p>
                      <a:r>
                        <a:rPr lang="en-US" dirty="0"/>
                        <a:t>…</a:t>
                      </a:r>
                    </a:p>
                  </a:txBody>
                  <a:tcPr/>
                </a:tc>
                <a:tc>
                  <a:txBody>
                    <a:bodyPr/>
                    <a:lstStyle/>
                    <a:p>
                      <a:r>
                        <a:rPr lang="en-US" dirty="0"/>
                        <a:t>0 </a:t>
                      </a:r>
                    </a:p>
                  </a:txBody>
                  <a:tcPr/>
                </a:tc>
                <a:extLst>
                  <a:ext uri="{0D108BD9-81ED-4DB2-BD59-A6C34878D82A}">
                    <a16:rowId xmlns:a16="http://schemas.microsoft.com/office/drawing/2014/main" val="3904939626"/>
                  </a:ext>
                </a:extLst>
              </a:tr>
              <a:tr h="401612">
                <a:tc>
                  <a:txBody>
                    <a:bodyPr/>
                    <a:lstStyle/>
                    <a:p>
                      <a:r>
                        <a:rPr lang="en-US" dirty="0"/>
                        <a:t>20.5</a:t>
                      </a:r>
                    </a:p>
                  </a:txBody>
                  <a:tcPr/>
                </a:tc>
                <a:tc>
                  <a:txBody>
                    <a:bodyPr/>
                    <a:lstStyle/>
                    <a:p>
                      <a:r>
                        <a:rPr lang="en-US" dirty="0"/>
                        <a:t>17.7</a:t>
                      </a:r>
                    </a:p>
                  </a:txBody>
                  <a:tcPr/>
                </a:tc>
                <a:tc>
                  <a:txBody>
                    <a:bodyPr/>
                    <a:lstStyle/>
                    <a:p>
                      <a:r>
                        <a:rPr lang="en-US" dirty="0"/>
                        <a:t>132.9</a:t>
                      </a:r>
                    </a:p>
                  </a:txBody>
                  <a:tcPr/>
                </a:tc>
                <a:tc>
                  <a:txBody>
                    <a:bodyPr/>
                    <a:lstStyle/>
                    <a:p>
                      <a:r>
                        <a:rPr lang="en-US" dirty="0"/>
                        <a:t>13.2</a:t>
                      </a:r>
                    </a:p>
                  </a:txBody>
                  <a:tcPr/>
                </a:tc>
                <a:tc>
                  <a:txBody>
                    <a:bodyPr/>
                    <a:lstStyle/>
                    <a:p>
                      <a:r>
                        <a:rPr lang="en-US" dirty="0"/>
                        <a:t>0.08</a:t>
                      </a:r>
                    </a:p>
                  </a:txBody>
                  <a:tcPr/>
                </a:tc>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3889700772"/>
                  </a:ext>
                </a:extLst>
              </a:tr>
              <a:tr h="401612">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18282648"/>
                  </a:ext>
                </a:extLst>
              </a:tr>
              <a:tr h="401612">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1169812778"/>
                  </a:ext>
                </a:extLst>
              </a:tr>
              <a:tr h="401612">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0</a:t>
                      </a:r>
                    </a:p>
                  </a:txBody>
                  <a:tcPr/>
                </a:tc>
                <a:extLst>
                  <a:ext uri="{0D108BD9-81ED-4DB2-BD59-A6C34878D82A}">
                    <a16:rowId xmlns:a16="http://schemas.microsoft.com/office/drawing/2014/main" val="3515704421"/>
                  </a:ext>
                </a:extLst>
              </a:tr>
            </a:tbl>
          </a:graphicData>
        </a:graphic>
      </p:graphicFrame>
    </p:spTree>
    <p:extLst>
      <p:ext uri="{BB962C8B-B14F-4D97-AF65-F5344CB8AC3E}">
        <p14:creationId xmlns:p14="http://schemas.microsoft.com/office/powerpoint/2010/main" val="117573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10.2 Build Classifier</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Classifier Problem</a:t>
            </a:r>
          </a:p>
          <a:p>
            <a:pPr marL="342900" indent="-342900" algn="l">
              <a:buClr>
                <a:srgbClr val="0070C0"/>
              </a:buClr>
              <a:buSzPct val="80000"/>
              <a:buFont typeface="Wingdings" pitchFamily="2" charset="2"/>
              <a:buChar char="u"/>
            </a:pPr>
            <a:r>
              <a:rPr lang="en-US" sz="1800" b="1" dirty="0">
                <a:solidFill>
                  <a:schemeClr val="tx1"/>
                </a:solidFill>
              </a:rPr>
              <a:t>Given the Breast Cancer Data as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C6D5FBA5-F648-425A-9B7F-5FA4610CFC0F}"/>
              </a:ext>
            </a:extLst>
          </p:cNvPr>
          <p:cNvPicPr>
            <a:picLocks noChangeAspect="1"/>
          </p:cNvPicPr>
          <p:nvPr/>
        </p:nvPicPr>
        <p:blipFill>
          <a:blip r:embed="rId3"/>
          <a:stretch>
            <a:fillRect/>
          </a:stretch>
        </p:blipFill>
        <p:spPr>
          <a:xfrm>
            <a:off x="2185068" y="2089309"/>
            <a:ext cx="4709083" cy="4449603"/>
          </a:xfrm>
          <a:prstGeom prst="rect">
            <a:avLst/>
          </a:prstGeom>
          <a:ln>
            <a:solidFill>
              <a:srgbClr val="C00000"/>
            </a:solidFill>
          </a:ln>
        </p:spPr>
      </p:pic>
    </p:spTree>
    <p:extLst>
      <p:ext uri="{BB962C8B-B14F-4D97-AF65-F5344CB8AC3E}">
        <p14:creationId xmlns:p14="http://schemas.microsoft.com/office/powerpoint/2010/main" val="298917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10.2 Build Classifier</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Classifier Problem</a:t>
            </a:r>
          </a:p>
          <a:p>
            <a:pPr marL="342900" indent="-342900" algn="l">
              <a:buClr>
                <a:srgbClr val="0070C0"/>
              </a:buClr>
              <a:buSzPct val="80000"/>
              <a:buFont typeface="Wingdings" pitchFamily="2" charset="2"/>
              <a:buChar char="u"/>
            </a:pPr>
            <a:r>
              <a:rPr lang="en-US" sz="1800" b="1" dirty="0">
                <a:solidFill>
                  <a:schemeClr val="tx1"/>
                </a:solidFill>
              </a:rPr>
              <a:t>Feature Names and Feature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B0ECB513-62E9-4C58-874E-FF688054EF4F}"/>
              </a:ext>
            </a:extLst>
          </p:cNvPr>
          <p:cNvPicPr>
            <a:picLocks noChangeAspect="1"/>
          </p:cNvPicPr>
          <p:nvPr/>
        </p:nvPicPr>
        <p:blipFill>
          <a:blip r:embed="rId3"/>
          <a:stretch>
            <a:fillRect/>
          </a:stretch>
        </p:blipFill>
        <p:spPr>
          <a:xfrm>
            <a:off x="1457899" y="2140304"/>
            <a:ext cx="5229225" cy="1657350"/>
          </a:xfrm>
          <a:prstGeom prst="rect">
            <a:avLst/>
          </a:prstGeom>
          <a:ln>
            <a:solidFill>
              <a:srgbClr val="C00000"/>
            </a:solidFill>
          </a:ln>
        </p:spPr>
      </p:pic>
      <p:pic>
        <p:nvPicPr>
          <p:cNvPr id="9" name="Picture 8">
            <a:extLst>
              <a:ext uri="{FF2B5EF4-FFF2-40B4-BE49-F238E27FC236}">
                <a16:creationId xmlns:a16="http://schemas.microsoft.com/office/drawing/2014/main" id="{E2118E7A-2797-4919-AFEB-56A6B4DCB48A}"/>
              </a:ext>
            </a:extLst>
          </p:cNvPr>
          <p:cNvPicPr>
            <a:picLocks noChangeAspect="1"/>
          </p:cNvPicPr>
          <p:nvPr/>
        </p:nvPicPr>
        <p:blipFill>
          <a:blip r:embed="rId4"/>
          <a:stretch>
            <a:fillRect/>
          </a:stretch>
        </p:blipFill>
        <p:spPr>
          <a:xfrm>
            <a:off x="1446415" y="4109114"/>
            <a:ext cx="5600700" cy="1819275"/>
          </a:xfrm>
          <a:prstGeom prst="rect">
            <a:avLst/>
          </a:prstGeom>
          <a:ln>
            <a:solidFill>
              <a:srgbClr val="C00000"/>
            </a:solidFill>
          </a:ln>
        </p:spPr>
      </p:pic>
    </p:spTree>
    <p:extLst>
      <p:ext uri="{BB962C8B-B14F-4D97-AF65-F5344CB8AC3E}">
        <p14:creationId xmlns:p14="http://schemas.microsoft.com/office/powerpoint/2010/main" val="169764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10.2 Build Classifier</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Classifier Problem</a:t>
            </a:r>
          </a:p>
          <a:p>
            <a:pPr marL="342900" indent="-342900" algn="l">
              <a:buClr>
                <a:srgbClr val="0070C0"/>
              </a:buClr>
              <a:buSzPct val="80000"/>
              <a:buFont typeface="Wingdings" pitchFamily="2" charset="2"/>
              <a:buChar char="u"/>
            </a:pPr>
            <a:r>
              <a:rPr lang="en-US" sz="1800" b="1" dirty="0">
                <a:solidFill>
                  <a:schemeClr val="tx1"/>
                </a:solidFill>
              </a:rPr>
              <a:t>Target name and target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https://www.tutorialspoint.com/machine_learning_with_python/machine_learning_with_python_classification_algorithms_introduction</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5834BC1B-B79F-49D1-AFE9-5E9F93B2EC8D}"/>
              </a:ext>
            </a:extLst>
          </p:cNvPr>
          <p:cNvPicPr>
            <a:picLocks noChangeAspect="1"/>
          </p:cNvPicPr>
          <p:nvPr/>
        </p:nvPicPr>
        <p:blipFill>
          <a:blip r:embed="rId3"/>
          <a:stretch>
            <a:fillRect/>
          </a:stretch>
        </p:blipFill>
        <p:spPr>
          <a:xfrm>
            <a:off x="1527621" y="2251223"/>
            <a:ext cx="5800725" cy="1057275"/>
          </a:xfrm>
          <a:prstGeom prst="rect">
            <a:avLst/>
          </a:prstGeom>
          <a:ln>
            <a:solidFill>
              <a:srgbClr val="C00000"/>
            </a:solidFill>
          </a:ln>
        </p:spPr>
      </p:pic>
    </p:spTree>
    <p:extLst>
      <p:ext uri="{BB962C8B-B14F-4D97-AF65-F5344CB8AC3E}">
        <p14:creationId xmlns:p14="http://schemas.microsoft.com/office/powerpoint/2010/main" val="226231717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1855</TotalTime>
  <Words>2199</Words>
  <Application>Microsoft Office PowerPoint</Application>
  <PresentationFormat>On-screen Show (4:3)</PresentationFormat>
  <Paragraphs>278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佈景主題</vt:lpstr>
      <vt:lpstr>10 Classification</vt:lpstr>
      <vt:lpstr>10 Classification</vt:lpstr>
      <vt:lpstr>10.1 Types of Learner in Classification</vt:lpstr>
      <vt:lpstr>10.1 Types of Learner in Classification</vt:lpstr>
      <vt:lpstr>10.2 Build Classifier</vt:lpstr>
      <vt:lpstr>10.2 Build Classifier</vt:lpstr>
      <vt:lpstr>10.2 Build Classifier</vt:lpstr>
      <vt:lpstr>10.2 Build Classifier</vt:lpstr>
      <vt:lpstr>10.2 Build Classifier</vt:lpstr>
      <vt:lpstr>10.2 Build Classifier</vt:lpstr>
      <vt:lpstr>10.2 Build Classifier</vt:lpstr>
      <vt:lpstr>10.2 Build Classifier</vt:lpstr>
      <vt:lpstr>10.2 Build Classifier</vt:lpstr>
      <vt:lpstr>10.3 Classification Evaluation Metrics</vt:lpstr>
      <vt:lpstr>10.3 Classification Evaluation Metrics</vt:lpstr>
      <vt:lpstr>10.3 Classification Evaluation Metrics</vt:lpstr>
      <vt:lpstr>10.3 Classification Evaluation Metrics</vt:lpstr>
      <vt:lpstr>10.3 Classification Evaluation Metrics</vt:lpstr>
      <vt:lpstr>10.3 Classification Evaluation Metrics</vt:lpstr>
      <vt:lpstr>10.3 Classification Evaluation Metrics</vt:lpstr>
      <vt:lpstr>10.3 Classification Evaluation Metrics</vt:lpstr>
      <vt:lpstr>10.4 ML Classification Algorithms</vt:lpstr>
      <vt:lpstr>10.4 ML Classification Algorithms</vt:lpstr>
      <vt:lpstr>10.5 Applications</vt:lpstr>
      <vt:lpstr>10.5 Applications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623</cp:revision>
  <dcterms:created xsi:type="dcterms:W3CDTF">2018-09-28T16:40:41Z</dcterms:created>
  <dcterms:modified xsi:type="dcterms:W3CDTF">2020-04-26T20:50:14Z</dcterms:modified>
</cp:coreProperties>
</file>