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0" r:id="rId3"/>
    <p:sldId id="281" r:id="rId4"/>
    <p:sldId id="260" r:id="rId5"/>
    <p:sldId id="269" r:id="rId6"/>
    <p:sldId id="268" r:id="rId7"/>
    <p:sldId id="265" r:id="rId8"/>
    <p:sldId id="270" r:id="rId9"/>
    <p:sldId id="271" r:id="rId10"/>
    <p:sldId id="276" r:id="rId11"/>
    <p:sldId id="272" r:id="rId12"/>
    <p:sldId id="273" r:id="rId13"/>
    <p:sldId id="277" r:id="rId14"/>
    <p:sldId id="275" r:id="rId15"/>
    <p:sldId id="274" r:id="rId16"/>
    <p:sldId id="278" r:id="rId17"/>
    <p:sldId id="279" r:id="rId18"/>
    <p:sldId id="25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96806" autoAdjust="0"/>
  </p:normalViewPr>
  <p:slideViewPr>
    <p:cSldViewPr>
      <p:cViewPr varScale="1">
        <p:scale>
          <a:sx n="95" d="100"/>
          <a:sy n="95" d="100"/>
        </p:scale>
        <p:origin x="3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Introduction to SVM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12.3 SVM Linear Kernel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4138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12.3 SVM Linear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23762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Example 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9" name="Picture 8">
            <a:extLst>
              <a:ext uri="{FF2B5EF4-FFF2-40B4-BE49-F238E27FC236}">
                <a16:creationId xmlns:a16="http://schemas.microsoft.com/office/drawing/2014/main" id="{BBA2E3B6-B2E7-4144-BC39-5C20F5455744}"/>
              </a:ext>
            </a:extLst>
          </p:cNvPr>
          <p:cNvPicPr>
            <a:picLocks noChangeAspect="1"/>
          </p:cNvPicPr>
          <p:nvPr/>
        </p:nvPicPr>
        <p:blipFill>
          <a:blip r:embed="rId3"/>
          <a:stretch>
            <a:fillRect/>
          </a:stretch>
        </p:blipFill>
        <p:spPr>
          <a:xfrm>
            <a:off x="3265512" y="1294504"/>
            <a:ext cx="5410944" cy="4892086"/>
          </a:xfrm>
          <a:prstGeom prst="rect">
            <a:avLst/>
          </a:prstGeom>
          <a:ln>
            <a:solidFill>
              <a:srgbClr val="C00000"/>
            </a:solidFill>
          </a:ln>
        </p:spPr>
      </p:pic>
    </p:spTree>
    <p:extLst>
      <p:ext uri="{BB962C8B-B14F-4D97-AF65-F5344CB8AC3E}">
        <p14:creationId xmlns:p14="http://schemas.microsoft.com/office/powerpoint/2010/main" val="259529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12.3 SVM Linear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23762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85454C7-BFB9-4014-8FFC-6ABF94BE9902}"/>
              </a:ext>
            </a:extLst>
          </p:cNvPr>
          <p:cNvPicPr>
            <a:picLocks noChangeAspect="1"/>
          </p:cNvPicPr>
          <p:nvPr/>
        </p:nvPicPr>
        <p:blipFill>
          <a:blip r:embed="rId3"/>
          <a:stretch>
            <a:fillRect/>
          </a:stretch>
        </p:blipFill>
        <p:spPr>
          <a:xfrm>
            <a:off x="3131840" y="1268759"/>
            <a:ext cx="5187079" cy="4366047"/>
          </a:xfrm>
          <a:prstGeom prst="rect">
            <a:avLst/>
          </a:prstGeom>
          <a:ln>
            <a:solidFill>
              <a:srgbClr val="C00000"/>
            </a:solidFill>
          </a:ln>
        </p:spPr>
      </p:pic>
    </p:spTree>
    <p:extLst>
      <p:ext uri="{BB962C8B-B14F-4D97-AF65-F5344CB8AC3E}">
        <p14:creationId xmlns:p14="http://schemas.microsoft.com/office/powerpoint/2010/main" val="168793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12.4 SVM </a:t>
            </a:r>
            <a:r>
              <a:rPr lang="en-US" altLang="zh-TW" sz="4800" b="1" dirty="0" err="1">
                <a:solidFill>
                  <a:srgbClr val="FFFF00"/>
                </a:solidFill>
              </a:rPr>
              <a:t>rbf</a:t>
            </a:r>
            <a:r>
              <a:rPr lang="en-US" altLang="zh-TW" sz="4800" b="1" dirty="0">
                <a:solidFill>
                  <a:srgbClr val="FFFF00"/>
                </a:solidFill>
              </a:rPr>
              <a:t> Kernel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39541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12.4 SVM </a:t>
            </a:r>
            <a:r>
              <a:rPr lang="en-US" altLang="zh-TW" b="1" dirty="0" err="1">
                <a:solidFill>
                  <a:srgbClr val="FFFF00"/>
                </a:solidFill>
              </a:rPr>
              <a:t>rbf</a:t>
            </a:r>
            <a:r>
              <a:rPr lang="en-US" altLang="zh-TW" b="1" dirty="0">
                <a:solidFill>
                  <a:srgbClr val="FFFF00"/>
                </a:solidFill>
              </a:rPr>
              <a:t>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2376264"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RBF (Radial Basis Function) Kernel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DCA2FD72-A727-469C-B221-F8EBC154DDD6}"/>
              </a:ext>
            </a:extLst>
          </p:cNvPr>
          <p:cNvPicPr>
            <a:picLocks noChangeAspect="1"/>
          </p:cNvPicPr>
          <p:nvPr/>
        </p:nvPicPr>
        <p:blipFill>
          <a:blip r:embed="rId3"/>
          <a:stretch>
            <a:fillRect/>
          </a:stretch>
        </p:blipFill>
        <p:spPr>
          <a:xfrm>
            <a:off x="3131840" y="1234012"/>
            <a:ext cx="5475954" cy="5042545"/>
          </a:xfrm>
          <a:prstGeom prst="rect">
            <a:avLst/>
          </a:prstGeom>
          <a:ln>
            <a:solidFill>
              <a:srgbClr val="C00000"/>
            </a:solidFill>
          </a:ln>
        </p:spPr>
      </p:pic>
    </p:spTree>
    <p:extLst>
      <p:ext uri="{BB962C8B-B14F-4D97-AF65-F5344CB8AC3E}">
        <p14:creationId xmlns:p14="http://schemas.microsoft.com/office/powerpoint/2010/main" val="617575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12.4 SVM </a:t>
            </a:r>
            <a:r>
              <a:rPr lang="en-US" altLang="zh-TW" b="1" dirty="0" err="1">
                <a:solidFill>
                  <a:srgbClr val="FFFF00"/>
                </a:solidFill>
              </a:rPr>
              <a:t>rbf</a:t>
            </a:r>
            <a:r>
              <a:rPr lang="en-US" altLang="zh-TW" b="1" dirty="0">
                <a:solidFill>
                  <a:srgbClr val="FFFF00"/>
                </a:solidFill>
              </a:rPr>
              <a:t>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2376264"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RBF (Radial Basis Function) Kernel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5B05ED4B-1F13-403D-B4BE-0B9AF117D36B}"/>
              </a:ext>
            </a:extLst>
          </p:cNvPr>
          <p:cNvPicPr>
            <a:picLocks noChangeAspect="1"/>
          </p:cNvPicPr>
          <p:nvPr/>
        </p:nvPicPr>
        <p:blipFill>
          <a:blip r:embed="rId3"/>
          <a:stretch>
            <a:fillRect/>
          </a:stretch>
        </p:blipFill>
        <p:spPr>
          <a:xfrm>
            <a:off x="3039551" y="1255501"/>
            <a:ext cx="5647249" cy="4346997"/>
          </a:xfrm>
          <a:prstGeom prst="rect">
            <a:avLst/>
          </a:prstGeom>
          <a:ln>
            <a:solidFill>
              <a:srgbClr val="C00000"/>
            </a:solidFill>
          </a:ln>
        </p:spPr>
      </p:pic>
    </p:spTree>
    <p:extLst>
      <p:ext uri="{BB962C8B-B14F-4D97-AF65-F5344CB8AC3E}">
        <p14:creationId xmlns:p14="http://schemas.microsoft.com/office/powerpoint/2010/main" val="165870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12.5 Pros and Cons of SVM Classifier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3102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12.5 Pros and Cons of SVM Classifier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024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Pros and Cons of SVM Classifiers</a:t>
            </a:r>
          </a:p>
          <a:p>
            <a:pPr marL="342900" indent="-342900" algn="l">
              <a:buClr>
                <a:srgbClr val="0070C0"/>
              </a:buClr>
              <a:buSzPct val="80000"/>
              <a:buFont typeface="Wingdings" pitchFamily="2" charset="2"/>
              <a:buChar char="u"/>
            </a:pPr>
            <a:r>
              <a:rPr lang="en-US" sz="1800" b="1" dirty="0">
                <a:solidFill>
                  <a:schemeClr val="tx1"/>
                </a:solidFill>
              </a:rPr>
              <a:t>Pros of SVM classifiers</a:t>
            </a:r>
          </a:p>
          <a:p>
            <a:pPr marL="342900" indent="-342900" algn="l">
              <a:buClr>
                <a:srgbClr val="0070C0"/>
              </a:buClr>
              <a:buSzPct val="80000"/>
              <a:buFont typeface="Wingdings" pitchFamily="2" charset="2"/>
              <a:buChar char="u"/>
            </a:pPr>
            <a:r>
              <a:rPr lang="en-US" sz="1800" dirty="0">
                <a:solidFill>
                  <a:schemeClr val="tx1"/>
                </a:solidFill>
              </a:rPr>
              <a:t>SVM classifiers offers great accuracy and work well with </a:t>
            </a:r>
            <a:r>
              <a:rPr lang="en-US" sz="1800" b="1" dirty="0">
                <a:solidFill>
                  <a:srgbClr val="C00000"/>
                </a:solidFill>
              </a:rPr>
              <a:t>high dimensional space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SVM classifiers basically use a subset of training points hence in result uses very less memory.</a:t>
            </a:r>
          </a:p>
          <a:p>
            <a:pPr marL="342900" indent="-342900" algn="l">
              <a:buClr>
                <a:srgbClr val="0070C0"/>
              </a:buClr>
              <a:buSzPct val="80000"/>
              <a:buFont typeface="Wingdings" pitchFamily="2" charset="2"/>
              <a:buChar char="u"/>
            </a:pPr>
            <a:r>
              <a:rPr lang="en-US" sz="1800" b="1" dirty="0">
                <a:solidFill>
                  <a:schemeClr val="tx1"/>
                </a:solidFill>
              </a:rPr>
              <a:t>Cons of SVM classifiers</a:t>
            </a:r>
          </a:p>
          <a:p>
            <a:pPr marL="342900" indent="-342900" algn="l">
              <a:buClr>
                <a:srgbClr val="0070C0"/>
              </a:buClr>
              <a:buSzPct val="80000"/>
              <a:buFont typeface="Wingdings" pitchFamily="2" charset="2"/>
              <a:buChar char="u"/>
            </a:pPr>
            <a:r>
              <a:rPr lang="en-US" sz="1800" dirty="0">
                <a:solidFill>
                  <a:schemeClr val="tx1"/>
                </a:solidFill>
              </a:rPr>
              <a:t>They have high training time hence in practice </a:t>
            </a:r>
            <a:r>
              <a:rPr lang="en-US" sz="1800" b="1" dirty="0">
                <a:solidFill>
                  <a:srgbClr val="C00000"/>
                </a:solidFill>
              </a:rPr>
              <a:t>not suitable for large datasets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Another disadvantage is that SVM classifiers do not work well with overlapping classes.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104902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Introduction to SVM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SVM</a:t>
            </a:r>
          </a:p>
          <a:p>
            <a:pPr marL="342900" indent="-342900" algn="l">
              <a:buClr>
                <a:srgbClr val="0070C0"/>
              </a:buClr>
              <a:buSzPct val="80000"/>
              <a:buFont typeface="Wingdings" pitchFamily="2" charset="2"/>
              <a:buChar char="u"/>
            </a:pPr>
            <a:r>
              <a:rPr lang="en-US" sz="1800" dirty="0">
                <a:solidFill>
                  <a:schemeClr val="tx1"/>
                </a:solidFill>
              </a:rPr>
              <a:t>Support vector machines (SVMs) are powerful yet flexible supervised machine learning algorithms which are used both for classification and regression. </a:t>
            </a:r>
          </a:p>
          <a:p>
            <a:pPr marL="342900" indent="-342900" algn="l">
              <a:buClr>
                <a:srgbClr val="0070C0"/>
              </a:buClr>
              <a:buSzPct val="80000"/>
              <a:buFont typeface="Wingdings" pitchFamily="2" charset="2"/>
              <a:buChar char="u"/>
            </a:pPr>
            <a:r>
              <a:rPr lang="en-US" sz="1800" dirty="0">
                <a:solidFill>
                  <a:schemeClr val="tx1"/>
                </a:solidFill>
              </a:rPr>
              <a:t>But generally, they are used in classification problems. </a:t>
            </a:r>
          </a:p>
          <a:p>
            <a:pPr marL="342900" indent="-342900" algn="l">
              <a:buClr>
                <a:srgbClr val="0070C0"/>
              </a:buClr>
              <a:buSzPct val="80000"/>
              <a:buFont typeface="Wingdings" pitchFamily="2" charset="2"/>
              <a:buChar char="u"/>
            </a:pPr>
            <a:r>
              <a:rPr lang="en-US" sz="1800" dirty="0">
                <a:solidFill>
                  <a:schemeClr val="tx1"/>
                </a:solidFill>
              </a:rPr>
              <a:t>In 1960s, SVMs were first introduced but later they got refined in 1990. </a:t>
            </a:r>
          </a:p>
          <a:p>
            <a:pPr marL="342900" indent="-342900" algn="l">
              <a:buClr>
                <a:srgbClr val="0070C0"/>
              </a:buClr>
              <a:buSzPct val="80000"/>
              <a:buFont typeface="Wingdings" pitchFamily="2" charset="2"/>
              <a:buChar char="u"/>
            </a:pPr>
            <a:r>
              <a:rPr lang="en-US" sz="1800" dirty="0">
                <a:solidFill>
                  <a:schemeClr val="tx1"/>
                </a:solidFill>
              </a:rPr>
              <a:t>SVMs have their unique way of implementation as compared to other machine learning algorithms. </a:t>
            </a:r>
          </a:p>
          <a:p>
            <a:pPr marL="342900" indent="-342900" algn="l">
              <a:buClr>
                <a:srgbClr val="0070C0"/>
              </a:buClr>
              <a:buSzPct val="80000"/>
              <a:buFont typeface="Wingdings" pitchFamily="2" charset="2"/>
              <a:buChar char="u"/>
            </a:pPr>
            <a:r>
              <a:rPr lang="en-US" sz="1800" dirty="0">
                <a:solidFill>
                  <a:schemeClr val="tx1"/>
                </a:solidFill>
              </a:rPr>
              <a:t>Lately, they are extremely popular because of their ability to handle multiple continuous and categorical variables.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3227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12.1 SVM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3092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SVM Model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Model</a:t>
            </a:r>
          </a:p>
          <a:p>
            <a:pPr marL="342900" indent="-342900" algn="l">
              <a:buClr>
                <a:srgbClr val="0070C0"/>
              </a:buClr>
              <a:buSzPct val="80000"/>
              <a:buFont typeface="Wingdings" pitchFamily="2" charset="2"/>
              <a:buChar char="u"/>
            </a:pPr>
            <a:r>
              <a:rPr lang="en-US" sz="1800" dirty="0">
                <a:solidFill>
                  <a:schemeClr val="tx1"/>
                </a:solidFill>
              </a:rPr>
              <a:t>An SVM model is a representation of different classes in a hyperplane in multidimensional space.</a:t>
            </a:r>
          </a:p>
          <a:p>
            <a:pPr marL="342900" indent="-342900" algn="l">
              <a:buClr>
                <a:srgbClr val="0070C0"/>
              </a:buClr>
              <a:buSzPct val="80000"/>
              <a:buFont typeface="Wingdings" pitchFamily="2" charset="2"/>
              <a:buChar char="u"/>
            </a:pPr>
            <a:r>
              <a:rPr lang="en-US" sz="1800" dirty="0">
                <a:solidFill>
                  <a:schemeClr val="tx1"/>
                </a:solidFill>
              </a:rPr>
              <a:t>The hyperplane will be generated in an iterative manner by SVM so that the error can be minimized. </a:t>
            </a:r>
          </a:p>
          <a:p>
            <a:pPr marL="342900" indent="-342900" algn="l">
              <a:buClr>
                <a:srgbClr val="0070C0"/>
              </a:buClr>
              <a:buSzPct val="80000"/>
              <a:buFont typeface="Wingdings" pitchFamily="2" charset="2"/>
              <a:buChar char="u"/>
            </a:pPr>
            <a:r>
              <a:rPr lang="en-US" sz="1800" dirty="0">
                <a:solidFill>
                  <a:schemeClr val="tx1"/>
                </a:solidFill>
              </a:rPr>
              <a:t>The goal of SVM is to divide the datasets into classes to find a MMH (Maximum Marginal Hyperplane).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descr="Working of SVM">
            <a:extLst>
              <a:ext uri="{FF2B5EF4-FFF2-40B4-BE49-F238E27FC236}">
                <a16:creationId xmlns:a16="http://schemas.microsoft.com/office/drawing/2014/main" id="{82789888-8FBF-4568-87E9-DA79ED1D8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717032"/>
            <a:ext cx="2619375" cy="19907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5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SVM Model</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Model</a:t>
            </a:r>
          </a:p>
          <a:p>
            <a:pPr marL="342900" indent="-342900" algn="l">
              <a:buClr>
                <a:srgbClr val="0070C0"/>
              </a:buClr>
              <a:buSzPct val="80000"/>
              <a:buFont typeface="Wingdings" pitchFamily="2" charset="2"/>
              <a:buChar char="u"/>
            </a:pPr>
            <a:r>
              <a:rPr lang="en-US" sz="1800" dirty="0">
                <a:solidFill>
                  <a:schemeClr val="tx1"/>
                </a:solidFill>
              </a:rPr>
              <a:t>The followings are important concepts in SVM −</a:t>
            </a:r>
          </a:p>
          <a:p>
            <a:pPr marL="800100" lvl="1" indent="-342900" algn="l">
              <a:buClr>
                <a:srgbClr val="0070C0"/>
              </a:buClr>
              <a:buSzPct val="80000"/>
              <a:buFont typeface="Wingdings" pitchFamily="2" charset="2"/>
              <a:buChar char="u"/>
            </a:pPr>
            <a:r>
              <a:rPr lang="en-US" sz="1800" b="1" dirty="0">
                <a:solidFill>
                  <a:schemeClr val="tx1"/>
                </a:solidFill>
              </a:rPr>
              <a:t>Support Vectors</a:t>
            </a:r>
            <a:r>
              <a:rPr lang="en-US" sz="1800" dirty="0">
                <a:solidFill>
                  <a:schemeClr val="tx1"/>
                </a:solidFill>
              </a:rPr>
              <a:t> − Datapoints that are closest to the hyperplane is called support vectors. Separating line will be defined with the help of these data points.</a:t>
            </a:r>
          </a:p>
          <a:p>
            <a:pPr marL="800100" lvl="1" indent="-342900" algn="l">
              <a:buClr>
                <a:srgbClr val="0070C0"/>
              </a:buClr>
              <a:buSzPct val="80000"/>
              <a:buFont typeface="Wingdings" pitchFamily="2" charset="2"/>
              <a:buChar char="u"/>
            </a:pPr>
            <a:r>
              <a:rPr lang="en-US" sz="1800" b="1" dirty="0">
                <a:solidFill>
                  <a:schemeClr val="tx1"/>
                </a:solidFill>
              </a:rPr>
              <a:t>Hyperplane</a:t>
            </a:r>
            <a:r>
              <a:rPr lang="en-US" sz="1800" dirty="0">
                <a:solidFill>
                  <a:schemeClr val="tx1"/>
                </a:solidFill>
              </a:rPr>
              <a:t> − As we can see in the above diagram, it is a decision plane or space which is divided between a set of objects having different classes.</a:t>
            </a:r>
          </a:p>
          <a:p>
            <a:pPr marL="800100" lvl="1" indent="-342900" algn="l">
              <a:buClr>
                <a:srgbClr val="0070C0"/>
              </a:buClr>
              <a:buSzPct val="80000"/>
              <a:buFont typeface="Wingdings" pitchFamily="2" charset="2"/>
              <a:buChar char="u"/>
            </a:pPr>
            <a:r>
              <a:rPr lang="en-US" sz="1800" b="1" dirty="0">
                <a:solidFill>
                  <a:schemeClr val="tx1"/>
                </a:solidFill>
              </a:rPr>
              <a:t>Margin</a:t>
            </a:r>
            <a:r>
              <a:rPr lang="en-US" sz="1800" dirty="0">
                <a:solidFill>
                  <a:schemeClr val="tx1"/>
                </a:solidFill>
              </a:rPr>
              <a:t> − It may be defined as the gap between two lines on the closet data points of different classes. It can be calculated as the perpendicular distance from the line to the support vectors. Large margin is considered as a good margin and small margin is considered as a bad margin.</a:t>
            </a:r>
          </a:p>
          <a:p>
            <a:pPr marL="342900" indent="-342900" algn="l">
              <a:buClr>
                <a:srgbClr val="0070C0"/>
              </a:buClr>
              <a:buSzPct val="80000"/>
              <a:buFont typeface="Wingdings" pitchFamily="2" charset="2"/>
              <a:buChar char="u"/>
            </a:pPr>
            <a:r>
              <a:rPr lang="en-US" sz="1800" dirty="0">
                <a:solidFill>
                  <a:schemeClr val="tx1"/>
                </a:solidFill>
              </a:rPr>
              <a:t>The main goal of SVM is to divide the datasets into classes to find a MMH (Maximum Marginal Hyperplane) and it can be done in the following two steps −</a:t>
            </a:r>
          </a:p>
          <a:p>
            <a:pPr marL="800100" lvl="1" indent="-342900" algn="l">
              <a:buClr>
                <a:srgbClr val="0070C0"/>
              </a:buClr>
              <a:buSzPct val="80000"/>
              <a:buFont typeface="Wingdings" pitchFamily="2" charset="2"/>
              <a:buChar char="u"/>
            </a:pPr>
            <a:r>
              <a:rPr lang="en-US" sz="1800" dirty="0">
                <a:solidFill>
                  <a:schemeClr val="tx1"/>
                </a:solidFill>
              </a:rPr>
              <a:t>First, SVM will generate hyperplanes iteratively that segregates the classes in best way.</a:t>
            </a:r>
          </a:p>
          <a:p>
            <a:pPr marL="800100" lvl="1" indent="-342900" algn="l">
              <a:buClr>
                <a:srgbClr val="0070C0"/>
              </a:buClr>
              <a:buSzPct val="80000"/>
              <a:buFont typeface="Wingdings" pitchFamily="2" charset="2"/>
              <a:buChar char="u"/>
            </a:pPr>
            <a:r>
              <a:rPr lang="en-US" sz="1800" dirty="0">
                <a:solidFill>
                  <a:schemeClr val="tx1"/>
                </a:solidFill>
              </a:rPr>
              <a:t>Then, it will choose the hyperplane that separates the classes correctly.</a:t>
            </a: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81891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12.2 SVM Kernel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534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SVM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Kernel</a:t>
            </a:r>
          </a:p>
          <a:p>
            <a:pPr marL="342900" indent="-342900" algn="l">
              <a:buClr>
                <a:srgbClr val="0070C0"/>
              </a:buClr>
              <a:buSzPct val="80000"/>
              <a:buFont typeface="Wingdings" pitchFamily="2" charset="2"/>
              <a:buChar char="u"/>
            </a:pPr>
            <a:r>
              <a:rPr lang="en-US" sz="1800" dirty="0">
                <a:solidFill>
                  <a:schemeClr val="tx1"/>
                </a:solidFill>
              </a:rPr>
              <a:t>In practice, SVM algorithm is implemented with kernel that transforms an input data space into the required form. </a:t>
            </a:r>
          </a:p>
          <a:p>
            <a:pPr marL="342900" indent="-342900" algn="l">
              <a:buClr>
                <a:srgbClr val="0070C0"/>
              </a:buClr>
              <a:buSzPct val="80000"/>
              <a:buFont typeface="Wingdings" pitchFamily="2" charset="2"/>
              <a:buChar char="u"/>
            </a:pPr>
            <a:r>
              <a:rPr lang="en-US" sz="1800" dirty="0">
                <a:solidFill>
                  <a:schemeClr val="tx1"/>
                </a:solidFill>
              </a:rPr>
              <a:t>SVM uses a technique called the kernel trick in which kernel takes a low dimensional input space and transforms it into a higher dimensional space. </a:t>
            </a:r>
          </a:p>
          <a:p>
            <a:pPr marL="342900" indent="-342900" algn="l">
              <a:buClr>
                <a:srgbClr val="0070C0"/>
              </a:buClr>
              <a:buSzPct val="80000"/>
              <a:buFont typeface="Wingdings" pitchFamily="2" charset="2"/>
              <a:buChar char="u"/>
            </a:pPr>
            <a:r>
              <a:rPr lang="en-US" sz="1800" dirty="0">
                <a:solidFill>
                  <a:schemeClr val="tx1"/>
                </a:solidFill>
              </a:rPr>
              <a:t>In simple words, kernel converts non-separable problems into separable problems by adding more dimensions to it.</a:t>
            </a:r>
          </a:p>
          <a:p>
            <a:pPr marL="342900" indent="-342900" algn="l">
              <a:buClr>
                <a:srgbClr val="0070C0"/>
              </a:buClr>
              <a:buSzPct val="80000"/>
              <a:buFont typeface="Wingdings" pitchFamily="2" charset="2"/>
              <a:buChar char="u"/>
            </a:pPr>
            <a:r>
              <a:rPr lang="en-US" sz="1800" dirty="0">
                <a:solidFill>
                  <a:schemeClr val="tx1"/>
                </a:solidFill>
              </a:rPr>
              <a:t> It makes SVM more powerful, flexible and accurate. The following are some of the types of kernels used by SVM.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146598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SVM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Linear Kernel</a:t>
            </a:r>
          </a:p>
          <a:p>
            <a:pPr marL="342900" indent="-342900" algn="l">
              <a:buClr>
                <a:srgbClr val="0070C0"/>
              </a:buClr>
              <a:buSzPct val="80000"/>
              <a:buFont typeface="Wingdings" pitchFamily="2" charset="2"/>
              <a:buChar char="u"/>
            </a:pPr>
            <a:r>
              <a:rPr lang="en-US" sz="1800" dirty="0">
                <a:solidFill>
                  <a:schemeClr val="tx1"/>
                </a:solidFill>
              </a:rPr>
              <a:t>It can be used as a dot product between any two observations. </a:t>
            </a:r>
          </a:p>
          <a:p>
            <a:pPr marL="342900" indent="-342900" algn="l">
              <a:buClr>
                <a:srgbClr val="0070C0"/>
              </a:buClr>
              <a:buSzPct val="80000"/>
              <a:buFont typeface="Wingdings" pitchFamily="2" charset="2"/>
              <a:buChar char="u"/>
            </a:pPr>
            <a:r>
              <a:rPr lang="en-US" sz="1800" dirty="0">
                <a:solidFill>
                  <a:schemeClr val="tx1"/>
                </a:solidFill>
              </a:rPr>
              <a:t>The formula of linear kernel is as below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7" name="副標題 2">
            <a:extLst>
              <a:ext uri="{FF2B5EF4-FFF2-40B4-BE49-F238E27FC236}">
                <a16:creationId xmlns:a16="http://schemas.microsoft.com/office/drawing/2014/main" id="{AFD814A2-E111-4FAD-89FF-C46B3688584A}"/>
              </a:ext>
            </a:extLst>
          </p:cNvPr>
          <p:cNvSpPr txBox="1">
            <a:spLocks/>
          </p:cNvSpPr>
          <p:nvPr/>
        </p:nvSpPr>
        <p:spPr>
          <a:xfrm>
            <a:off x="2051720" y="2440897"/>
            <a:ext cx="2592288" cy="3651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K (x, x</a:t>
            </a:r>
            <a:r>
              <a:rPr lang="en-US" sz="1800" b="1" baseline="-25000" dirty="0">
                <a:solidFill>
                  <a:schemeClr val="tx1"/>
                </a:solidFill>
              </a:rPr>
              <a:t>i</a:t>
            </a:r>
            <a:r>
              <a:rPr lang="en-US" sz="1800" b="1" dirty="0">
                <a:solidFill>
                  <a:schemeClr val="tx1"/>
                </a:solidFill>
              </a:rPr>
              <a:t>) = sum (x * x</a:t>
            </a:r>
            <a:r>
              <a:rPr lang="en-US" sz="1800" b="1" baseline="-25000" dirty="0">
                <a:solidFill>
                  <a:schemeClr val="tx1"/>
                </a:solidFill>
              </a:rPr>
              <a:t>i</a:t>
            </a:r>
            <a:r>
              <a:rPr lang="en-US" sz="1800" b="1" dirty="0">
                <a:solidFill>
                  <a:schemeClr val="tx1"/>
                </a:solidFill>
              </a:rPr>
              <a:t>)</a:t>
            </a:r>
            <a:endParaRPr lang="en-US" sz="1800" dirty="0">
              <a:solidFill>
                <a:schemeClr val="tx1"/>
              </a:solidFill>
            </a:endParaRPr>
          </a:p>
        </p:txBody>
      </p:sp>
      <p:sp>
        <p:nvSpPr>
          <p:cNvPr id="8" name="副標題 2">
            <a:extLst>
              <a:ext uri="{FF2B5EF4-FFF2-40B4-BE49-F238E27FC236}">
                <a16:creationId xmlns:a16="http://schemas.microsoft.com/office/drawing/2014/main" id="{79F19DD0-9FC6-4143-B0E6-2AAF61508394}"/>
              </a:ext>
            </a:extLst>
          </p:cNvPr>
          <p:cNvSpPr txBox="1">
            <a:spLocks/>
          </p:cNvSpPr>
          <p:nvPr/>
        </p:nvSpPr>
        <p:spPr>
          <a:xfrm>
            <a:off x="457200" y="2970049"/>
            <a:ext cx="7920880" cy="67497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From the above formula, we can see that the product between two vectors say 𝑥 &amp; 𝑥𝑖 is the sum of the multiplication of each pair of input values.</a:t>
            </a:r>
          </a:p>
        </p:txBody>
      </p:sp>
    </p:spTree>
    <p:extLst>
      <p:ext uri="{BB962C8B-B14F-4D97-AF65-F5344CB8AC3E}">
        <p14:creationId xmlns:p14="http://schemas.microsoft.com/office/powerpoint/2010/main" val="302912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SVM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13412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Polynomial Kernel</a:t>
            </a:r>
          </a:p>
          <a:p>
            <a:pPr marL="342900" indent="-342900" algn="l">
              <a:buClr>
                <a:srgbClr val="0070C0"/>
              </a:buClr>
              <a:buSzPct val="80000"/>
              <a:buFont typeface="Wingdings" pitchFamily="2" charset="2"/>
              <a:buChar char="u"/>
            </a:pPr>
            <a:r>
              <a:rPr lang="en-US" sz="1800" dirty="0">
                <a:solidFill>
                  <a:schemeClr val="tx1"/>
                </a:solidFill>
              </a:rPr>
              <a:t>It is more generalized form of linear kernel and distinguish curved or nonlinear input space. </a:t>
            </a:r>
          </a:p>
          <a:p>
            <a:pPr marL="342900" indent="-342900" algn="l">
              <a:buClr>
                <a:srgbClr val="0070C0"/>
              </a:buClr>
              <a:buSzPct val="80000"/>
              <a:buFont typeface="Wingdings" pitchFamily="2" charset="2"/>
              <a:buChar char="u"/>
            </a:pPr>
            <a:r>
              <a:rPr lang="en-US" sz="1800" dirty="0">
                <a:solidFill>
                  <a:schemeClr val="tx1"/>
                </a:solidFill>
              </a:rPr>
              <a:t>Following is the formula for polynomial kernel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7" name="副標題 2">
            <a:extLst>
              <a:ext uri="{FF2B5EF4-FFF2-40B4-BE49-F238E27FC236}">
                <a16:creationId xmlns:a16="http://schemas.microsoft.com/office/drawing/2014/main" id="{AFD814A2-E111-4FAD-89FF-C46B3688584A}"/>
              </a:ext>
            </a:extLst>
          </p:cNvPr>
          <p:cNvSpPr txBox="1">
            <a:spLocks/>
          </p:cNvSpPr>
          <p:nvPr/>
        </p:nvSpPr>
        <p:spPr>
          <a:xfrm>
            <a:off x="2051720" y="2754025"/>
            <a:ext cx="4501480" cy="3651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k(</a:t>
            </a:r>
            <a:r>
              <a:rPr lang="en-US" sz="1800" dirty="0" err="1">
                <a:solidFill>
                  <a:schemeClr val="tx1"/>
                </a:solidFill>
              </a:rPr>
              <a:t>X,X</a:t>
            </a:r>
            <a:r>
              <a:rPr lang="en-US" sz="1800" baseline="-25000" dirty="0" err="1">
                <a:solidFill>
                  <a:schemeClr val="tx1"/>
                </a:solidFill>
              </a:rPr>
              <a:t>i</a:t>
            </a:r>
            <a:r>
              <a:rPr lang="en-US" sz="1800" dirty="0">
                <a:solidFill>
                  <a:schemeClr val="tx1"/>
                </a:solidFill>
              </a:rPr>
              <a:t>)=1+ sum(</a:t>
            </a:r>
            <a:r>
              <a:rPr lang="en-US" sz="1800" dirty="0" err="1">
                <a:solidFill>
                  <a:schemeClr val="tx1"/>
                </a:solidFill>
              </a:rPr>
              <a:t>X∗X</a:t>
            </a:r>
            <a:r>
              <a:rPr lang="en-US" sz="1800" baseline="-25000" dirty="0" err="1">
                <a:solidFill>
                  <a:schemeClr val="tx1"/>
                </a:solidFill>
              </a:rPr>
              <a:t>i</a:t>
            </a:r>
            <a:r>
              <a:rPr lang="en-US" sz="1800" dirty="0">
                <a:solidFill>
                  <a:schemeClr val="tx1"/>
                </a:solidFill>
              </a:rPr>
              <a:t>)^d</a:t>
            </a:r>
            <a:br>
              <a:rPr lang="en-US" sz="1800" dirty="0">
                <a:solidFill>
                  <a:schemeClr val="tx1"/>
                </a:solidFill>
              </a:rPr>
            </a:br>
            <a:endParaRPr lang="en-US" sz="1800" dirty="0">
              <a:solidFill>
                <a:schemeClr val="tx1"/>
              </a:solidFill>
            </a:endParaRPr>
          </a:p>
        </p:txBody>
      </p:sp>
      <p:sp>
        <p:nvSpPr>
          <p:cNvPr id="8" name="副標題 2">
            <a:extLst>
              <a:ext uri="{FF2B5EF4-FFF2-40B4-BE49-F238E27FC236}">
                <a16:creationId xmlns:a16="http://schemas.microsoft.com/office/drawing/2014/main" id="{79F19DD0-9FC6-4143-B0E6-2AAF61508394}"/>
              </a:ext>
            </a:extLst>
          </p:cNvPr>
          <p:cNvSpPr txBox="1">
            <a:spLocks/>
          </p:cNvSpPr>
          <p:nvPr/>
        </p:nvSpPr>
        <p:spPr>
          <a:xfrm>
            <a:off x="467544" y="3326928"/>
            <a:ext cx="7920880" cy="67497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Here d is the degree of polynomial, which we need to specify manually in the learning algorithm.</a:t>
            </a:r>
          </a:p>
        </p:txBody>
      </p:sp>
    </p:spTree>
    <p:extLst>
      <p:ext uri="{BB962C8B-B14F-4D97-AF65-F5344CB8AC3E}">
        <p14:creationId xmlns:p14="http://schemas.microsoft.com/office/powerpoint/2010/main" val="317867926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2242</TotalTime>
  <Words>1130</Words>
  <Application>Microsoft Office PowerPoint</Application>
  <PresentationFormat>On-screen Show (4:3)</PresentationFormat>
  <Paragraphs>110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佈景主題</vt:lpstr>
      <vt:lpstr>12 Introduction to SVM</vt:lpstr>
      <vt:lpstr>12 Introduction to SVM</vt:lpstr>
      <vt:lpstr>12.1 SVM Model</vt:lpstr>
      <vt:lpstr>12.1 SVM Model</vt:lpstr>
      <vt:lpstr>12.1 SVM Model</vt:lpstr>
      <vt:lpstr>12.2 SVM Kernel</vt:lpstr>
      <vt:lpstr>12.2 SVM Kernel</vt:lpstr>
      <vt:lpstr>12.2 SVM Kernel</vt:lpstr>
      <vt:lpstr>12.2 SVM Kernel</vt:lpstr>
      <vt:lpstr>12.3 SVM Linear Kernel</vt:lpstr>
      <vt:lpstr>12.3 SVM Linear Kernel</vt:lpstr>
      <vt:lpstr>12.3 SVM Linear Kernel</vt:lpstr>
      <vt:lpstr>12.4 SVM rbf Kernel</vt:lpstr>
      <vt:lpstr>12.4 SVM rbf Kernel</vt:lpstr>
      <vt:lpstr>12.4 SVM rbf Kernel</vt:lpstr>
      <vt:lpstr>12.5 Pros and Cons of SVM Classifier</vt:lpstr>
      <vt:lpstr>12.5 Pros and Cons of SVM Classifier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695</cp:revision>
  <dcterms:created xsi:type="dcterms:W3CDTF">2018-09-28T16:40:41Z</dcterms:created>
  <dcterms:modified xsi:type="dcterms:W3CDTF">2020-04-29T00:26:14Z</dcterms:modified>
</cp:coreProperties>
</file>