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0" r:id="rId3"/>
    <p:sldId id="282" r:id="rId4"/>
    <p:sldId id="283" r:id="rId5"/>
    <p:sldId id="281" r:id="rId6"/>
    <p:sldId id="260" r:id="rId7"/>
    <p:sldId id="284" r:id="rId8"/>
    <p:sldId id="285" r:id="rId9"/>
    <p:sldId id="286" r:id="rId10"/>
    <p:sldId id="287" r:id="rId11"/>
    <p:sldId id="288" r:id="rId12"/>
    <p:sldId id="289" r:id="rId13"/>
    <p:sldId id="290" r:id="rId14"/>
    <p:sldId id="291" r:id="rId15"/>
    <p:sldId id="293" r:id="rId16"/>
    <p:sldId id="292" r:id="rId17"/>
    <p:sldId id="294" r:id="rId18"/>
    <p:sldId id="295" r:id="rId19"/>
    <p:sldId id="296" r:id="rId20"/>
    <p:sldId id="297" r:id="rId21"/>
    <p:sldId id="298" r:id="rId22"/>
    <p:sldId id="299" r:id="rId23"/>
    <p:sldId id="259"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6806" autoAdjust="0"/>
  </p:normalViewPr>
  <p:slideViewPr>
    <p:cSldViewPr>
      <p:cViewPr varScale="1">
        <p:scale>
          <a:sx n="95" d="100"/>
          <a:sy n="95" d="100"/>
        </p:scale>
        <p:origin x="330" y="1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classification_algorithms_decision_tree.htm" TargetMode="External"/><Relationship Id="rId2" Type="http://schemas.openxmlformats.org/officeDocument/2006/relationships/hyperlink" Target="https://en.wikipedia.org/wiki/Gini_coefficien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decision_tree.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Introduction to Decision Tree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12.2 Build Tree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1683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Tree</a:t>
            </a:r>
          </a:p>
          <a:p>
            <a:pPr marL="342900" indent="-342900" algn="l">
              <a:buClr>
                <a:srgbClr val="0070C0"/>
              </a:buClr>
              <a:buSzPct val="80000"/>
              <a:buFont typeface="Wingdings" pitchFamily="2" charset="2"/>
              <a:buChar char="u"/>
            </a:pPr>
            <a:r>
              <a:rPr lang="en-US" sz="1800" b="1" dirty="0">
                <a:solidFill>
                  <a:schemeClr val="tx1"/>
                </a:solidFill>
              </a:rPr>
              <a:t>Assumptions</a:t>
            </a:r>
          </a:p>
          <a:p>
            <a:pPr marL="342900" indent="-342900" algn="l">
              <a:buClr>
                <a:srgbClr val="0070C0"/>
              </a:buClr>
              <a:buSzPct val="80000"/>
              <a:buFont typeface="Wingdings" pitchFamily="2" charset="2"/>
              <a:buChar char="u"/>
            </a:pPr>
            <a:r>
              <a:rPr lang="en-US" sz="1800" dirty="0">
                <a:solidFill>
                  <a:schemeClr val="tx1"/>
                </a:solidFill>
              </a:rPr>
              <a:t>The following are some of the assumptions we make while creating decision tree −</a:t>
            </a:r>
          </a:p>
          <a:p>
            <a:pPr marL="800100" lvl="1" indent="-342900" algn="l">
              <a:buClr>
                <a:srgbClr val="0070C0"/>
              </a:buClr>
              <a:buSzPct val="80000"/>
              <a:buFont typeface="Wingdings" pitchFamily="2" charset="2"/>
              <a:buChar char="u"/>
            </a:pPr>
            <a:r>
              <a:rPr lang="en-US" sz="1800" dirty="0">
                <a:solidFill>
                  <a:schemeClr val="tx1"/>
                </a:solidFill>
              </a:rPr>
              <a:t>While preparing decision trees, the training set is as root node.</a:t>
            </a:r>
          </a:p>
          <a:p>
            <a:pPr marL="800100" lvl="1" indent="-342900" algn="l">
              <a:buClr>
                <a:srgbClr val="0070C0"/>
              </a:buClr>
              <a:buSzPct val="80000"/>
              <a:buFont typeface="Wingdings" pitchFamily="2" charset="2"/>
              <a:buChar char="u"/>
            </a:pPr>
            <a:r>
              <a:rPr lang="en-US" sz="1800" dirty="0">
                <a:solidFill>
                  <a:schemeClr val="tx1"/>
                </a:solidFill>
              </a:rPr>
              <a:t>Decision tree classifier prefers the features values to be categorical. In case if you want to use continuous values then they must be done discretized prior to model building.</a:t>
            </a:r>
          </a:p>
          <a:p>
            <a:pPr marL="800100" lvl="1" indent="-342900" algn="l">
              <a:buClr>
                <a:srgbClr val="0070C0"/>
              </a:buClr>
              <a:buSzPct val="80000"/>
              <a:buFont typeface="Wingdings" pitchFamily="2" charset="2"/>
              <a:buChar char="u"/>
            </a:pPr>
            <a:r>
              <a:rPr lang="en-US" sz="1800" dirty="0">
                <a:solidFill>
                  <a:schemeClr val="tx1"/>
                </a:solidFill>
              </a:rPr>
              <a:t>Based on the attribute’s values, the records are recursively distributed.</a:t>
            </a:r>
          </a:p>
          <a:p>
            <a:pPr marL="800100" lvl="1" indent="-342900" algn="l">
              <a:buClr>
                <a:srgbClr val="0070C0"/>
              </a:buClr>
              <a:buSzPct val="80000"/>
              <a:buFont typeface="Wingdings" pitchFamily="2" charset="2"/>
              <a:buChar char="u"/>
            </a:pPr>
            <a:r>
              <a:rPr lang="en-US" sz="1800" dirty="0">
                <a:solidFill>
                  <a:schemeClr val="tx1"/>
                </a:solidFill>
              </a:rPr>
              <a:t>Statistical approach will be used to place attributes at any node position i.e.as root node or internal node.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77867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12.2 Build Tree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888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Tree</a:t>
            </a:r>
          </a:p>
          <a:p>
            <a:pPr marL="342900" indent="-342900" algn="l">
              <a:buClr>
                <a:srgbClr val="0070C0"/>
              </a:buClr>
              <a:buSzPct val="80000"/>
              <a:buFont typeface="Wingdings" pitchFamily="2" charset="2"/>
              <a:buChar char="u"/>
            </a:pPr>
            <a:r>
              <a:rPr lang="en-US" sz="1800" b="1" dirty="0">
                <a:solidFill>
                  <a:schemeClr val="tx1"/>
                </a:solidFill>
              </a:rPr>
              <a:t>Part 2: Recursive Splitting</a:t>
            </a:r>
          </a:p>
          <a:p>
            <a:pPr marL="342900" indent="-342900" algn="l">
              <a:buClr>
                <a:srgbClr val="0070C0"/>
              </a:buClr>
              <a:buSzPct val="80000"/>
              <a:buFont typeface="Wingdings" pitchFamily="2" charset="2"/>
              <a:buChar char="u"/>
            </a:pPr>
            <a:r>
              <a:rPr lang="en-US" sz="1800" dirty="0">
                <a:solidFill>
                  <a:schemeClr val="tx1"/>
                </a:solidFill>
              </a:rPr>
              <a:t>As we understood about when to create terminal nodes, now we can start building our tree. Recursive splitting is a method to build the tree. In this method, once a node is created, we can create the child nodes (nodes added to an existing node) recursively on each group of data, generated by splitting the dataset, by calling the same function again and again.</a:t>
            </a:r>
          </a:p>
          <a:p>
            <a:pPr marL="342900" indent="-342900" algn="l">
              <a:buClr>
                <a:srgbClr val="0070C0"/>
              </a:buClr>
              <a:buSzPct val="80000"/>
              <a:buFont typeface="Wingdings" pitchFamily="2" charset="2"/>
              <a:buChar char="u"/>
            </a:pPr>
            <a:r>
              <a:rPr lang="en-US" sz="1800" b="1" dirty="0">
                <a:solidFill>
                  <a:schemeClr val="tx1"/>
                </a:solidFill>
              </a:rPr>
              <a:t>Prediction</a:t>
            </a:r>
          </a:p>
          <a:p>
            <a:pPr marL="342900" indent="-342900" algn="l">
              <a:buClr>
                <a:srgbClr val="0070C0"/>
              </a:buClr>
              <a:buSzPct val="80000"/>
              <a:buFont typeface="Wingdings" pitchFamily="2" charset="2"/>
              <a:buChar char="u"/>
            </a:pPr>
            <a:r>
              <a:rPr lang="en-US" sz="1800" dirty="0">
                <a:solidFill>
                  <a:schemeClr val="tx1"/>
                </a:solidFill>
              </a:rPr>
              <a:t>After building a decision tree, we need to make a prediction about it. Basically, prediction involves navigating the decision tree with the specifically provided row of data.</a:t>
            </a:r>
          </a:p>
          <a:p>
            <a:pPr marL="342900" indent="-342900" algn="l">
              <a:buClr>
                <a:srgbClr val="0070C0"/>
              </a:buClr>
              <a:buSzPct val="80000"/>
              <a:buFont typeface="Wingdings" pitchFamily="2" charset="2"/>
              <a:buChar char="u"/>
            </a:pPr>
            <a:r>
              <a:rPr lang="en-US" sz="1800" dirty="0">
                <a:solidFill>
                  <a:schemeClr val="tx1"/>
                </a:solidFill>
              </a:rPr>
              <a:t>We can make a prediction with the help of recursive function, as did above. The same prediction routine is called again with the left or the child right nodes.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995000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12.3 Decision Tree Example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91091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12.3 Decision Tree Example</a:t>
            </a:r>
            <a:endParaRPr lang="zh-TW" altLang="en-US" b="1" dirty="0">
              <a:solidFill>
                <a:srgbClr val="FFFF00"/>
              </a:solidFill>
            </a:endParaRPr>
          </a:p>
        </p:txBody>
      </p:sp>
      <p:sp>
        <p:nvSpPr>
          <p:cNvPr id="3" name="副標題 2"/>
          <p:cNvSpPr>
            <a:spLocks noGrp="1"/>
          </p:cNvSpPr>
          <p:nvPr>
            <p:ph type="subTitle" idx="1"/>
          </p:nvPr>
        </p:nvSpPr>
        <p:spPr>
          <a:xfrm>
            <a:off x="469276" y="1246167"/>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 Example</a:t>
            </a:r>
          </a:p>
          <a:p>
            <a:pPr marL="342900" indent="-342900" algn="l">
              <a:buClr>
                <a:srgbClr val="0070C0"/>
              </a:buClr>
              <a:buSzPct val="80000"/>
              <a:buFont typeface="Wingdings" pitchFamily="2" charset="2"/>
              <a:buChar char="u"/>
            </a:pPr>
            <a:r>
              <a:rPr lang="en-US" sz="1800" dirty="0">
                <a:solidFill>
                  <a:schemeClr val="tx1"/>
                </a:solidFill>
              </a:rPr>
              <a:t>Read the Pima Indian Diabetes Dataset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2A15DBB-4A6E-4A72-8D57-141D293FA7D0}"/>
              </a:ext>
            </a:extLst>
          </p:cNvPr>
          <p:cNvPicPr>
            <a:picLocks noChangeAspect="1"/>
          </p:cNvPicPr>
          <p:nvPr/>
        </p:nvPicPr>
        <p:blipFill>
          <a:blip r:embed="rId3"/>
          <a:stretch>
            <a:fillRect/>
          </a:stretch>
        </p:blipFill>
        <p:spPr>
          <a:xfrm>
            <a:off x="1259632" y="2110262"/>
            <a:ext cx="6229350" cy="2085975"/>
          </a:xfrm>
          <a:prstGeom prst="rect">
            <a:avLst/>
          </a:prstGeom>
          <a:ln>
            <a:solidFill>
              <a:srgbClr val="C00000"/>
            </a:solidFill>
          </a:ln>
        </p:spPr>
      </p:pic>
      <p:sp>
        <p:nvSpPr>
          <p:cNvPr id="9" name="副標題 2">
            <a:extLst>
              <a:ext uri="{FF2B5EF4-FFF2-40B4-BE49-F238E27FC236}">
                <a16:creationId xmlns:a16="http://schemas.microsoft.com/office/drawing/2014/main" id="{CCE52259-56ED-4954-AB82-FA4698973234}"/>
              </a:ext>
            </a:extLst>
          </p:cNvPr>
          <p:cNvSpPr txBox="1">
            <a:spLocks/>
          </p:cNvSpPr>
          <p:nvPr/>
        </p:nvSpPr>
        <p:spPr>
          <a:xfrm>
            <a:off x="467544" y="4484143"/>
            <a:ext cx="8352928" cy="72008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Use the Decision Tree Algorithm</a:t>
            </a:r>
          </a:p>
          <a:p>
            <a:pPr marL="342900" indent="-342900" algn="l">
              <a:buClr>
                <a:srgbClr val="0070C0"/>
              </a:buClr>
              <a:buSzPct val="80000"/>
              <a:buFont typeface="Wingdings" pitchFamily="2" charset="2"/>
              <a:buChar char="u"/>
            </a:pPr>
            <a:r>
              <a:rPr lang="en-US" sz="1800" dirty="0">
                <a:solidFill>
                  <a:schemeClr val="tx1"/>
                </a:solidFill>
              </a:rPr>
              <a:t>Use 70% data for training and 30% data for testing.</a:t>
            </a:r>
          </a:p>
        </p:txBody>
      </p:sp>
    </p:spTree>
    <p:extLst>
      <p:ext uri="{BB962C8B-B14F-4D97-AF65-F5344CB8AC3E}">
        <p14:creationId xmlns:p14="http://schemas.microsoft.com/office/powerpoint/2010/main" val="224515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12.3 Decision Tree Example</a:t>
            </a:r>
            <a:endParaRPr lang="zh-TW" altLang="en-US" b="1" dirty="0">
              <a:solidFill>
                <a:srgbClr val="FFFF00"/>
              </a:solidFill>
            </a:endParaRPr>
          </a:p>
        </p:txBody>
      </p:sp>
      <p:sp>
        <p:nvSpPr>
          <p:cNvPr id="3" name="副標題 2"/>
          <p:cNvSpPr>
            <a:spLocks noGrp="1"/>
          </p:cNvSpPr>
          <p:nvPr>
            <p:ph type="subTitle" idx="1"/>
          </p:nvPr>
        </p:nvSpPr>
        <p:spPr>
          <a:xfrm>
            <a:off x="469276" y="1246167"/>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 Example</a:t>
            </a:r>
          </a:p>
          <a:p>
            <a:pPr marL="342900" indent="-342900" algn="l">
              <a:buClr>
                <a:srgbClr val="0070C0"/>
              </a:buClr>
              <a:buSzPct val="80000"/>
              <a:buFont typeface="Wingdings" pitchFamily="2" charset="2"/>
              <a:buChar char="u"/>
            </a:pPr>
            <a:r>
              <a:rPr lang="en-US" sz="1800" dirty="0">
                <a:solidFill>
                  <a:schemeClr val="tx1"/>
                </a:solidFill>
              </a:rPr>
              <a:t>Read the Pima Indian Diabetes Dataset: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A7C9AD4D-A59C-4CD5-826E-92397A03F539}"/>
              </a:ext>
            </a:extLst>
          </p:cNvPr>
          <p:cNvPicPr>
            <a:picLocks noChangeAspect="1"/>
          </p:cNvPicPr>
          <p:nvPr/>
        </p:nvPicPr>
        <p:blipFill>
          <a:blip r:embed="rId3"/>
          <a:stretch>
            <a:fillRect/>
          </a:stretch>
        </p:blipFill>
        <p:spPr>
          <a:xfrm>
            <a:off x="1788422" y="2100473"/>
            <a:ext cx="4798293" cy="4255877"/>
          </a:xfrm>
          <a:prstGeom prst="rect">
            <a:avLst/>
          </a:prstGeom>
          <a:ln>
            <a:solidFill>
              <a:srgbClr val="C00000"/>
            </a:solidFill>
          </a:ln>
        </p:spPr>
      </p:pic>
    </p:spTree>
    <p:extLst>
      <p:ext uri="{BB962C8B-B14F-4D97-AF65-F5344CB8AC3E}">
        <p14:creationId xmlns:p14="http://schemas.microsoft.com/office/powerpoint/2010/main" val="1040990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12.3 Decision Tree Example</a:t>
            </a:r>
            <a:endParaRPr lang="zh-TW" altLang="en-US" b="1" dirty="0">
              <a:solidFill>
                <a:srgbClr val="FFFF00"/>
              </a:solidFill>
            </a:endParaRPr>
          </a:p>
        </p:txBody>
      </p:sp>
      <p:sp>
        <p:nvSpPr>
          <p:cNvPr id="3" name="副標題 2"/>
          <p:cNvSpPr>
            <a:spLocks noGrp="1"/>
          </p:cNvSpPr>
          <p:nvPr>
            <p:ph type="subTitle" idx="1"/>
          </p:nvPr>
        </p:nvSpPr>
        <p:spPr>
          <a:xfrm>
            <a:off x="469276" y="1246167"/>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 Example</a:t>
            </a:r>
          </a:p>
          <a:p>
            <a:pPr marL="342900" indent="-342900" algn="l">
              <a:buClr>
                <a:srgbClr val="0070C0"/>
              </a:buClr>
              <a:buSzPct val="80000"/>
              <a:buFont typeface="Wingdings" pitchFamily="2" charset="2"/>
              <a:buChar char="u"/>
            </a:pPr>
            <a:r>
              <a:rPr lang="en-US" sz="1800" dirty="0">
                <a:solidFill>
                  <a:schemeClr val="tx1"/>
                </a:solidFill>
              </a:rPr>
              <a:t>Code: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51D2BA3D-6C11-4FE6-9366-3B8CDE2BDC9B}"/>
              </a:ext>
            </a:extLst>
          </p:cNvPr>
          <p:cNvPicPr>
            <a:picLocks noChangeAspect="1"/>
          </p:cNvPicPr>
          <p:nvPr/>
        </p:nvPicPr>
        <p:blipFill>
          <a:blip r:embed="rId3"/>
          <a:stretch>
            <a:fillRect/>
          </a:stretch>
        </p:blipFill>
        <p:spPr>
          <a:xfrm>
            <a:off x="1904979" y="2191717"/>
            <a:ext cx="5481521" cy="4347195"/>
          </a:xfrm>
          <a:prstGeom prst="rect">
            <a:avLst/>
          </a:prstGeom>
          <a:ln>
            <a:solidFill>
              <a:srgbClr val="C00000"/>
            </a:solidFill>
          </a:ln>
        </p:spPr>
      </p:pic>
    </p:spTree>
    <p:extLst>
      <p:ext uri="{BB962C8B-B14F-4D97-AF65-F5344CB8AC3E}">
        <p14:creationId xmlns:p14="http://schemas.microsoft.com/office/powerpoint/2010/main" val="3598387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12.3 Decision Tree Example</a:t>
            </a:r>
            <a:endParaRPr lang="zh-TW" altLang="en-US" b="1" dirty="0">
              <a:solidFill>
                <a:srgbClr val="FFFF00"/>
              </a:solidFill>
            </a:endParaRPr>
          </a:p>
        </p:txBody>
      </p:sp>
      <p:sp>
        <p:nvSpPr>
          <p:cNvPr id="3" name="副標題 2"/>
          <p:cNvSpPr>
            <a:spLocks noGrp="1"/>
          </p:cNvSpPr>
          <p:nvPr>
            <p:ph type="subTitle" idx="1"/>
          </p:nvPr>
        </p:nvSpPr>
        <p:spPr>
          <a:xfrm>
            <a:off x="469276" y="1246167"/>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 Example</a:t>
            </a:r>
          </a:p>
          <a:p>
            <a:pPr marL="342900" indent="-342900" algn="l">
              <a:buClr>
                <a:srgbClr val="0070C0"/>
              </a:buClr>
              <a:buSzPct val="80000"/>
              <a:buFont typeface="Wingdings" pitchFamily="2" charset="2"/>
              <a:buChar char="u"/>
            </a:pPr>
            <a:r>
              <a:rPr lang="en-US" sz="1800" dirty="0">
                <a:solidFill>
                  <a:schemeClr val="tx1"/>
                </a:solidFill>
              </a:rPr>
              <a:t>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02D0D8F1-21AB-4A59-AA62-EA28B4259104}"/>
              </a:ext>
            </a:extLst>
          </p:cNvPr>
          <p:cNvPicPr>
            <a:picLocks noChangeAspect="1"/>
          </p:cNvPicPr>
          <p:nvPr/>
        </p:nvPicPr>
        <p:blipFill>
          <a:blip r:embed="rId3"/>
          <a:stretch>
            <a:fillRect/>
          </a:stretch>
        </p:blipFill>
        <p:spPr>
          <a:xfrm>
            <a:off x="1524000" y="2113218"/>
            <a:ext cx="5514975" cy="2438400"/>
          </a:xfrm>
          <a:prstGeom prst="rect">
            <a:avLst/>
          </a:prstGeom>
          <a:ln>
            <a:solidFill>
              <a:srgbClr val="C00000"/>
            </a:solidFill>
          </a:ln>
        </p:spPr>
      </p:pic>
    </p:spTree>
    <p:extLst>
      <p:ext uri="{BB962C8B-B14F-4D97-AF65-F5344CB8AC3E}">
        <p14:creationId xmlns:p14="http://schemas.microsoft.com/office/powerpoint/2010/main" val="3562149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12.4 Display Decision Tree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241377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12.4 Display Decision Tree</a:t>
            </a:r>
            <a:endParaRPr lang="zh-TW" altLang="en-US" b="1" dirty="0">
              <a:solidFill>
                <a:srgbClr val="FFFF00"/>
              </a:solidFill>
            </a:endParaRPr>
          </a:p>
        </p:txBody>
      </p:sp>
      <p:sp>
        <p:nvSpPr>
          <p:cNvPr id="3" name="副標題 2"/>
          <p:cNvSpPr>
            <a:spLocks noGrp="1"/>
          </p:cNvSpPr>
          <p:nvPr>
            <p:ph type="subTitle" idx="1"/>
          </p:nvPr>
        </p:nvSpPr>
        <p:spPr>
          <a:xfrm>
            <a:off x="469276" y="1246167"/>
            <a:ext cx="3310636" cy="10307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Display Decision Tree</a:t>
            </a:r>
          </a:p>
          <a:p>
            <a:pPr marL="342900" indent="-342900" algn="l">
              <a:buClr>
                <a:srgbClr val="0070C0"/>
              </a:buClr>
              <a:buSzPct val="80000"/>
              <a:buFont typeface="Wingdings" pitchFamily="2" charset="2"/>
              <a:buChar char="u"/>
            </a:pPr>
            <a:r>
              <a:rPr lang="en-US" sz="1800" dirty="0">
                <a:solidFill>
                  <a:schemeClr val="tx1"/>
                </a:solidFill>
              </a:rPr>
              <a:t>Generate the Image in the folder.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8" name="Picture 7">
            <a:extLst>
              <a:ext uri="{FF2B5EF4-FFF2-40B4-BE49-F238E27FC236}">
                <a16:creationId xmlns:a16="http://schemas.microsoft.com/office/drawing/2014/main" id="{77FD64EA-FCDA-4F8A-99A0-418D1AF17E9D}"/>
              </a:ext>
            </a:extLst>
          </p:cNvPr>
          <p:cNvPicPr>
            <a:picLocks noChangeAspect="1"/>
          </p:cNvPicPr>
          <p:nvPr/>
        </p:nvPicPr>
        <p:blipFill>
          <a:blip r:embed="rId3"/>
          <a:stretch>
            <a:fillRect/>
          </a:stretch>
        </p:blipFill>
        <p:spPr>
          <a:xfrm>
            <a:off x="3995936" y="1197353"/>
            <a:ext cx="4818976" cy="5086387"/>
          </a:xfrm>
          <a:prstGeom prst="rect">
            <a:avLst/>
          </a:prstGeom>
          <a:ln>
            <a:solidFill>
              <a:srgbClr val="C00000"/>
            </a:solidFill>
          </a:ln>
        </p:spPr>
      </p:pic>
    </p:spTree>
    <p:extLst>
      <p:ext uri="{BB962C8B-B14F-4D97-AF65-F5344CB8AC3E}">
        <p14:creationId xmlns:p14="http://schemas.microsoft.com/office/powerpoint/2010/main" val="1583691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12.4 Display Decision Tree</a:t>
            </a:r>
            <a:endParaRPr lang="zh-TW" altLang="en-US" b="1" dirty="0">
              <a:solidFill>
                <a:srgbClr val="FFFF00"/>
              </a:solidFill>
            </a:endParaRPr>
          </a:p>
        </p:txBody>
      </p:sp>
      <p:sp>
        <p:nvSpPr>
          <p:cNvPr id="3" name="副標題 2"/>
          <p:cNvSpPr>
            <a:spLocks noGrp="1"/>
          </p:cNvSpPr>
          <p:nvPr>
            <p:ph type="subTitle" idx="1"/>
          </p:nvPr>
        </p:nvSpPr>
        <p:spPr>
          <a:xfrm>
            <a:off x="469276" y="1246167"/>
            <a:ext cx="8279188" cy="7079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Display Decision Tree</a:t>
            </a:r>
          </a:p>
          <a:p>
            <a:pPr marL="342900" indent="-342900" algn="l">
              <a:buClr>
                <a:srgbClr val="0070C0"/>
              </a:buClr>
              <a:buSzPct val="80000"/>
              <a:buFont typeface="Wingdings" pitchFamily="2" charset="2"/>
              <a:buChar char="u"/>
            </a:pPr>
            <a:r>
              <a:rPr lang="en-US" sz="1800" dirty="0">
                <a:solidFill>
                  <a:schemeClr val="tx1"/>
                </a:solidFill>
              </a:rPr>
              <a:t>Double click image file to display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82283FCA-430B-49A8-A179-F85FAAB739FC}"/>
              </a:ext>
            </a:extLst>
          </p:cNvPr>
          <p:cNvPicPr>
            <a:picLocks noChangeAspect="1"/>
          </p:cNvPicPr>
          <p:nvPr/>
        </p:nvPicPr>
        <p:blipFill>
          <a:blip r:embed="rId3"/>
          <a:stretch>
            <a:fillRect/>
          </a:stretch>
        </p:blipFill>
        <p:spPr>
          <a:xfrm>
            <a:off x="1510675" y="3530858"/>
            <a:ext cx="5984308" cy="2746046"/>
          </a:xfrm>
          <a:prstGeom prst="rect">
            <a:avLst/>
          </a:prstGeom>
          <a:ln>
            <a:solidFill>
              <a:srgbClr val="C00000"/>
            </a:solidFill>
          </a:ln>
        </p:spPr>
      </p:pic>
      <p:pic>
        <p:nvPicPr>
          <p:cNvPr id="9" name="Picture 8">
            <a:extLst>
              <a:ext uri="{FF2B5EF4-FFF2-40B4-BE49-F238E27FC236}">
                <a16:creationId xmlns:a16="http://schemas.microsoft.com/office/drawing/2014/main" id="{88A08F88-B593-4549-B214-5D17BFDF7598}"/>
              </a:ext>
            </a:extLst>
          </p:cNvPr>
          <p:cNvPicPr>
            <a:picLocks noChangeAspect="1"/>
          </p:cNvPicPr>
          <p:nvPr/>
        </p:nvPicPr>
        <p:blipFill>
          <a:blip r:embed="rId4"/>
          <a:stretch>
            <a:fillRect/>
          </a:stretch>
        </p:blipFill>
        <p:spPr>
          <a:xfrm>
            <a:off x="1187624" y="2075543"/>
            <a:ext cx="5981700" cy="1162050"/>
          </a:xfrm>
          <a:prstGeom prst="rect">
            <a:avLst/>
          </a:prstGeom>
          <a:ln>
            <a:solidFill>
              <a:srgbClr val="C00000"/>
            </a:solidFill>
          </a:ln>
        </p:spPr>
      </p:pic>
      <p:sp>
        <p:nvSpPr>
          <p:cNvPr id="10" name="Rectangle 9">
            <a:extLst>
              <a:ext uri="{FF2B5EF4-FFF2-40B4-BE49-F238E27FC236}">
                <a16:creationId xmlns:a16="http://schemas.microsoft.com/office/drawing/2014/main" id="{4508FC8D-5F7D-4FE5-AF1D-B1F3F2D26A18}"/>
              </a:ext>
            </a:extLst>
          </p:cNvPr>
          <p:cNvSpPr/>
          <p:nvPr/>
        </p:nvSpPr>
        <p:spPr>
          <a:xfrm>
            <a:off x="1259632" y="2910110"/>
            <a:ext cx="1656184" cy="23085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C11112A3-C40F-46FD-B6EA-8DB611A0D302}"/>
              </a:ext>
            </a:extLst>
          </p:cNvPr>
          <p:cNvCxnSpPr>
            <a:stCxn id="10" idx="2"/>
            <a:endCxn id="7" idx="0"/>
          </p:cNvCxnSpPr>
          <p:nvPr/>
        </p:nvCxnSpPr>
        <p:spPr>
          <a:xfrm>
            <a:off x="2087724" y="3140968"/>
            <a:ext cx="2415105" cy="3898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79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Introduction to Decision Tree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Decision Tree</a:t>
            </a:r>
          </a:p>
          <a:p>
            <a:pPr marL="342900" indent="-342900" algn="l">
              <a:buClr>
                <a:srgbClr val="0070C0"/>
              </a:buClr>
              <a:buSzPct val="80000"/>
              <a:buFont typeface="Wingdings" pitchFamily="2" charset="2"/>
              <a:buChar char="u"/>
            </a:pPr>
            <a:r>
              <a:rPr lang="en-US" sz="1800" dirty="0">
                <a:solidFill>
                  <a:schemeClr val="tx1"/>
                </a:solidFill>
              </a:rPr>
              <a:t>In general, Decision tree analysis is a predictive modelling tool that can be applied across many areas. </a:t>
            </a:r>
          </a:p>
          <a:p>
            <a:pPr marL="342900" indent="-342900" algn="l">
              <a:buClr>
                <a:srgbClr val="0070C0"/>
              </a:buClr>
              <a:buSzPct val="80000"/>
              <a:buFont typeface="Wingdings" pitchFamily="2" charset="2"/>
              <a:buChar char="u"/>
            </a:pPr>
            <a:r>
              <a:rPr lang="en-US" sz="1800" dirty="0">
                <a:solidFill>
                  <a:schemeClr val="tx1"/>
                </a:solidFill>
              </a:rPr>
              <a:t>Decision trees can be constructed by an algorithmic approach that can split the dataset in different ways based on different conditions. Decisions trees are the most powerful algorithms that falls under the category of supervised algorithms.</a:t>
            </a:r>
          </a:p>
          <a:p>
            <a:pPr marL="342900" indent="-342900" algn="l">
              <a:buClr>
                <a:srgbClr val="0070C0"/>
              </a:buClr>
              <a:buSzPct val="80000"/>
              <a:buFont typeface="Wingdings" pitchFamily="2" charset="2"/>
              <a:buChar char="u"/>
            </a:pPr>
            <a:r>
              <a:rPr lang="en-US" sz="1800" dirty="0">
                <a:solidFill>
                  <a:schemeClr val="tx1"/>
                </a:solidFill>
              </a:rPr>
              <a:t>They can be used for both classification and regression tasks. The two main entities of a tree are decision nodes, where the data is split and leaves, where we got outcome.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322769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12.4 Display Decision Tree</a:t>
            </a:r>
            <a:endParaRPr lang="zh-TW" altLang="en-US" b="1" dirty="0">
              <a:solidFill>
                <a:srgbClr val="FFFF00"/>
              </a:solidFill>
            </a:endParaRPr>
          </a:p>
        </p:txBody>
      </p:sp>
      <p:sp>
        <p:nvSpPr>
          <p:cNvPr id="3" name="副標題 2"/>
          <p:cNvSpPr>
            <a:spLocks noGrp="1"/>
          </p:cNvSpPr>
          <p:nvPr>
            <p:ph type="subTitle" idx="1"/>
          </p:nvPr>
        </p:nvSpPr>
        <p:spPr>
          <a:xfrm>
            <a:off x="469276" y="1246167"/>
            <a:ext cx="8279188" cy="7079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Display Decision Tree</a:t>
            </a:r>
          </a:p>
          <a:p>
            <a:pPr marL="342900" indent="-342900" algn="l">
              <a:buClr>
                <a:srgbClr val="0070C0"/>
              </a:buClr>
              <a:buSzPct val="80000"/>
              <a:buFont typeface="Wingdings" pitchFamily="2" charset="2"/>
              <a:buChar char="u"/>
            </a:pPr>
            <a:r>
              <a:rPr lang="en-US" sz="1800" dirty="0">
                <a:solidFill>
                  <a:schemeClr val="tx1"/>
                </a:solidFill>
              </a:rPr>
              <a:t>Zoom in to check the data features inside each node.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8" name="Picture 7">
            <a:extLst>
              <a:ext uri="{FF2B5EF4-FFF2-40B4-BE49-F238E27FC236}">
                <a16:creationId xmlns:a16="http://schemas.microsoft.com/office/drawing/2014/main" id="{C1B1AF18-5445-4D92-A562-C5CEFA7A4996}"/>
              </a:ext>
            </a:extLst>
          </p:cNvPr>
          <p:cNvPicPr>
            <a:picLocks noChangeAspect="1"/>
          </p:cNvPicPr>
          <p:nvPr/>
        </p:nvPicPr>
        <p:blipFill>
          <a:blip r:embed="rId3"/>
          <a:stretch>
            <a:fillRect/>
          </a:stretch>
        </p:blipFill>
        <p:spPr>
          <a:xfrm>
            <a:off x="755576" y="2420888"/>
            <a:ext cx="7868940" cy="2376264"/>
          </a:xfrm>
          <a:prstGeom prst="rect">
            <a:avLst/>
          </a:prstGeom>
          <a:ln>
            <a:solidFill>
              <a:srgbClr val="C00000"/>
            </a:solidFill>
          </a:ln>
        </p:spPr>
      </p:pic>
    </p:spTree>
    <p:extLst>
      <p:ext uri="{BB962C8B-B14F-4D97-AF65-F5344CB8AC3E}">
        <p14:creationId xmlns:p14="http://schemas.microsoft.com/office/powerpoint/2010/main" val="221921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12.5 Summary of Decision Tree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645803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12.5 Summary of Decision Tree</a:t>
            </a:r>
            <a:endParaRPr lang="zh-TW" altLang="en-US" b="1" dirty="0">
              <a:solidFill>
                <a:srgbClr val="FFFF00"/>
              </a:solidFill>
            </a:endParaRPr>
          </a:p>
        </p:txBody>
      </p:sp>
      <p:sp>
        <p:nvSpPr>
          <p:cNvPr id="3" name="副標題 2"/>
          <p:cNvSpPr>
            <a:spLocks noGrp="1"/>
          </p:cNvSpPr>
          <p:nvPr>
            <p:ph type="subTitle" idx="1"/>
          </p:nvPr>
        </p:nvSpPr>
        <p:spPr>
          <a:xfrm>
            <a:off x="469276" y="1246167"/>
            <a:ext cx="8279188" cy="26148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 of Decision Tree</a:t>
            </a:r>
          </a:p>
          <a:p>
            <a:pPr marL="342900" indent="-342900" algn="l">
              <a:buClr>
                <a:srgbClr val="0070C0"/>
              </a:buClr>
              <a:buSzPct val="80000"/>
              <a:buFont typeface="Wingdings" pitchFamily="2" charset="2"/>
              <a:buChar char="u"/>
            </a:pPr>
            <a:r>
              <a:rPr lang="en-US" sz="1800" dirty="0">
                <a:solidFill>
                  <a:schemeClr val="tx1"/>
                </a:solidFill>
              </a:rPr>
              <a:t>Decision tree analysis is a predictive modelling tool. </a:t>
            </a:r>
          </a:p>
          <a:p>
            <a:pPr marL="342900" indent="-342900" algn="l">
              <a:buClr>
                <a:srgbClr val="0070C0"/>
              </a:buClr>
              <a:buSzPct val="80000"/>
              <a:buFont typeface="Wingdings" pitchFamily="2" charset="2"/>
              <a:buChar char="u"/>
            </a:pPr>
            <a:r>
              <a:rPr lang="en-US" sz="1800" dirty="0">
                <a:solidFill>
                  <a:schemeClr val="tx1"/>
                </a:solidFill>
              </a:rPr>
              <a:t>Decisions trees are the most powerful algorithms that falls under the category of supervised algorithms.</a:t>
            </a:r>
          </a:p>
          <a:p>
            <a:pPr marL="342900" indent="-342900" algn="l">
              <a:buClr>
                <a:srgbClr val="0070C0"/>
              </a:buClr>
              <a:buSzPct val="80000"/>
              <a:buFont typeface="Wingdings" pitchFamily="2" charset="2"/>
              <a:buChar char="u"/>
            </a:pPr>
            <a:r>
              <a:rPr lang="en-US" sz="1800" dirty="0">
                <a:solidFill>
                  <a:schemeClr val="tx1"/>
                </a:solidFill>
              </a:rPr>
              <a:t>Decision Trees can be used for both classification and regression tasks. </a:t>
            </a:r>
          </a:p>
          <a:p>
            <a:pPr marL="342900" indent="-342900" algn="l">
              <a:buClr>
                <a:srgbClr val="0070C0"/>
              </a:buClr>
              <a:buSzPct val="80000"/>
              <a:buFont typeface="Wingdings" pitchFamily="2" charset="2"/>
              <a:buChar char="u"/>
            </a:pPr>
            <a:r>
              <a:rPr lang="en-US" sz="1800" dirty="0">
                <a:solidFill>
                  <a:schemeClr val="tx1"/>
                </a:solidFill>
              </a:rPr>
              <a:t>The two main entities of a tree are decision nodes and leaves. </a:t>
            </a:r>
          </a:p>
          <a:p>
            <a:pPr marL="342900" indent="-342900" algn="l">
              <a:buClr>
                <a:srgbClr val="0070C0"/>
              </a:buClr>
              <a:buSzPct val="80000"/>
              <a:buFont typeface="Wingdings" pitchFamily="2" charset="2"/>
              <a:buChar char="u"/>
            </a:pPr>
            <a:r>
              <a:rPr lang="en-US" sz="1800" dirty="0">
                <a:solidFill>
                  <a:schemeClr val="tx1"/>
                </a:solidFill>
              </a:rPr>
              <a:t>The decision nodes are the data is split.</a:t>
            </a:r>
          </a:p>
          <a:p>
            <a:pPr marL="342900" indent="-342900" algn="l">
              <a:buClr>
                <a:srgbClr val="0070C0"/>
              </a:buClr>
              <a:buSzPct val="80000"/>
              <a:buFont typeface="Wingdings" pitchFamily="2" charset="2"/>
              <a:buChar char="u"/>
            </a:pPr>
            <a:r>
              <a:rPr lang="en-US" sz="1800" dirty="0">
                <a:solidFill>
                  <a:schemeClr val="tx1"/>
                </a:solidFill>
              </a:rPr>
              <a:t>The leaves are the outcome.</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107763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Introduction to Decision Tree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Decision Tree</a:t>
            </a:r>
          </a:p>
          <a:p>
            <a:pPr marL="342900" indent="-342900" algn="l">
              <a:buClr>
                <a:srgbClr val="0070C0"/>
              </a:buClr>
              <a:buSzPct val="80000"/>
              <a:buFont typeface="Wingdings" pitchFamily="2" charset="2"/>
              <a:buChar char="u"/>
            </a:pPr>
            <a:r>
              <a:rPr lang="en-US" sz="1800" dirty="0">
                <a:solidFill>
                  <a:schemeClr val="tx1"/>
                </a:solidFill>
              </a:rPr>
              <a:t>The example of a binary tree for predicting whether a person is fit or unfit providing various information like age, eating habits and exercise habits, is given below.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Decision Tree Introduction">
            <a:extLst>
              <a:ext uri="{FF2B5EF4-FFF2-40B4-BE49-F238E27FC236}">
                <a16:creationId xmlns:a16="http://schemas.microsoft.com/office/drawing/2014/main" id="{62ABF3F2-8803-4D5C-9927-5B3A7D3C0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492896"/>
            <a:ext cx="5210175" cy="32861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839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Introduction to Decision Tree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4482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Decision Tree</a:t>
            </a:r>
          </a:p>
          <a:p>
            <a:pPr marL="342900" indent="-342900" algn="l">
              <a:buClr>
                <a:srgbClr val="0070C0"/>
              </a:buClr>
              <a:buSzPct val="80000"/>
              <a:buFont typeface="Wingdings" pitchFamily="2" charset="2"/>
              <a:buChar char="u"/>
            </a:pPr>
            <a:r>
              <a:rPr lang="en-US" sz="1800" dirty="0">
                <a:solidFill>
                  <a:schemeClr val="tx1"/>
                </a:solidFill>
              </a:rPr>
              <a:t>In the above decision tree, the question are decision nodes and final outcomes are leaves. We have the following two types of decision trees.</a:t>
            </a:r>
          </a:p>
          <a:p>
            <a:pPr marL="800100" lvl="1" indent="-342900" algn="l">
              <a:buClr>
                <a:srgbClr val="0070C0"/>
              </a:buClr>
              <a:buSzPct val="80000"/>
              <a:buFont typeface="Wingdings" pitchFamily="2" charset="2"/>
              <a:buChar char="u"/>
            </a:pPr>
            <a:r>
              <a:rPr lang="en-US" sz="1800" b="1" dirty="0">
                <a:solidFill>
                  <a:schemeClr val="tx1"/>
                </a:solidFill>
              </a:rPr>
              <a:t>Classification decision trees</a:t>
            </a:r>
            <a:r>
              <a:rPr lang="en-US" sz="1800" dirty="0">
                <a:solidFill>
                  <a:schemeClr val="tx1"/>
                </a:solidFill>
              </a:rPr>
              <a:t> − In this kind of decision trees, the decision variable is categorical. The above decision tree is an example of classification decision tree.</a:t>
            </a:r>
          </a:p>
          <a:p>
            <a:pPr marL="800100" lvl="1" indent="-342900" algn="l">
              <a:buClr>
                <a:srgbClr val="0070C0"/>
              </a:buClr>
              <a:buSzPct val="80000"/>
              <a:buFont typeface="Wingdings" pitchFamily="2" charset="2"/>
              <a:buChar char="u"/>
            </a:pPr>
            <a:r>
              <a:rPr lang="en-US" sz="1800" b="1" dirty="0">
                <a:solidFill>
                  <a:schemeClr val="tx1"/>
                </a:solidFill>
              </a:rPr>
              <a:t>Regression decision trees</a:t>
            </a:r>
            <a:r>
              <a:rPr lang="en-US" sz="1800" dirty="0">
                <a:solidFill>
                  <a:schemeClr val="tx1"/>
                </a:solidFill>
              </a:rPr>
              <a:t> − In this kind of decision trees, the decision variable is continuous.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465929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12.1 Decision Tree Algorithm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3092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Decision Tree Algorithm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4644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 Algorithm</a:t>
            </a:r>
          </a:p>
          <a:p>
            <a:pPr marL="342900" indent="-342900" algn="l">
              <a:buClr>
                <a:srgbClr val="0070C0"/>
              </a:buClr>
              <a:buSzPct val="80000"/>
              <a:buFont typeface="Wingdings" pitchFamily="2" charset="2"/>
              <a:buChar char="u"/>
            </a:pPr>
            <a:r>
              <a:rPr lang="en-US" sz="1800" b="1" dirty="0">
                <a:solidFill>
                  <a:schemeClr val="tx1"/>
                </a:solidFill>
              </a:rPr>
              <a:t>Gini Index (Gini Coefficient or Gini Ratio)</a:t>
            </a:r>
          </a:p>
          <a:p>
            <a:pPr marL="342900" indent="-342900" algn="l">
              <a:buClr>
                <a:srgbClr val="0070C0"/>
              </a:buClr>
              <a:buSzPct val="80000"/>
              <a:buFont typeface="Wingdings" pitchFamily="2" charset="2"/>
              <a:buChar char="u"/>
            </a:pPr>
            <a:r>
              <a:rPr lang="en-US" sz="1800" dirty="0">
                <a:hlinkClick r:id="rId2"/>
              </a:rPr>
              <a:t>https://en.wikipedia.org/wiki/Gini_coefficient</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It is the name of the cost function that is used to evaluate the binary splits in the dataset and works with the categorial target variable “Success” or “Failure”.</a:t>
            </a:r>
          </a:p>
          <a:p>
            <a:pPr marL="342900" indent="-342900" algn="l">
              <a:buClr>
                <a:srgbClr val="0070C0"/>
              </a:buClr>
              <a:buSzPct val="80000"/>
              <a:buFont typeface="Wingdings" pitchFamily="2" charset="2"/>
              <a:buChar char="u"/>
            </a:pPr>
            <a:r>
              <a:rPr lang="en-US" sz="1800" dirty="0">
                <a:solidFill>
                  <a:schemeClr val="tx1"/>
                </a:solidFill>
              </a:rPr>
              <a:t>Higher the value of Gini index, higher the homogeneity. </a:t>
            </a:r>
          </a:p>
          <a:p>
            <a:pPr marL="342900" indent="-342900" algn="l">
              <a:buClr>
                <a:srgbClr val="0070C0"/>
              </a:buClr>
              <a:buSzPct val="80000"/>
              <a:buFont typeface="Wingdings" pitchFamily="2" charset="2"/>
              <a:buChar char="u"/>
            </a:pPr>
            <a:r>
              <a:rPr lang="en-US" sz="1800" dirty="0">
                <a:solidFill>
                  <a:schemeClr val="tx1"/>
                </a:solidFill>
              </a:rPr>
              <a:t>A perfect Gini index value is 0 and worst is 0.5 (for 2 class problem). </a:t>
            </a:r>
          </a:p>
          <a:p>
            <a:pPr marL="342900" indent="-342900" algn="l">
              <a:buClr>
                <a:srgbClr val="0070C0"/>
              </a:buClr>
              <a:buSzPct val="80000"/>
              <a:buFont typeface="Wingdings" pitchFamily="2" charset="2"/>
              <a:buChar char="u"/>
            </a:pPr>
            <a:r>
              <a:rPr lang="en-US" sz="1800" dirty="0">
                <a:solidFill>
                  <a:schemeClr val="tx1"/>
                </a:solidFill>
              </a:rPr>
              <a:t>Gini index for a split can be calculated with the help of following steps:</a:t>
            </a:r>
          </a:p>
          <a:p>
            <a:pPr marL="800100" lvl="1" indent="-342900" algn="l">
              <a:buClr>
                <a:srgbClr val="0070C0"/>
              </a:buClr>
              <a:buSzPct val="80000"/>
              <a:buFont typeface="Wingdings" pitchFamily="2" charset="2"/>
              <a:buChar char="u"/>
            </a:pPr>
            <a:r>
              <a:rPr lang="en-US" sz="1800" dirty="0">
                <a:solidFill>
                  <a:schemeClr val="tx1"/>
                </a:solidFill>
              </a:rPr>
              <a:t>First, calculate Gini index for sub-nodes by using the formula </a:t>
            </a:r>
            <a:r>
              <a:rPr lang="en-US" sz="1800" i="1" dirty="0">
                <a:solidFill>
                  <a:schemeClr val="tx1"/>
                </a:solidFill>
              </a:rPr>
              <a:t>p^2+q^2</a:t>
            </a:r>
            <a:r>
              <a:rPr lang="en-US" sz="1800" dirty="0">
                <a:solidFill>
                  <a:schemeClr val="tx1"/>
                </a:solidFill>
              </a:rPr>
              <a:t>, which is the sum of the square of probability for success and failure.</a:t>
            </a:r>
          </a:p>
          <a:p>
            <a:pPr marL="800100" lvl="1" indent="-342900" algn="l">
              <a:buClr>
                <a:srgbClr val="0070C0"/>
              </a:buClr>
              <a:buSzPct val="80000"/>
              <a:buFont typeface="Wingdings" pitchFamily="2" charset="2"/>
              <a:buChar char="u"/>
            </a:pPr>
            <a:r>
              <a:rPr lang="en-US" sz="1800" dirty="0">
                <a:solidFill>
                  <a:schemeClr val="tx1"/>
                </a:solidFill>
              </a:rPr>
              <a:t>Next, calculate Gini index for split using weighted Gini score of each node of that split.</a:t>
            </a:r>
          </a:p>
          <a:p>
            <a:pPr marL="342900" indent="-342900" algn="l">
              <a:buClr>
                <a:srgbClr val="0070C0"/>
              </a:buClr>
              <a:buSzPct val="80000"/>
              <a:buFont typeface="Wingdings" pitchFamily="2" charset="2"/>
              <a:buChar char="u"/>
            </a:pPr>
            <a:r>
              <a:rPr lang="en-US" sz="1800" b="1" dirty="0">
                <a:solidFill>
                  <a:schemeClr val="tx1"/>
                </a:solidFill>
              </a:rPr>
              <a:t>Classification and Regression Tree (CART) </a:t>
            </a:r>
            <a:r>
              <a:rPr lang="en-US" sz="1800" dirty="0">
                <a:solidFill>
                  <a:schemeClr val="tx1"/>
                </a:solidFill>
              </a:rPr>
              <a:t>algorithm uses Gini method to generate binary splits.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60355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Decision Tree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5365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 Algorithm</a:t>
            </a:r>
          </a:p>
          <a:p>
            <a:pPr marL="342900" indent="-342900" algn="l">
              <a:buClr>
                <a:srgbClr val="0070C0"/>
              </a:buClr>
              <a:buSzPct val="80000"/>
              <a:buFont typeface="Wingdings" pitchFamily="2" charset="2"/>
              <a:buChar char="u"/>
            </a:pPr>
            <a:r>
              <a:rPr lang="en-US" sz="1800" b="1" dirty="0">
                <a:solidFill>
                  <a:schemeClr val="tx1"/>
                </a:solidFill>
              </a:rPr>
              <a:t>Split Creation</a:t>
            </a:r>
          </a:p>
          <a:p>
            <a:pPr marL="342900" indent="-342900" algn="l">
              <a:buClr>
                <a:srgbClr val="0070C0"/>
              </a:buClr>
              <a:buSzPct val="80000"/>
              <a:buFont typeface="Wingdings" pitchFamily="2" charset="2"/>
              <a:buChar char="u"/>
            </a:pPr>
            <a:r>
              <a:rPr lang="en-US" sz="1800" dirty="0">
                <a:solidFill>
                  <a:schemeClr val="tx1"/>
                </a:solidFill>
              </a:rPr>
              <a:t>A split is basically including an attribute in the dataset and a value. </a:t>
            </a:r>
          </a:p>
          <a:p>
            <a:pPr marL="342900" indent="-342900" algn="l">
              <a:buClr>
                <a:srgbClr val="0070C0"/>
              </a:buClr>
              <a:buSzPct val="80000"/>
              <a:buFont typeface="Wingdings" pitchFamily="2" charset="2"/>
              <a:buChar char="u"/>
            </a:pPr>
            <a:r>
              <a:rPr lang="en-US" sz="1800" dirty="0">
                <a:solidFill>
                  <a:schemeClr val="tx1"/>
                </a:solidFill>
              </a:rPr>
              <a:t>We can create a split in dataset with the help of following three parts −</a:t>
            </a:r>
          </a:p>
          <a:p>
            <a:pPr marL="342900" indent="-342900" algn="l">
              <a:buClr>
                <a:srgbClr val="0070C0"/>
              </a:buClr>
              <a:buSzPct val="80000"/>
              <a:buFont typeface="Wingdings" pitchFamily="2" charset="2"/>
              <a:buChar char="u"/>
            </a:pPr>
            <a:r>
              <a:rPr lang="en-US" sz="1800" b="1" dirty="0">
                <a:solidFill>
                  <a:schemeClr val="tx1"/>
                </a:solidFill>
              </a:rPr>
              <a:t>Part 1: Calculating Gini Score</a:t>
            </a:r>
            <a:r>
              <a:rPr lang="en-US" sz="1800" dirty="0">
                <a:solidFill>
                  <a:schemeClr val="tx1"/>
                </a:solidFill>
              </a:rPr>
              <a:t> − Refer to previous section.</a:t>
            </a:r>
          </a:p>
          <a:p>
            <a:pPr marL="342900" indent="-342900" algn="l">
              <a:buClr>
                <a:srgbClr val="0070C0"/>
              </a:buClr>
              <a:buSzPct val="80000"/>
              <a:buFont typeface="Wingdings" pitchFamily="2" charset="2"/>
              <a:buChar char="u"/>
            </a:pPr>
            <a:r>
              <a:rPr lang="en-US" sz="1800" b="1" dirty="0">
                <a:solidFill>
                  <a:schemeClr val="tx1"/>
                </a:solidFill>
              </a:rPr>
              <a:t>Part 2: Splitting a dataset - </a:t>
            </a:r>
            <a:r>
              <a:rPr lang="en-US" sz="1800" dirty="0">
                <a:solidFill>
                  <a:schemeClr val="tx1"/>
                </a:solidFill>
              </a:rPr>
              <a:t>It may be defined as separating a dataset into two lists of rows having index of an attribute and a split value of that attribute.  After getting the two groups - right and left, from the dataset, we can calculate the value of split by using Gini score calculated in first part. Split value will decide in which group the attribute will reside.</a:t>
            </a:r>
          </a:p>
          <a:p>
            <a:pPr marL="342900" indent="-342900" algn="l">
              <a:buClr>
                <a:srgbClr val="0070C0"/>
              </a:buClr>
              <a:buSzPct val="80000"/>
              <a:buFont typeface="Wingdings" pitchFamily="2" charset="2"/>
              <a:buChar char="u"/>
            </a:pPr>
            <a:r>
              <a:rPr lang="en-US" sz="1800" b="1" dirty="0">
                <a:solidFill>
                  <a:schemeClr val="tx1"/>
                </a:solidFill>
              </a:rPr>
              <a:t>Part 3: Evaluating all splits - </a:t>
            </a:r>
            <a:r>
              <a:rPr lang="en-US" sz="1800" dirty="0">
                <a:solidFill>
                  <a:schemeClr val="tx1"/>
                </a:solidFill>
              </a:rPr>
              <a:t>Next part after finding Gini score and splitting dataset is the evaluation of all splits. For this purpose, first, we must check every value associated with each attribute as a candidate split. Then we need to find the best possible split by evaluating the cost of the split. The best split will be used as a node in the decision tree.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884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12.2 Build Tree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74916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12.2 Build Tree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Tree</a:t>
            </a:r>
          </a:p>
          <a:p>
            <a:pPr marL="342900" indent="-342900" algn="l">
              <a:buClr>
                <a:srgbClr val="0070C0"/>
              </a:buClr>
              <a:buSzPct val="80000"/>
              <a:buFont typeface="Wingdings" pitchFamily="2" charset="2"/>
              <a:buChar char="u"/>
            </a:pPr>
            <a:r>
              <a:rPr lang="en-US" sz="1800" dirty="0">
                <a:solidFill>
                  <a:schemeClr val="tx1"/>
                </a:solidFill>
              </a:rPr>
              <a:t>As we know that a tree has root node and terminal nodes. After creating the root node, we can build the tree by following two parts −</a:t>
            </a:r>
          </a:p>
          <a:p>
            <a:pPr marL="342900" indent="-342900" algn="l">
              <a:buClr>
                <a:srgbClr val="0070C0"/>
              </a:buClr>
              <a:buSzPct val="80000"/>
              <a:buFont typeface="Wingdings" pitchFamily="2" charset="2"/>
              <a:buChar char="u"/>
            </a:pPr>
            <a:r>
              <a:rPr lang="en-US" sz="1800" b="1" dirty="0">
                <a:solidFill>
                  <a:schemeClr val="tx1"/>
                </a:solidFill>
              </a:rPr>
              <a:t>Part 1: Terminal node creation</a:t>
            </a:r>
          </a:p>
          <a:p>
            <a:pPr marL="342900" indent="-342900" algn="l">
              <a:buClr>
                <a:srgbClr val="0070C0"/>
              </a:buClr>
              <a:buSzPct val="80000"/>
              <a:buFont typeface="Wingdings" pitchFamily="2" charset="2"/>
              <a:buChar char="u"/>
            </a:pPr>
            <a:r>
              <a:rPr lang="en-US" sz="1800" dirty="0">
                <a:solidFill>
                  <a:schemeClr val="tx1"/>
                </a:solidFill>
              </a:rPr>
              <a:t>While creating terminal nodes of decision tree, one important point is to decide when to stop growing tree or creating further terminal nodes. It can be done by using two criteria namely maximum tree depth and minimum node records as follows −</a:t>
            </a:r>
          </a:p>
          <a:p>
            <a:pPr marL="800100" lvl="1" indent="-342900" algn="l">
              <a:buClr>
                <a:srgbClr val="0070C0"/>
              </a:buClr>
              <a:buSzPct val="80000"/>
              <a:buFont typeface="Wingdings" pitchFamily="2" charset="2"/>
              <a:buChar char="u"/>
            </a:pPr>
            <a:r>
              <a:rPr lang="en-US" sz="1800" b="1" dirty="0">
                <a:solidFill>
                  <a:schemeClr val="tx1"/>
                </a:solidFill>
              </a:rPr>
              <a:t>Maximum Tree Depth</a:t>
            </a:r>
            <a:r>
              <a:rPr lang="en-US" sz="1800" dirty="0">
                <a:solidFill>
                  <a:schemeClr val="tx1"/>
                </a:solidFill>
              </a:rPr>
              <a:t> − As name suggests, this is the maximum number of the nodes in a tree after root node. We must stop adding terminal nodes once a tree reached at maximum depth, i.e., once a tree got maximum number of terminal nodes.</a:t>
            </a:r>
          </a:p>
          <a:p>
            <a:pPr marL="800100" lvl="1" indent="-342900" algn="l">
              <a:buClr>
                <a:srgbClr val="0070C0"/>
              </a:buClr>
              <a:buSzPct val="80000"/>
              <a:buFont typeface="Wingdings" pitchFamily="2" charset="2"/>
              <a:buChar char="u"/>
            </a:pPr>
            <a:r>
              <a:rPr lang="en-US" sz="1800" b="1" dirty="0">
                <a:solidFill>
                  <a:schemeClr val="tx1"/>
                </a:solidFill>
              </a:rPr>
              <a:t>Minimum Node Records</a:t>
            </a:r>
            <a:r>
              <a:rPr lang="en-US" sz="1800" dirty="0">
                <a:solidFill>
                  <a:schemeClr val="tx1"/>
                </a:solidFill>
              </a:rPr>
              <a:t> − It may be defined as the minimum number of training patterns that a given node is responsible for. We must stop adding terminal nodes once tree reached at these minimum node records or below this minimum.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https://www.tutorialspoint.com/machine_learning_with_python/machine_learning_with_python_classification_algorithms_decision_tree.htm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81435901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2310</TotalTime>
  <Words>1807</Words>
  <Application>Microsoft Office PowerPoint</Application>
  <PresentationFormat>On-screen Show (4:3)</PresentationFormat>
  <Paragraphs>155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佈景主題</vt:lpstr>
      <vt:lpstr>12 Introduction to Decision Tree</vt:lpstr>
      <vt:lpstr>12 Introduction to Decision Tree</vt:lpstr>
      <vt:lpstr>12 Introduction to Decision Tree</vt:lpstr>
      <vt:lpstr>12 Introduction to Decision Tree</vt:lpstr>
      <vt:lpstr>12.1 Decision Tree Algorithm</vt:lpstr>
      <vt:lpstr>12.1 Decision Tree Algorithm</vt:lpstr>
      <vt:lpstr>12.1 Decision Tree Algorithm</vt:lpstr>
      <vt:lpstr>12.2 Build Tree</vt:lpstr>
      <vt:lpstr>12.2 Build Tree</vt:lpstr>
      <vt:lpstr>12.2 Build Tree</vt:lpstr>
      <vt:lpstr>12.2 Build Tree</vt:lpstr>
      <vt:lpstr>12.3 Decision Tree Example</vt:lpstr>
      <vt:lpstr>12.3 Decision Tree Example</vt:lpstr>
      <vt:lpstr>12.3 Decision Tree Example</vt:lpstr>
      <vt:lpstr>12.3 Decision Tree Example</vt:lpstr>
      <vt:lpstr>12.3 Decision Tree Example</vt:lpstr>
      <vt:lpstr>12.4 Display Decision Tree</vt:lpstr>
      <vt:lpstr>12.4 Display Decision Tree</vt:lpstr>
      <vt:lpstr>12.4 Display Decision Tree</vt:lpstr>
      <vt:lpstr>12.4 Display Decision Tree</vt:lpstr>
      <vt:lpstr>12.5 Summary of Decision Tree</vt:lpstr>
      <vt:lpstr>12.5 Summary of Decision Tree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734</cp:revision>
  <dcterms:created xsi:type="dcterms:W3CDTF">2018-09-28T16:40:41Z</dcterms:created>
  <dcterms:modified xsi:type="dcterms:W3CDTF">2020-04-29T01:31:07Z</dcterms:modified>
</cp:coreProperties>
</file>