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0" r:id="rId3"/>
    <p:sldId id="281" r:id="rId4"/>
    <p:sldId id="260" r:id="rId5"/>
    <p:sldId id="282" r:id="rId6"/>
    <p:sldId id="283" r:id="rId7"/>
    <p:sldId id="284" r:id="rId8"/>
    <p:sldId id="285" r:id="rId9"/>
    <p:sldId id="286" r:id="rId10"/>
    <p:sldId id="287" r:id="rId11"/>
    <p:sldId id="288" r:id="rId12"/>
    <p:sldId id="289" r:id="rId13"/>
    <p:sldId id="290" r:id="rId14"/>
    <p:sldId id="292" r:id="rId15"/>
    <p:sldId id="293"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overview.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clustering_algorithms_overview.htm" TargetMode="External"/><Relationship Id="rId2" Type="http://schemas.openxmlformats.org/officeDocument/2006/relationships/hyperlink" Target="https://www.tutorialspoint.com/machine_learning_with_python/machine_learning_with_python_analysis_of_silhouette_score.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overview.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overview.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ustering_algorithms_overview.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overview.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overview.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overview.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clustering_algorithms_overview.htm" TargetMode="External"/><Relationship Id="rId2" Type="http://schemas.openxmlformats.org/officeDocument/2006/relationships/hyperlink" Target="https://www.tutorialspoint.com/machine_learning_with_python/machine_learning_with_python_analysis_of_silhouette_score.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 Cluster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18.3 Types of ML Clustering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92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ML Clustering Algorithm</a:t>
            </a:r>
          </a:p>
          <a:p>
            <a:pPr marL="342900" indent="-342900" algn="l">
              <a:buClr>
                <a:srgbClr val="0070C0"/>
              </a:buClr>
              <a:buSzPct val="80000"/>
              <a:buFont typeface="Wingdings" pitchFamily="2" charset="2"/>
              <a:buChar char="u"/>
            </a:pPr>
            <a:r>
              <a:rPr lang="en-US" sz="1800" dirty="0">
                <a:solidFill>
                  <a:schemeClr val="tx1"/>
                </a:solidFill>
              </a:rPr>
              <a:t>The following are the most important and useful ML clustering algorithms</a:t>
            </a:r>
          </a:p>
          <a:p>
            <a:pPr marL="342900" indent="-342900" algn="l">
              <a:buClr>
                <a:srgbClr val="0070C0"/>
              </a:buClr>
              <a:buSzPct val="80000"/>
              <a:buFont typeface="Wingdings" pitchFamily="2" charset="2"/>
              <a:buChar char="u"/>
            </a:pPr>
            <a:r>
              <a:rPr lang="en-US" sz="1800" b="1" dirty="0">
                <a:solidFill>
                  <a:schemeClr val="tx1"/>
                </a:solidFill>
              </a:rPr>
              <a:t>K-means Clustering</a:t>
            </a:r>
          </a:p>
          <a:p>
            <a:pPr marL="342900" indent="-342900" algn="l">
              <a:buClr>
                <a:srgbClr val="0070C0"/>
              </a:buClr>
              <a:buSzPct val="80000"/>
              <a:buFont typeface="Wingdings" pitchFamily="2" charset="2"/>
              <a:buChar char="u"/>
            </a:pPr>
            <a:r>
              <a:rPr lang="en-US" sz="1800" dirty="0">
                <a:solidFill>
                  <a:schemeClr val="tx1"/>
                </a:solidFill>
              </a:rPr>
              <a:t>This clustering algorithm computes the centroids and iterates until we it finds optimal centroid. It assumes that the number of clusters are already known. It is also called </a:t>
            </a:r>
            <a:r>
              <a:rPr lang="en-US" sz="1800" b="1" dirty="0">
                <a:solidFill>
                  <a:schemeClr val="tx1"/>
                </a:solidFill>
              </a:rPr>
              <a:t>flat clustering</a:t>
            </a:r>
            <a:r>
              <a:rPr lang="en-US" sz="1800" dirty="0">
                <a:solidFill>
                  <a:schemeClr val="tx1"/>
                </a:solidFill>
              </a:rPr>
              <a:t> algorithm. The number of clusters identified from data by algorithm is represented by ‘K’ in K-means.</a:t>
            </a:r>
          </a:p>
          <a:p>
            <a:pPr marL="342900" indent="-342900" algn="l">
              <a:buClr>
                <a:srgbClr val="0070C0"/>
              </a:buClr>
              <a:buSzPct val="80000"/>
              <a:buFont typeface="Wingdings" pitchFamily="2" charset="2"/>
              <a:buChar char="u"/>
            </a:pPr>
            <a:r>
              <a:rPr lang="en-US" sz="1800" b="1" dirty="0">
                <a:solidFill>
                  <a:schemeClr val="tx1"/>
                </a:solidFill>
              </a:rPr>
              <a:t>Mean-Shift Algorithm</a:t>
            </a:r>
          </a:p>
          <a:p>
            <a:pPr marL="342900" indent="-342900" algn="l">
              <a:buClr>
                <a:srgbClr val="0070C0"/>
              </a:buClr>
              <a:buSzPct val="80000"/>
              <a:buFont typeface="Wingdings" pitchFamily="2" charset="2"/>
              <a:buChar char="u"/>
            </a:pPr>
            <a:r>
              <a:rPr lang="en-US" sz="1800" dirty="0">
                <a:solidFill>
                  <a:schemeClr val="tx1"/>
                </a:solidFill>
              </a:rPr>
              <a:t>It is another powerful clustering algorithm used in unsupervised learning. Unlike K-means clustering, it does not make any assumptions hence it is a non-parametric algorithm.</a:t>
            </a:r>
          </a:p>
          <a:p>
            <a:pPr marL="342900" indent="-342900" algn="l">
              <a:buClr>
                <a:srgbClr val="0070C0"/>
              </a:buClr>
              <a:buSzPct val="80000"/>
              <a:buFont typeface="Wingdings" pitchFamily="2" charset="2"/>
              <a:buChar char="u"/>
            </a:pPr>
            <a:r>
              <a:rPr lang="en-US" sz="1800" b="1" dirty="0">
                <a:solidFill>
                  <a:schemeClr val="tx1"/>
                </a:solidFill>
              </a:rPr>
              <a:t>Hierarchical Clustering</a:t>
            </a:r>
          </a:p>
          <a:p>
            <a:pPr marL="342900" indent="-342900" algn="l">
              <a:buClr>
                <a:srgbClr val="0070C0"/>
              </a:buClr>
              <a:buSzPct val="80000"/>
              <a:buFont typeface="Wingdings" pitchFamily="2" charset="2"/>
              <a:buChar char="u"/>
            </a:pPr>
            <a:r>
              <a:rPr lang="en-US" sz="1800" dirty="0">
                <a:solidFill>
                  <a:schemeClr val="tx1"/>
                </a:solidFill>
              </a:rPr>
              <a:t>It is another unsupervised learning algorithm that is used to group together the unlabeled data points having similar characteristics.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28982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Measure Clustering Performance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Measure Clustering Performance</a:t>
            </a:r>
          </a:p>
          <a:p>
            <a:pPr marL="342900" indent="-342900" algn="l">
              <a:buClr>
                <a:srgbClr val="0070C0"/>
              </a:buClr>
              <a:buSzPct val="80000"/>
              <a:buFont typeface="Wingdings" pitchFamily="2" charset="2"/>
              <a:buChar char="u"/>
            </a:pPr>
            <a:r>
              <a:rPr lang="en-US" sz="1800" b="1" dirty="0">
                <a:solidFill>
                  <a:schemeClr val="tx1"/>
                </a:solidFill>
              </a:rPr>
              <a:t>Silhouette Analysis</a:t>
            </a:r>
          </a:p>
          <a:p>
            <a:pPr marL="342900" indent="-342900" algn="l">
              <a:buClr>
                <a:srgbClr val="0070C0"/>
              </a:buClr>
              <a:buSzPct val="80000"/>
              <a:buFont typeface="Wingdings" pitchFamily="2" charset="2"/>
              <a:buChar char="u"/>
            </a:pPr>
            <a:r>
              <a:rPr lang="en-US" sz="1800" dirty="0">
                <a:solidFill>
                  <a:schemeClr val="tx1"/>
                </a:solidFill>
              </a:rPr>
              <a:t>Silhouette analysis used to check the quality of clustering model by measuring the distance between the clusters. It basically provides us a way to assess the parameters like number of clusters with the help of </a:t>
            </a:r>
            <a:r>
              <a:rPr lang="en-US" sz="1800" b="1" dirty="0">
                <a:solidFill>
                  <a:schemeClr val="tx1"/>
                </a:solidFill>
              </a:rPr>
              <a:t>Silhouette score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This score measures how close each point in one cluster is to points in the neighboring clusters.</a:t>
            </a:r>
          </a:p>
          <a:p>
            <a:pPr marL="342900" indent="-342900" algn="l">
              <a:buClr>
                <a:srgbClr val="0070C0"/>
              </a:buClr>
              <a:buSzPct val="80000"/>
              <a:buFont typeface="Wingdings" pitchFamily="2" charset="2"/>
              <a:buChar char="u"/>
            </a:pPr>
            <a:r>
              <a:rPr lang="en-US" sz="1800" b="1" dirty="0">
                <a:solidFill>
                  <a:schemeClr val="tx1"/>
                </a:solidFill>
              </a:rPr>
              <a:t>Analysis of Silhouette Score</a:t>
            </a:r>
          </a:p>
          <a:p>
            <a:pPr marL="342900" indent="-342900" algn="l">
              <a:buClr>
                <a:srgbClr val="0070C0"/>
              </a:buClr>
              <a:buSzPct val="80000"/>
              <a:buFont typeface="Wingdings" pitchFamily="2" charset="2"/>
              <a:buChar char="u"/>
            </a:pPr>
            <a:r>
              <a:rPr lang="en-US" sz="1000" dirty="0">
                <a:hlinkClick r:id="rId2"/>
              </a:rPr>
              <a:t>https://www.tutorialspoint.com/machine_learning_with_python/machine_learning_with_python_analysis_of_silhouette_score.htm</a:t>
            </a:r>
            <a:endParaRPr lang="en-US" sz="10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Analysis of Silhouette Score: The range of </a:t>
            </a:r>
            <a:r>
              <a:rPr lang="en-US" sz="1800" b="1" dirty="0">
                <a:solidFill>
                  <a:schemeClr val="tx1"/>
                </a:solidFill>
              </a:rPr>
              <a:t>Silhouette score</a:t>
            </a:r>
            <a:r>
              <a:rPr lang="en-US" sz="1800" dirty="0">
                <a:solidFill>
                  <a:schemeClr val="tx1"/>
                </a:solidFill>
              </a:rPr>
              <a:t> is [-1,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74783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18.4 Application of Clustering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1303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18.4 Application of Clustering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Application of Clustering</a:t>
            </a:r>
          </a:p>
          <a:p>
            <a:pPr marL="342900" indent="-342900" algn="l">
              <a:buClr>
                <a:srgbClr val="0070C0"/>
              </a:buClr>
              <a:buSzPct val="80000"/>
              <a:buFont typeface="Wingdings" pitchFamily="2" charset="2"/>
              <a:buChar char="u"/>
            </a:pPr>
            <a:r>
              <a:rPr lang="en-US" sz="1600" dirty="0">
                <a:solidFill>
                  <a:schemeClr val="tx1"/>
                </a:solidFill>
              </a:rPr>
              <a:t>We can find clustering useful in the following areas −</a:t>
            </a:r>
          </a:p>
          <a:p>
            <a:pPr marL="342900" indent="-342900" algn="l">
              <a:buClr>
                <a:srgbClr val="0070C0"/>
              </a:buClr>
              <a:buSzPct val="80000"/>
              <a:buFont typeface="Wingdings" pitchFamily="2" charset="2"/>
              <a:buChar char="u"/>
            </a:pPr>
            <a:r>
              <a:rPr lang="en-US" sz="1600" b="1" dirty="0">
                <a:solidFill>
                  <a:schemeClr val="tx1"/>
                </a:solidFill>
              </a:rPr>
              <a:t>Data summarization and compression</a:t>
            </a:r>
            <a:r>
              <a:rPr lang="en-US" sz="1600" dirty="0">
                <a:solidFill>
                  <a:schemeClr val="tx1"/>
                </a:solidFill>
              </a:rPr>
              <a:t> − Clustering is widely used in the areas where we require data summarization, compression and reduction as well. The examples are image processing and vector quantization.</a:t>
            </a:r>
          </a:p>
          <a:p>
            <a:pPr marL="342900" indent="-342900" algn="l">
              <a:buClr>
                <a:srgbClr val="0070C0"/>
              </a:buClr>
              <a:buSzPct val="80000"/>
              <a:buFont typeface="Wingdings" pitchFamily="2" charset="2"/>
              <a:buChar char="u"/>
            </a:pPr>
            <a:r>
              <a:rPr lang="en-US" sz="1600" b="1" dirty="0">
                <a:solidFill>
                  <a:schemeClr val="tx1"/>
                </a:solidFill>
              </a:rPr>
              <a:t>Collaborative systems and customer segmentation</a:t>
            </a:r>
            <a:r>
              <a:rPr lang="en-US" sz="1600" dirty="0">
                <a:solidFill>
                  <a:schemeClr val="tx1"/>
                </a:solidFill>
              </a:rPr>
              <a:t> − Since clustering can be used to find similar products or same kind of users, it can be used in the area of collaborative systems and customer segmentation.</a:t>
            </a:r>
          </a:p>
          <a:p>
            <a:pPr marL="342900" indent="-342900" algn="l">
              <a:buClr>
                <a:srgbClr val="0070C0"/>
              </a:buClr>
              <a:buSzPct val="80000"/>
              <a:buFont typeface="Wingdings" pitchFamily="2" charset="2"/>
              <a:buChar char="u"/>
            </a:pPr>
            <a:r>
              <a:rPr lang="en-US" sz="1600" b="1" dirty="0">
                <a:solidFill>
                  <a:schemeClr val="tx1"/>
                </a:solidFill>
              </a:rPr>
              <a:t>Serve as a key intermediate step for other data mining tasks</a:t>
            </a:r>
            <a:r>
              <a:rPr lang="en-US" sz="1600" dirty="0">
                <a:solidFill>
                  <a:schemeClr val="tx1"/>
                </a:solidFill>
              </a:rPr>
              <a:t> − Cluster analysis can generate a compact summary of data for classification, testing, hypothesis generation; hence, it serves as a key intermediate step for other data mining tasks also.</a:t>
            </a:r>
          </a:p>
          <a:p>
            <a:pPr marL="342900" indent="-342900" algn="l">
              <a:buClr>
                <a:srgbClr val="0070C0"/>
              </a:buClr>
              <a:buSzPct val="80000"/>
              <a:buFont typeface="Wingdings" pitchFamily="2" charset="2"/>
              <a:buChar char="u"/>
            </a:pPr>
            <a:r>
              <a:rPr lang="en-US" sz="1600" b="1" dirty="0">
                <a:solidFill>
                  <a:schemeClr val="tx1"/>
                </a:solidFill>
              </a:rPr>
              <a:t>Trend detection in dynamic data</a:t>
            </a:r>
            <a:r>
              <a:rPr lang="en-US" sz="1600" dirty="0">
                <a:solidFill>
                  <a:schemeClr val="tx1"/>
                </a:solidFill>
              </a:rPr>
              <a:t> − Clustering can also be used for trend detection in dynamic data by making various clusters of similar trends.</a:t>
            </a:r>
          </a:p>
          <a:p>
            <a:pPr marL="342900" indent="-342900" algn="l">
              <a:buClr>
                <a:srgbClr val="0070C0"/>
              </a:buClr>
              <a:buSzPct val="80000"/>
              <a:buFont typeface="Wingdings" pitchFamily="2" charset="2"/>
              <a:buChar char="u"/>
            </a:pPr>
            <a:r>
              <a:rPr lang="en-US" sz="1600" b="1" dirty="0">
                <a:solidFill>
                  <a:schemeClr val="tx1"/>
                </a:solidFill>
              </a:rPr>
              <a:t>Social network analysis</a:t>
            </a:r>
            <a:r>
              <a:rPr lang="en-US" sz="1600" dirty="0">
                <a:solidFill>
                  <a:schemeClr val="tx1"/>
                </a:solidFill>
              </a:rPr>
              <a:t> − Clustering can be used in social network analysis. The examples are generating sequences in images, videos or audios.</a:t>
            </a:r>
          </a:p>
          <a:p>
            <a:pPr marL="342900" indent="-342900" algn="l">
              <a:buClr>
                <a:srgbClr val="0070C0"/>
              </a:buClr>
              <a:buSzPct val="80000"/>
              <a:buFont typeface="Wingdings" pitchFamily="2" charset="2"/>
              <a:buChar char="u"/>
            </a:pPr>
            <a:r>
              <a:rPr lang="en-US" sz="1600" b="1" dirty="0">
                <a:solidFill>
                  <a:schemeClr val="tx1"/>
                </a:solidFill>
              </a:rPr>
              <a:t>Biological data analysis</a:t>
            </a:r>
            <a:r>
              <a:rPr lang="en-US" sz="1600" dirty="0">
                <a:solidFill>
                  <a:schemeClr val="tx1"/>
                </a:solidFill>
              </a:rPr>
              <a:t> − Clustering can also be used to make clusters of images, videos hence it can successfully be used in biological data analysis.</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25016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18.5 Summary of Clustering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2459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18.5 Summary of Clustering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 of Clustering</a:t>
            </a:r>
          </a:p>
          <a:p>
            <a:pPr marL="342900" indent="-342900" algn="l">
              <a:buClr>
                <a:srgbClr val="0070C0"/>
              </a:buClr>
              <a:buSzPct val="80000"/>
              <a:buFont typeface="Wingdings" pitchFamily="2" charset="2"/>
              <a:buChar char="u"/>
            </a:pPr>
            <a:r>
              <a:rPr lang="en-US" sz="1800" dirty="0">
                <a:solidFill>
                  <a:schemeClr val="tx1"/>
                </a:solidFill>
              </a:rPr>
              <a:t>Clustering methods are one of the most useful unsupervised ML methods. </a:t>
            </a:r>
          </a:p>
          <a:p>
            <a:pPr marL="342900" indent="-342900" algn="l">
              <a:buClr>
                <a:srgbClr val="0070C0"/>
              </a:buClr>
              <a:buSzPct val="80000"/>
              <a:buFont typeface="Wingdings" pitchFamily="2" charset="2"/>
              <a:buChar char="u"/>
            </a:pPr>
            <a:r>
              <a:rPr lang="en-US" sz="1800" dirty="0">
                <a:solidFill>
                  <a:schemeClr val="tx1"/>
                </a:solidFill>
              </a:rPr>
              <a:t>Clustering is important because it determines the intrinsic grouping among the present unlabeled data.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64747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Cluster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Clustering</a:t>
            </a:r>
          </a:p>
          <a:p>
            <a:pPr marL="342900" indent="-342900" algn="l">
              <a:buClr>
                <a:srgbClr val="0070C0"/>
              </a:buClr>
              <a:buSzPct val="80000"/>
              <a:buFont typeface="Wingdings" pitchFamily="2" charset="2"/>
              <a:buChar char="u"/>
            </a:pPr>
            <a:r>
              <a:rPr lang="en-US" sz="1800" dirty="0">
                <a:solidFill>
                  <a:schemeClr val="tx1"/>
                </a:solidFill>
              </a:rPr>
              <a:t>Clustering methods are one of the most useful unsupervised ML methods. These methods are used to find similarity as well as the relationship patterns among data samples and then cluster those samples into groups having similarity based on features.</a:t>
            </a:r>
          </a:p>
          <a:p>
            <a:pPr marL="342900" indent="-342900" algn="l">
              <a:buClr>
                <a:srgbClr val="0070C0"/>
              </a:buClr>
              <a:buSzPct val="80000"/>
              <a:buFont typeface="Wingdings" pitchFamily="2" charset="2"/>
              <a:buChar char="u"/>
            </a:pPr>
            <a:r>
              <a:rPr lang="en-US" sz="1800" dirty="0">
                <a:solidFill>
                  <a:schemeClr val="tx1"/>
                </a:solidFill>
              </a:rPr>
              <a:t>Clustering is important because it determines the intrinsic grouping among the present unlabeled data. They basically make some assumptions about data points to constitute their similarity. Each assumption will construct different but equally valid clusters.</a:t>
            </a:r>
          </a:p>
          <a:p>
            <a:pPr marL="342900" indent="-342900" algn="l">
              <a:buClr>
                <a:srgbClr val="0070C0"/>
              </a:buClr>
              <a:buSzPct val="80000"/>
              <a:buFont typeface="Wingdings" pitchFamily="2" charset="2"/>
              <a:buChar char="u"/>
            </a:pPr>
            <a:r>
              <a:rPr lang="en-US" sz="1800" dirty="0">
                <a:solidFill>
                  <a:schemeClr val="tx1"/>
                </a:solidFill>
              </a:rPr>
              <a:t>For example, below is the diagram which shows clustering system grouped together the similar kind of data in different clusters:</a:t>
            </a:r>
          </a:p>
          <a:p>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26" name="Picture 2" descr="Clustering System">
            <a:extLst>
              <a:ext uri="{FF2B5EF4-FFF2-40B4-BE49-F238E27FC236}">
                <a16:creationId xmlns:a16="http://schemas.microsoft.com/office/drawing/2014/main" id="{3DECB834-B226-44E6-8ECC-EA3590A88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725144"/>
            <a:ext cx="5391150" cy="17335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 Simple Linear Regression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Cluster Formation Methods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Cluster Formation Methods</a:t>
            </a:r>
          </a:p>
          <a:p>
            <a:pPr marL="342900" indent="-342900" algn="l">
              <a:buClr>
                <a:srgbClr val="0070C0"/>
              </a:buClr>
              <a:buSzPct val="80000"/>
              <a:buFont typeface="Wingdings" pitchFamily="2" charset="2"/>
              <a:buChar char="u"/>
            </a:pPr>
            <a:r>
              <a:rPr lang="en-US" sz="1800" dirty="0">
                <a:solidFill>
                  <a:schemeClr val="tx1"/>
                </a:solidFill>
              </a:rPr>
              <a:t>It is not necessary that clusters will be formed in spherical form. </a:t>
            </a:r>
          </a:p>
          <a:p>
            <a:pPr marL="342900" indent="-342900" algn="l">
              <a:buClr>
                <a:srgbClr val="0070C0"/>
              </a:buClr>
              <a:buSzPct val="80000"/>
              <a:buFont typeface="Wingdings" pitchFamily="2" charset="2"/>
              <a:buChar char="u"/>
            </a:pPr>
            <a:r>
              <a:rPr lang="en-US" sz="1800" dirty="0">
                <a:solidFill>
                  <a:schemeClr val="tx1"/>
                </a:solidFill>
              </a:rPr>
              <a:t>Followings are some other cluster formation methods</a:t>
            </a:r>
          </a:p>
          <a:p>
            <a:pPr marL="342900" indent="-342900" algn="l">
              <a:buClr>
                <a:srgbClr val="0070C0"/>
              </a:buClr>
              <a:buSzPct val="80000"/>
              <a:buFont typeface="Wingdings" pitchFamily="2" charset="2"/>
              <a:buChar char="u"/>
            </a:pPr>
            <a:r>
              <a:rPr lang="en-US" sz="1800" b="1" dirty="0">
                <a:solidFill>
                  <a:schemeClr val="tx1"/>
                </a:solidFill>
              </a:rPr>
              <a:t>Density-based</a:t>
            </a:r>
          </a:p>
          <a:p>
            <a:pPr marL="342900" indent="-342900" algn="l">
              <a:buClr>
                <a:srgbClr val="0070C0"/>
              </a:buClr>
              <a:buSzPct val="80000"/>
              <a:buFont typeface="Wingdings" pitchFamily="2" charset="2"/>
              <a:buChar char="u"/>
            </a:pPr>
            <a:r>
              <a:rPr lang="en-US" sz="1800" dirty="0">
                <a:solidFill>
                  <a:schemeClr val="tx1"/>
                </a:solidFill>
              </a:rPr>
              <a:t>In these methods, the clusters are formed as the dense region. </a:t>
            </a:r>
          </a:p>
          <a:p>
            <a:pPr marL="342900" indent="-342900" algn="l">
              <a:buClr>
                <a:srgbClr val="0070C0"/>
              </a:buClr>
              <a:buSzPct val="80000"/>
              <a:buFont typeface="Wingdings" pitchFamily="2" charset="2"/>
              <a:buChar char="u"/>
            </a:pPr>
            <a:r>
              <a:rPr lang="en-US" sz="1800" dirty="0">
                <a:solidFill>
                  <a:schemeClr val="tx1"/>
                </a:solidFill>
              </a:rPr>
              <a:t>The advantage of these methods is that they have good accuracy as well as good ability to merge two clusters, for example, Density-Based Spatial Clustering of Applications with Noise (DBSCAN), Ordering Points to identify Clustering structure (OPTICS), and etc.</a:t>
            </a:r>
          </a:p>
          <a:p>
            <a:pPr marL="342900" indent="-342900" algn="l">
              <a:buClr>
                <a:srgbClr val="0070C0"/>
              </a:buClr>
              <a:buSzPct val="80000"/>
              <a:buFont typeface="Wingdings" pitchFamily="2" charset="2"/>
              <a:buChar char="u"/>
            </a:pPr>
            <a:r>
              <a:rPr lang="en-US" sz="1800" b="1" dirty="0">
                <a:solidFill>
                  <a:schemeClr val="tx1"/>
                </a:solidFill>
              </a:rPr>
              <a:t>Hierarchical-based</a:t>
            </a:r>
          </a:p>
          <a:p>
            <a:pPr marL="342900" indent="-342900" algn="l">
              <a:buClr>
                <a:srgbClr val="0070C0"/>
              </a:buClr>
              <a:buSzPct val="80000"/>
              <a:buFont typeface="Wingdings" pitchFamily="2" charset="2"/>
              <a:buChar char="u"/>
            </a:pPr>
            <a:r>
              <a:rPr lang="en-US" sz="1800" dirty="0">
                <a:solidFill>
                  <a:schemeClr val="tx1"/>
                </a:solidFill>
              </a:rPr>
              <a:t>In these methods, the clusters are formed as a tree type structure based on the hierarchy. </a:t>
            </a:r>
          </a:p>
          <a:p>
            <a:pPr marL="342900" indent="-342900" algn="l">
              <a:buClr>
                <a:srgbClr val="0070C0"/>
              </a:buClr>
              <a:buSzPct val="80000"/>
              <a:buFont typeface="Wingdings" pitchFamily="2" charset="2"/>
              <a:buChar char="u"/>
            </a:pPr>
            <a:r>
              <a:rPr lang="en-US" sz="1800" dirty="0">
                <a:solidFill>
                  <a:schemeClr val="tx1"/>
                </a:solidFill>
              </a:rPr>
              <a:t>They have two categories namely, Agglomerative (Bottom up approach) and Divisive (Top down approach), for example, Clustering using Representatives (CURE), Balanced iterative Reducing Clustering using Hierarchies (BIRCH),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Cluster Formation Methods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Cluster Formation Methods</a:t>
            </a:r>
          </a:p>
          <a:p>
            <a:pPr marL="342900" indent="-342900" algn="l">
              <a:buClr>
                <a:srgbClr val="0070C0"/>
              </a:buClr>
              <a:buSzPct val="80000"/>
              <a:buFont typeface="Wingdings" pitchFamily="2" charset="2"/>
              <a:buChar char="u"/>
            </a:pPr>
            <a:r>
              <a:rPr lang="en-US" sz="1800" b="1" dirty="0">
                <a:solidFill>
                  <a:schemeClr val="tx1"/>
                </a:solidFill>
              </a:rPr>
              <a:t>Partitioning</a:t>
            </a:r>
          </a:p>
          <a:p>
            <a:pPr marL="342900" indent="-342900" algn="l">
              <a:buClr>
                <a:srgbClr val="0070C0"/>
              </a:buClr>
              <a:buSzPct val="80000"/>
              <a:buFont typeface="Wingdings" pitchFamily="2" charset="2"/>
              <a:buChar char="u"/>
            </a:pPr>
            <a:r>
              <a:rPr lang="en-US" sz="1800" dirty="0">
                <a:solidFill>
                  <a:schemeClr val="tx1"/>
                </a:solidFill>
              </a:rPr>
              <a:t>In these methods, the clusters are formed by portioning the objects into k clusters. Number of clusters will be equal to the number of partitions, for example, K-means, Clustering Large Applications based upon randomized Search (CLARANS).</a:t>
            </a:r>
          </a:p>
          <a:p>
            <a:pPr marL="342900" indent="-342900" algn="l">
              <a:buClr>
                <a:srgbClr val="0070C0"/>
              </a:buClr>
              <a:buSzPct val="80000"/>
              <a:buFont typeface="Wingdings" pitchFamily="2" charset="2"/>
              <a:buChar char="u"/>
            </a:pPr>
            <a:r>
              <a:rPr lang="en-US" sz="1800" b="1" dirty="0">
                <a:solidFill>
                  <a:schemeClr val="tx1"/>
                </a:solidFill>
              </a:rPr>
              <a:t>Grid</a:t>
            </a:r>
          </a:p>
          <a:p>
            <a:pPr marL="342900" indent="-342900" algn="l">
              <a:buClr>
                <a:srgbClr val="0070C0"/>
              </a:buClr>
              <a:buSzPct val="80000"/>
              <a:buFont typeface="Wingdings" pitchFamily="2" charset="2"/>
              <a:buChar char="u"/>
            </a:pPr>
            <a:r>
              <a:rPr lang="en-US" sz="1800" dirty="0">
                <a:solidFill>
                  <a:schemeClr val="tx1"/>
                </a:solidFill>
              </a:rPr>
              <a:t>In these methods, the clusters are formed as a grid like structure. </a:t>
            </a:r>
          </a:p>
          <a:p>
            <a:pPr marL="342900" indent="-342900" algn="l">
              <a:buClr>
                <a:srgbClr val="0070C0"/>
              </a:buClr>
              <a:buSzPct val="80000"/>
              <a:buFont typeface="Wingdings" pitchFamily="2" charset="2"/>
              <a:buChar char="u"/>
            </a:pPr>
            <a:r>
              <a:rPr lang="en-US" sz="1800" dirty="0">
                <a:solidFill>
                  <a:schemeClr val="tx1"/>
                </a:solidFill>
              </a:rPr>
              <a:t>The advantage of these methods is that all the clustering operation done on these grids are fast and independent of the number of data objects, for example, Statistical Information Grid (STING), Clustering in Quest (CLIQUE).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7168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18.2 Measure Clustering Performance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412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Measure Clustering Performance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7444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Measure Clustering Performance</a:t>
            </a:r>
          </a:p>
          <a:p>
            <a:pPr marL="342900" indent="-342900" algn="l">
              <a:buClr>
                <a:srgbClr val="0070C0"/>
              </a:buClr>
              <a:buSzPct val="80000"/>
              <a:buFont typeface="Wingdings" pitchFamily="2" charset="2"/>
              <a:buChar char="u"/>
            </a:pPr>
            <a:r>
              <a:rPr lang="en-US" sz="1800" dirty="0">
                <a:solidFill>
                  <a:schemeClr val="tx1"/>
                </a:solidFill>
              </a:rPr>
              <a:t>One of the most important consideration regarding ML model is assessing its performance or you can say model’s quality. In case of supervised learning algorithms, assessing the quality of our model is easy because we already have labels for every example.</a:t>
            </a:r>
          </a:p>
          <a:p>
            <a:pPr marL="342900" indent="-342900" algn="l">
              <a:buClr>
                <a:srgbClr val="0070C0"/>
              </a:buClr>
              <a:buSzPct val="80000"/>
              <a:buFont typeface="Wingdings" pitchFamily="2" charset="2"/>
              <a:buChar char="u"/>
            </a:pPr>
            <a:r>
              <a:rPr lang="en-US" sz="1800" dirty="0">
                <a:solidFill>
                  <a:schemeClr val="tx1"/>
                </a:solidFill>
              </a:rPr>
              <a:t>On the other hand, in case of unsupervised learning algorithms we are not that much blessed because we deal with unlabeled data. But still we have some metrics that give the practitioner an insight about the happening of change in clusters depending on algorithm.</a:t>
            </a:r>
          </a:p>
          <a:p>
            <a:pPr marL="342900" indent="-342900" algn="l">
              <a:buClr>
                <a:srgbClr val="0070C0"/>
              </a:buClr>
              <a:buSzPct val="80000"/>
              <a:buFont typeface="Wingdings" pitchFamily="2" charset="2"/>
              <a:buChar char="u"/>
            </a:pPr>
            <a:r>
              <a:rPr lang="en-US" sz="1800" dirty="0">
                <a:solidFill>
                  <a:schemeClr val="tx1"/>
                </a:solidFill>
              </a:rPr>
              <a:t>Before we deep dive into such metrics, we must understand that these metrics only evaluates the comparative performance of models against each other rather than measuring the validity of the model’s prediction. Followings are some of the metrics that we can deploy on clustering algorithms to measure the quality of model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30113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Measure Clustering Performance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Measure Clustering Performance</a:t>
            </a:r>
          </a:p>
          <a:p>
            <a:pPr marL="342900" indent="-342900" algn="l">
              <a:buClr>
                <a:srgbClr val="0070C0"/>
              </a:buClr>
              <a:buSzPct val="80000"/>
              <a:buFont typeface="Wingdings" pitchFamily="2" charset="2"/>
              <a:buChar char="u"/>
            </a:pPr>
            <a:r>
              <a:rPr lang="en-US" sz="1800" b="1" dirty="0">
                <a:solidFill>
                  <a:schemeClr val="tx1"/>
                </a:solidFill>
              </a:rPr>
              <a:t>Silhouette Analysis</a:t>
            </a:r>
          </a:p>
          <a:p>
            <a:pPr marL="342900" indent="-342900" algn="l">
              <a:buClr>
                <a:srgbClr val="0070C0"/>
              </a:buClr>
              <a:buSzPct val="80000"/>
              <a:buFont typeface="Wingdings" pitchFamily="2" charset="2"/>
              <a:buChar char="u"/>
            </a:pPr>
            <a:r>
              <a:rPr lang="en-US" sz="1800" dirty="0">
                <a:solidFill>
                  <a:schemeClr val="tx1"/>
                </a:solidFill>
              </a:rPr>
              <a:t>Silhouette analysis used to check the quality of clustering model by measuring the distance between the clusters. It basically provides us a way to assess the parameters like number of clusters with the help of </a:t>
            </a:r>
            <a:r>
              <a:rPr lang="en-US" sz="1800" b="1" dirty="0">
                <a:solidFill>
                  <a:schemeClr val="tx1"/>
                </a:solidFill>
              </a:rPr>
              <a:t>Silhouette score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This score measures how close each point in one cluster is to points in the neighboring clusters.</a:t>
            </a:r>
          </a:p>
          <a:p>
            <a:pPr marL="342900" indent="-342900" algn="l">
              <a:buClr>
                <a:srgbClr val="0070C0"/>
              </a:buClr>
              <a:buSzPct val="80000"/>
              <a:buFont typeface="Wingdings" pitchFamily="2" charset="2"/>
              <a:buChar char="u"/>
            </a:pPr>
            <a:r>
              <a:rPr lang="en-US" sz="1800" b="1" dirty="0">
                <a:solidFill>
                  <a:schemeClr val="tx1"/>
                </a:solidFill>
              </a:rPr>
              <a:t>Analysis of Silhouette Score</a:t>
            </a:r>
          </a:p>
          <a:p>
            <a:pPr marL="342900" indent="-342900" algn="l">
              <a:buClr>
                <a:srgbClr val="0070C0"/>
              </a:buClr>
              <a:buSzPct val="80000"/>
              <a:buFont typeface="Wingdings" pitchFamily="2" charset="2"/>
              <a:buChar char="u"/>
            </a:pPr>
            <a:r>
              <a:rPr lang="en-US" sz="1000" dirty="0">
                <a:hlinkClick r:id="rId2"/>
              </a:rPr>
              <a:t>https://www.tutorialspoint.com/machine_learning_with_python/machine_learning_with_python_analysis_of_silhouette_score.htm</a:t>
            </a:r>
            <a:endParaRPr lang="en-US" sz="10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Analysis of Silhouette Score: The range of </a:t>
            </a:r>
            <a:r>
              <a:rPr lang="en-US" sz="1800" b="1" dirty="0">
                <a:solidFill>
                  <a:schemeClr val="tx1"/>
                </a:solidFill>
              </a:rPr>
              <a:t>Silhouette score</a:t>
            </a:r>
            <a:r>
              <a:rPr lang="en-US" sz="1800" dirty="0">
                <a:solidFill>
                  <a:schemeClr val="tx1"/>
                </a:solidFill>
              </a:rPr>
              <a:t> is [-1,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https://www.tutorialspoint.com/machine_learning_with_python/machine_learning_with_python_clustering_algorithms_overview.htm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32442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18.3 Types of ML Clustering Algorithm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950457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TotalTime>
  <Words>1460</Words>
  <Application>Microsoft Office PowerPoint</Application>
  <PresentationFormat>On-screen Show (4:3)</PresentationFormat>
  <Paragraphs>115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18 Cluster</vt:lpstr>
      <vt:lpstr>18 Cluster</vt:lpstr>
      <vt:lpstr>18.1 Simple Linear Regression</vt:lpstr>
      <vt:lpstr>18.1 Cluster Formation Methods</vt:lpstr>
      <vt:lpstr>18.1 Cluster Formation Methods</vt:lpstr>
      <vt:lpstr>18.2 Measure Clustering Performance</vt:lpstr>
      <vt:lpstr>18.2 Measure Clustering Performance</vt:lpstr>
      <vt:lpstr>18.2 Measure Clustering Performance</vt:lpstr>
      <vt:lpstr>18.3 Types of ML Clustering Algorithm</vt:lpstr>
      <vt:lpstr>18.3 Types of ML Clustering Algorithm</vt:lpstr>
      <vt:lpstr>18.2 Measure Clustering Performance</vt:lpstr>
      <vt:lpstr>18.4 Application of Clustering</vt:lpstr>
      <vt:lpstr>18.4 Application of Clustering</vt:lpstr>
      <vt:lpstr>18.5 Summary of Clustering</vt:lpstr>
      <vt:lpstr>18.5 Summary of Clustering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834</cp:revision>
  <dcterms:created xsi:type="dcterms:W3CDTF">2018-09-28T16:40:41Z</dcterms:created>
  <dcterms:modified xsi:type="dcterms:W3CDTF">2020-04-29T20:36:51Z</dcterms:modified>
</cp:coreProperties>
</file>