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0" r:id="rId3"/>
    <p:sldId id="293" r:id="rId4"/>
    <p:sldId id="294" r:id="rId5"/>
    <p:sldId id="295" r:id="rId6"/>
    <p:sldId id="296" r:id="rId7"/>
    <p:sldId id="291" r:id="rId8"/>
    <p:sldId id="292" r:id="rId9"/>
    <p:sldId id="297" r:id="rId10"/>
    <p:sldId id="259"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varScale="1">
        <p:scale>
          <a:sx n="95" d="100"/>
          <a:sy n="95" d="100"/>
        </p:scale>
        <p:origin x="33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random_forest.htm" TargetMode="External"/><Relationship Id="rId7" Type="http://schemas.openxmlformats.org/officeDocument/2006/relationships/hyperlink" Target="https://www.tutorialspoint.com/machine_learning_with_python/machine_learning_with_pipelines_automatic_workflows.htm" TargetMode="External"/><Relationship Id="rId2" Type="http://schemas.openxmlformats.org/officeDocument/2006/relationships/hyperlink" Target="https://www.tutorialspoint.com/machine_learning_with_python/machine_learning_with_python_bagged_decision_tree.htm" TargetMode="External"/><Relationship Id="rId1" Type="http://schemas.openxmlformats.org/officeDocument/2006/relationships/slideLayout" Target="../slideLayouts/slideLayout1.xml"/><Relationship Id="rId6" Type="http://schemas.openxmlformats.org/officeDocument/2006/relationships/hyperlink" Target="https://www.tutorialspoint.com/machine_learning_with_python/machine_learning_with_python_stochastic_gradient_boosting.htm" TargetMode="External"/><Relationship Id="rId5" Type="http://schemas.openxmlformats.org/officeDocument/2006/relationships/hyperlink" Target="https://www.tutorialspoint.com/machine_learning_with_python/machine_learning_with_python_adaboost.htm" TargetMode="External"/><Relationship Id="rId4" Type="http://schemas.openxmlformats.org/officeDocument/2006/relationships/hyperlink" Target="https://www.tutorialspoint.com/machine_learning_with_python/machine_learning_with_python_extra_trees.ht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improving_performance_of_ml_model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improving_performance_of_ml_models.ht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 Improve Model with Ensemble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 Improve Model with Ensemble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944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Improve Model Performance with Ensemble</a:t>
            </a:r>
          </a:p>
          <a:p>
            <a:pPr marL="342900" indent="-342900" algn="l">
              <a:buClr>
                <a:srgbClr val="0070C0"/>
              </a:buClr>
              <a:buSzPct val="80000"/>
              <a:buFont typeface="Wingdings" pitchFamily="2" charset="2"/>
              <a:buChar char="u"/>
            </a:pPr>
            <a:r>
              <a:rPr lang="en-US" sz="1800" dirty="0">
                <a:solidFill>
                  <a:schemeClr val="tx1"/>
                </a:solidFill>
              </a:rPr>
              <a:t>Ensembles can give to boost the machine learning result by combining several models. </a:t>
            </a:r>
          </a:p>
          <a:p>
            <a:pPr marL="342900" indent="-342900" algn="l">
              <a:buClr>
                <a:srgbClr val="0070C0"/>
              </a:buClr>
              <a:buSzPct val="80000"/>
              <a:buFont typeface="Wingdings" pitchFamily="2" charset="2"/>
              <a:buChar char="u"/>
            </a:pPr>
            <a:r>
              <a:rPr lang="en-US" sz="1800" dirty="0">
                <a:solidFill>
                  <a:schemeClr val="tx1"/>
                </a:solidFill>
              </a:rPr>
              <a:t>Ensemble models consist of several individually trained supervised learning models and their results are merged in various ways to achieve better predictive performance compared to a single model.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https://www.tutorialspoint.com/machine_learning_with_python/machine_learning_with_python_improving_performance_of_ml_models.htm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3227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 Improve Model with Ensemble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5922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Improve Model Performance with Ensemble</a:t>
            </a:r>
          </a:p>
          <a:p>
            <a:pPr marL="342900" indent="-342900" algn="l">
              <a:buClr>
                <a:srgbClr val="0070C0"/>
              </a:buClr>
              <a:buSzPct val="80000"/>
              <a:buFont typeface="Wingdings" pitchFamily="2" charset="2"/>
              <a:buChar char="u"/>
            </a:pPr>
            <a:r>
              <a:rPr lang="en-US" sz="1800" dirty="0">
                <a:solidFill>
                  <a:schemeClr val="tx1"/>
                </a:solidFill>
              </a:rPr>
              <a:t>Ensemble methods can be divided into following two groups:</a:t>
            </a:r>
          </a:p>
          <a:p>
            <a:pPr marL="342900" indent="-342900" algn="l">
              <a:buClr>
                <a:srgbClr val="0070C0"/>
              </a:buClr>
              <a:buSzPct val="80000"/>
              <a:buFont typeface="Wingdings" pitchFamily="2" charset="2"/>
              <a:buChar char="u"/>
            </a:pPr>
            <a:r>
              <a:rPr lang="en-US" sz="1800" b="1" dirty="0">
                <a:solidFill>
                  <a:schemeClr val="tx1"/>
                </a:solidFill>
              </a:rPr>
              <a:t>Sequential ensemble methods</a:t>
            </a:r>
          </a:p>
          <a:p>
            <a:pPr marL="342900" indent="-342900" algn="l">
              <a:buClr>
                <a:srgbClr val="0070C0"/>
              </a:buClr>
              <a:buSzPct val="80000"/>
              <a:buFont typeface="Wingdings" pitchFamily="2" charset="2"/>
              <a:buChar char="u"/>
            </a:pPr>
            <a:r>
              <a:rPr lang="en-US" sz="1800" dirty="0">
                <a:solidFill>
                  <a:schemeClr val="tx1"/>
                </a:solidFill>
              </a:rPr>
              <a:t>The base learners are generated sequentially. The motivation of such methods is to exploit the dependency among base learners.</a:t>
            </a:r>
          </a:p>
          <a:p>
            <a:pPr marL="342900" indent="-342900" algn="l">
              <a:buClr>
                <a:srgbClr val="0070C0"/>
              </a:buClr>
              <a:buSzPct val="80000"/>
              <a:buFont typeface="Wingdings" pitchFamily="2" charset="2"/>
              <a:buChar char="u"/>
            </a:pPr>
            <a:r>
              <a:rPr lang="en-US" sz="1800" b="1" dirty="0">
                <a:solidFill>
                  <a:schemeClr val="tx1"/>
                </a:solidFill>
              </a:rPr>
              <a:t>Parallel ensemble methods</a:t>
            </a:r>
          </a:p>
          <a:p>
            <a:pPr marL="342900" indent="-342900" algn="l">
              <a:buClr>
                <a:srgbClr val="0070C0"/>
              </a:buClr>
              <a:buSzPct val="80000"/>
              <a:buFont typeface="Wingdings" pitchFamily="2" charset="2"/>
              <a:buChar char="u"/>
            </a:pPr>
            <a:r>
              <a:rPr lang="en-US" sz="1800" dirty="0">
                <a:solidFill>
                  <a:schemeClr val="tx1"/>
                </a:solidFill>
              </a:rPr>
              <a:t>The base learners are generated in parallel. The motivation of such methods is to exploit the independence among base learners.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https://www.tutorialspoint.com/machine_learning_with_python/machine_learning_with_python_improving_performance_of_ml_models.htm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27879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 Improve Model with Ensemble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50875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Ensemble Learning Methods</a:t>
            </a:r>
          </a:p>
          <a:p>
            <a:pPr marL="342900" indent="-342900" algn="l">
              <a:buClr>
                <a:srgbClr val="0070C0"/>
              </a:buClr>
              <a:buSzPct val="80000"/>
              <a:buFont typeface="Wingdings" pitchFamily="2" charset="2"/>
              <a:buChar char="u"/>
            </a:pPr>
            <a:r>
              <a:rPr lang="en-US" sz="1800" dirty="0">
                <a:solidFill>
                  <a:schemeClr val="tx1"/>
                </a:solidFill>
              </a:rPr>
              <a:t>The following are the most popular ensemble learning methods, i.e., the methods for combining the predictions from different models:</a:t>
            </a:r>
          </a:p>
          <a:p>
            <a:pPr marL="342900" indent="-342900" algn="l">
              <a:buClr>
                <a:srgbClr val="0070C0"/>
              </a:buClr>
              <a:buSzPct val="80000"/>
              <a:buFont typeface="Wingdings" pitchFamily="2" charset="2"/>
              <a:buChar char="u"/>
            </a:pPr>
            <a:r>
              <a:rPr lang="en-US" sz="1800" b="1" dirty="0">
                <a:solidFill>
                  <a:schemeClr val="tx1"/>
                </a:solidFill>
              </a:rPr>
              <a:t>Bagging</a:t>
            </a:r>
          </a:p>
          <a:p>
            <a:pPr marL="342900" indent="-342900" algn="l">
              <a:buClr>
                <a:srgbClr val="0070C0"/>
              </a:buClr>
              <a:buSzPct val="80000"/>
              <a:buFont typeface="Wingdings" pitchFamily="2" charset="2"/>
              <a:buChar char="u"/>
            </a:pPr>
            <a:r>
              <a:rPr lang="en-US" sz="1800" dirty="0">
                <a:solidFill>
                  <a:schemeClr val="tx1"/>
                </a:solidFill>
              </a:rPr>
              <a:t>The bagging is also known as </a:t>
            </a:r>
            <a:r>
              <a:rPr lang="en-US" sz="1800" b="1" dirty="0">
                <a:solidFill>
                  <a:schemeClr val="tx1"/>
                </a:solidFill>
              </a:rPr>
              <a:t>bootstrap aggregation</a:t>
            </a:r>
            <a:r>
              <a:rPr lang="en-US" sz="1800" dirty="0">
                <a:solidFill>
                  <a:schemeClr val="tx1"/>
                </a:solidFill>
              </a:rPr>
              <a:t>. In bagging methods, ensemble model tries to improve prediction accuracy and decrease model variance by combining predictions of individual models trained over randomly generated training samples. The final prediction of ensemble model will be given by calculating the average of all predictions from the individual estimators. One of the best examples of bagging methods are random forests.</a:t>
            </a:r>
          </a:p>
          <a:p>
            <a:pPr marL="342900" indent="-342900" algn="l">
              <a:buClr>
                <a:srgbClr val="0070C0"/>
              </a:buClr>
              <a:buSzPct val="80000"/>
              <a:buFont typeface="Wingdings" pitchFamily="2" charset="2"/>
              <a:buChar char="u"/>
            </a:pPr>
            <a:r>
              <a:rPr lang="en-US" sz="1800" b="1" dirty="0">
                <a:solidFill>
                  <a:schemeClr val="tx1"/>
                </a:solidFill>
              </a:rPr>
              <a:t>Boosting</a:t>
            </a:r>
          </a:p>
          <a:p>
            <a:pPr marL="342900" indent="-342900" algn="l">
              <a:buClr>
                <a:srgbClr val="0070C0"/>
              </a:buClr>
              <a:buSzPct val="80000"/>
              <a:buFont typeface="Wingdings" pitchFamily="2" charset="2"/>
              <a:buChar char="u"/>
            </a:pPr>
            <a:r>
              <a:rPr lang="en-US" sz="1800" dirty="0">
                <a:solidFill>
                  <a:schemeClr val="tx1"/>
                </a:solidFill>
              </a:rPr>
              <a:t>In boosting method, the main principle of building ensemble model is to build it incrementally by training each base model estimator sequentially. As the name suggests, it basically combine several week base learners, trained sequentially over multiple iterations of training data, to build powerful ensemble. During the training of week base learners, higher weights are assigned to those learners which were misclassified earlier. The example of boosting method is AdaBoost.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https://www.tutorialspoint.com/machine_learning_with_python/machine_learning_with_python_improving_performance_of_ml_models.htm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05995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 Improve Model with Ensemble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Ensemble Learning Methods</a:t>
            </a:r>
          </a:p>
          <a:p>
            <a:pPr marL="342900" indent="-342900" algn="l">
              <a:buClr>
                <a:srgbClr val="0070C0"/>
              </a:buClr>
              <a:buSzPct val="80000"/>
              <a:buFont typeface="Wingdings" pitchFamily="2" charset="2"/>
              <a:buChar char="u"/>
            </a:pPr>
            <a:r>
              <a:rPr lang="en-US" sz="1800" b="1" dirty="0">
                <a:solidFill>
                  <a:schemeClr val="tx1"/>
                </a:solidFill>
              </a:rPr>
              <a:t>Voting</a:t>
            </a:r>
          </a:p>
          <a:p>
            <a:pPr marL="342900" indent="-342900" algn="l">
              <a:buClr>
                <a:srgbClr val="0070C0"/>
              </a:buClr>
              <a:buSzPct val="80000"/>
              <a:buFont typeface="Wingdings" pitchFamily="2" charset="2"/>
              <a:buChar char="u"/>
            </a:pPr>
            <a:r>
              <a:rPr lang="en-US" sz="1800" dirty="0">
                <a:solidFill>
                  <a:schemeClr val="tx1"/>
                </a:solidFill>
              </a:rPr>
              <a:t>In this ensemble learning model, multiple models of different types are built and some simple statistics, like calculating mean or median etc., are used to combine the predictions. This prediction will serve as the additional input for training to make the final prediction.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https://www.tutorialspoint.com/machine_learning_with_python/machine_learning_with_python_improving_performance_of_ml_models.htm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36928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 Improve Model with Ensemble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5365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Ensemble Learning Methods</a:t>
            </a:r>
          </a:p>
          <a:p>
            <a:pPr marL="342900" indent="-342900" algn="l">
              <a:buClr>
                <a:srgbClr val="0070C0"/>
              </a:buClr>
              <a:buSzPct val="80000"/>
              <a:buFont typeface="Wingdings" pitchFamily="2" charset="2"/>
              <a:buChar char="u"/>
            </a:pPr>
            <a:r>
              <a:rPr lang="en-US" sz="1800" b="1" dirty="0">
                <a:solidFill>
                  <a:schemeClr val="tx1"/>
                </a:solidFill>
              </a:rPr>
              <a:t>Bagging Ensemble Algorithms</a:t>
            </a:r>
          </a:p>
          <a:p>
            <a:pPr marL="342900" indent="-342900" algn="l">
              <a:buClr>
                <a:srgbClr val="0070C0"/>
              </a:buClr>
              <a:buSzPct val="80000"/>
              <a:buFont typeface="Wingdings" pitchFamily="2" charset="2"/>
              <a:buChar char="u"/>
            </a:pPr>
            <a:r>
              <a:rPr lang="en-US" sz="1800" dirty="0">
                <a:solidFill>
                  <a:schemeClr val="tx1"/>
                </a:solidFill>
              </a:rPr>
              <a:t>The following are three bagging ensemble algorithms −</a:t>
            </a:r>
          </a:p>
          <a:p>
            <a:pPr marL="800100" lvl="1" indent="-342900" algn="l">
              <a:buClr>
                <a:srgbClr val="0070C0"/>
              </a:buClr>
              <a:buSzPct val="80000"/>
              <a:buFont typeface="Wingdings" pitchFamily="2" charset="2"/>
              <a:buChar char="u"/>
            </a:pPr>
            <a:r>
              <a:rPr lang="en-US" sz="1800" dirty="0">
                <a:solidFill>
                  <a:schemeClr val="tx1"/>
                </a:solidFill>
                <a:hlinkClick r:id="rId2">
                  <a:extLst>
                    <a:ext uri="{A12FA001-AC4F-418D-AE19-62706E023703}">
                      <ahyp:hlinkClr xmlns:ahyp="http://schemas.microsoft.com/office/drawing/2018/hyperlinkcolor" val="tx"/>
                    </a:ext>
                  </a:extLst>
                </a:hlinkClick>
              </a:rPr>
              <a:t>Bagged Decision Tree</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a:solidFill>
                  <a:schemeClr val="tx1"/>
                </a:solidFill>
                <a:hlinkClick r:id="rId3">
                  <a:extLst>
                    <a:ext uri="{A12FA001-AC4F-418D-AE19-62706E023703}">
                      <ahyp:hlinkClr xmlns:ahyp="http://schemas.microsoft.com/office/drawing/2018/hyperlinkcolor" val="tx"/>
                    </a:ext>
                  </a:extLst>
                </a:hlinkClick>
              </a:rPr>
              <a:t>Random Forest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a:solidFill>
                  <a:schemeClr val="tx1"/>
                </a:solidFill>
                <a:hlinkClick r:id="rId4">
                  <a:extLst>
                    <a:ext uri="{A12FA001-AC4F-418D-AE19-62706E023703}">
                      <ahyp:hlinkClr xmlns:ahyp="http://schemas.microsoft.com/office/drawing/2018/hyperlinkcolor" val="tx"/>
                    </a:ext>
                  </a:extLst>
                </a:hlinkClick>
              </a:rPr>
              <a:t>Extra Trees</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Boosting Ensemble Algorithms</a:t>
            </a:r>
          </a:p>
          <a:p>
            <a:pPr marL="342900" indent="-342900" algn="l">
              <a:buClr>
                <a:srgbClr val="0070C0"/>
              </a:buClr>
              <a:buSzPct val="80000"/>
              <a:buFont typeface="Wingdings" pitchFamily="2" charset="2"/>
              <a:buChar char="u"/>
            </a:pPr>
            <a:r>
              <a:rPr lang="en-US" sz="1800" dirty="0">
                <a:solidFill>
                  <a:schemeClr val="tx1"/>
                </a:solidFill>
              </a:rPr>
              <a:t>The followings are the two most common boosting ensemble algorithms −</a:t>
            </a:r>
          </a:p>
          <a:p>
            <a:pPr marL="800100" lvl="1" indent="-342900" algn="l">
              <a:buClr>
                <a:srgbClr val="0070C0"/>
              </a:buClr>
              <a:buSzPct val="80000"/>
              <a:buFont typeface="Wingdings" pitchFamily="2" charset="2"/>
              <a:buChar char="u"/>
            </a:pPr>
            <a:r>
              <a:rPr lang="en-US" sz="1800" dirty="0">
                <a:solidFill>
                  <a:schemeClr val="tx1"/>
                </a:solidFill>
                <a:hlinkClick r:id="rId5">
                  <a:extLst>
                    <a:ext uri="{A12FA001-AC4F-418D-AE19-62706E023703}">
                      <ahyp:hlinkClr xmlns:ahyp="http://schemas.microsoft.com/office/drawing/2018/hyperlinkcolor" val="tx"/>
                    </a:ext>
                  </a:extLst>
                </a:hlinkClick>
              </a:rPr>
              <a:t>AdaBoost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a:solidFill>
                  <a:schemeClr val="tx1"/>
                </a:solidFill>
                <a:hlinkClick r:id="rId6">
                  <a:extLst>
                    <a:ext uri="{A12FA001-AC4F-418D-AE19-62706E023703}">
                      <ahyp:hlinkClr xmlns:ahyp="http://schemas.microsoft.com/office/drawing/2018/hyperlinkcolor" val="tx"/>
                    </a:ext>
                  </a:extLst>
                </a:hlinkClick>
              </a:rPr>
              <a:t>Stochastic Gradient Boosting</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Voting Ensemble Algorithms</a:t>
            </a:r>
          </a:p>
          <a:p>
            <a:pPr marL="342900" indent="-342900" algn="l">
              <a:buClr>
                <a:srgbClr val="0070C0"/>
              </a:buClr>
              <a:buSzPct val="80000"/>
              <a:buFont typeface="Wingdings" pitchFamily="2" charset="2"/>
              <a:buChar char="u"/>
            </a:pPr>
            <a:r>
              <a:rPr lang="en-US" sz="1800" dirty="0">
                <a:solidFill>
                  <a:schemeClr val="tx1"/>
                </a:solidFill>
              </a:rPr>
              <a:t>As discussed, voting first creates two or more standalone models from training dataset and then a voting classifier will wrap the model along with taking the average of the predictions of sub-model whenever needed new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7"/>
              </a:rPr>
              <a:t>https://www.tutorialspoint.com/machine_learning_with_python/machine_learning_with_python_improving_performance_of_ml_models.htm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80248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25.1 Improve with Ensemble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26220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25.1 Improve with Ensemble Example</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Improve Model Performance with Ensemble Example</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https://www.tutorialspoint.com/machine_learning_with_python/machine_learning_with_python_improving_performance_of_ml_models.htm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1" name="Picture 10">
            <a:extLst>
              <a:ext uri="{FF2B5EF4-FFF2-40B4-BE49-F238E27FC236}">
                <a16:creationId xmlns:a16="http://schemas.microsoft.com/office/drawing/2014/main" id="{6684B86A-3019-4B02-811C-A49E57D349D9}"/>
              </a:ext>
            </a:extLst>
          </p:cNvPr>
          <p:cNvPicPr>
            <a:picLocks noChangeAspect="1"/>
          </p:cNvPicPr>
          <p:nvPr/>
        </p:nvPicPr>
        <p:blipFill>
          <a:blip r:embed="rId3"/>
          <a:stretch>
            <a:fillRect/>
          </a:stretch>
        </p:blipFill>
        <p:spPr>
          <a:xfrm>
            <a:off x="1549230" y="1714036"/>
            <a:ext cx="4857508" cy="4811308"/>
          </a:xfrm>
          <a:prstGeom prst="rect">
            <a:avLst/>
          </a:prstGeom>
          <a:ln>
            <a:solidFill>
              <a:srgbClr val="C00000"/>
            </a:solidFill>
          </a:ln>
        </p:spPr>
      </p:pic>
    </p:spTree>
    <p:extLst>
      <p:ext uri="{BB962C8B-B14F-4D97-AF65-F5344CB8AC3E}">
        <p14:creationId xmlns:p14="http://schemas.microsoft.com/office/powerpoint/2010/main" val="141578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25.1 Improve with Ensemble Example</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6456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Improve Model Performance with Ensemble Example</a:t>
            </a:r>
          </a:p>
          <a:p>
            <a:pPr marL="342900" indent="-342900" algn="l">
              <a:buClr>
                <a:srgbClr val="0070C0"/>
              </a:buClr>
              <a:buSzPct val="80000"/>
              <a:buFont typeface="Wingdings" pitchFamily="2" charset="2"/>
              <a:buChar char="u"/>
            </a:pPr>
            <a:r>
              <a:rPr lang="en-US" sz="1800" b="1" dirty="0">
                <a:solidFill>
                  <a:schemeClr val="tx1"/>
                </a:solidFill>
              </a:rPr>
              <a:t>Display Result</a:t>
            </a:r>
            <a:endParaRPr lang="en-US" sz="1800" dirty="0">
              <a:solidFill>
                <a:schemeClr val="tx1"/>
              </a:solidFill>
            </a:endParaRP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https://www.tutorialspoint.com/machine_learning_with_python/machine_learning_with_python_improving_performance_of_ml_models.htm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E7540AA4-9C73-431F-A5B3-C98F4224DDF1}"/>
              </a:ext>
            </a:extLst>
          </p:cNvPr>
          <p:cNvPicPr>
            <a:picLocks noChangeAspect="1"/>
          </p:cNvPicPr>
          <p:nvPr/>
        </p:nvPicPr>
        <p:blipFill>
          <a:blip r:embed="rId3"/>
          <a:stretch>
            <a:fillRect/>
          </a:stretch>
        </p:blipFill>
        <p:spPr>
          <a:xfrm>
            <a:off x="1259632" y="1942456"/>
            <a:ext cx="5472608" cy="2307793"/>
          </a:xfrm>
          <a:prstGeom prst="rect">
            <a:avLst/>
          </a:prstGeom>
          <a:ln>
            <a:solidFill>
              <a:srgbClr val="C00000"/>
            </a:solidFill>
          </a:ln>
        </p:spPr>
      </p:pic>
      <p:pic>
        <p:nvPicPr>
          <p:cNvPr id="9" name="Picture 8">
            <a:extLst>
              <a:ext uri="{FF2B5EF4-FFF2-40B4-BE49-F238E27FC236}">
                <a16:creationId xmlns:a16="http://schemas.microsoft.com/office/drawing/2014/main" id="{E62E1C34-C7CD-46F9-A62C-B2A7094B52AC}"/>
              </a:ext>
            </a:extLst>
          </p:cNvPr>
          <p:cNvPicPr>
            <a:picLocks noChangeAspect="1"/>
          </p:cNvPicPr>
          <p:nvPr/>
        </p:nvPicPr>
        <p:blipFill>
          <a:blip r:embed="rId4"/>
          <a:stretch>
            <a:fillRect/>
          </a:stretch>
        </p:blipFill>
        <p:spPr>
          <a:xfrm>
            <a:off x="1259632" y="4714303"/>
            <a:ext cx="5544616" cy="1813767"/>
          </a:xfrm>
          <a:prstGeom prst="rect">
            <a:avLst/>
          </a:prstGeom>
        </p:spPr>
      </p:pic>
      <p:sp>
        <p:nvSpPr>
          <p:cNvPr id="10" name="TextBox 9">
            <a:extLst>
              <a:ext uri="{FF2B5EF4-FFF2-40B4-BE49-F238E27FC236}">
                <a16:creationId xmlns:a16="http://schemas.microsoft.com/office/drawing/2014/main" id="{86E6D7E5-5A2A-479F-BFAB-C68708118067}"/>
              </a:ext>
            </a:extLst>
          </p:cNvPr>
          <p:cNvSpPr txBox="1"/>
          <p:nvPr/>
        </p:nvSpPr>
        <p:spPr>
          <a:xfrm>
            <a:off x="1259632" y="4316971"/>
            <a:ext cx="1008112"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420689993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3123</TotalTime>
  <Words>756</Words>
  <Application>Microsoft Office PowerPoint</Application>
  <PresentationFormat>On-screen Show (4:3)</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佈景主題</vt:lpstr>
      <vt:lpstr>25 Improve Model with Ensemble</vt:lpstr>
      <vt:lpstr>25 Improve Model with Ensemble</vt:lpstr>
      <vt:lpstr>25 Improve Model with Ensemble</vt:lpstr>
      <vt:lpstr>25 Improve Model with Ensemble</vt:lpstr>
      <vt:lpstr>25 Improve Model with Ensemble</vt:lpstr>
      <vt:lpstr>25 Improve Model with Ensemble</vt:lpstr>
      <vt:lpstr>25.1 Improve with Ensemble Example</vt:lpstr>
      <vt:lpstr>25.1 Improve with Ensemble Example</vt:lpstr>
      <vt:lpstr>25.1 Improve with Ensemble Example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1044</cp:revision>
  <dcterms:created xsi:type="dcterms:W3CDTF">2018-09-28T16:40:41Z</dcterms:created>
  <dcterms:modified xsi:type="dcterms:W3CDTF">2020-05-01T02:57:17Z</dcterms:modified>
</cp:coreProperties>
</file>