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80" r:id="rId3"/>
    <p:sldId id="281" r:id="rId4"/>
    <p:sldId id="260" r:id="rId5"/>
    <p:sldId id="284" r:id="rId6"/>
    <p:sldId id="285" r:id="rId7"/>
    <p:sldId id="286" r:id="rId8"/>
    <p:sldId id="287" r:id="rId9"/>
    <p:sldId id="288" r:id="rId10"/>
    <p:sldId id="289" r:id="rId11"/>
    <p:sldId id="290" r:id="rId12"/>
    <p:sldId id="291" r:id="rId13"/>
    <p:sldId id="292" r:id="rId14"/>
    <p:sldId id="259" r:id="rId1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38" autoAdjust="0"/>
    <p:restoredTop sz="96806" autoAdjust="0"/>
  </p:normalViewPr>
  <p:slideViewPr>
    <p:cSldViewPr>
      <p:cViewPr varScale="1">
        <p:scale>
          <a:sx n="95" d="100"/>
          <a:sy n="95" d="100"/>
        </p:scale>
        <p:origin x="33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2020/4/29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2020/4/29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2020/4/29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2020/4/29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2020/4/29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2020/4/29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2020/4/29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2020/4/29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tutorialspoint.com/machine_learning_with_python/machine_learning_with_python_clustering_algorithms_mean_shift.htm"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ustering_algorithms_mean_shift.ht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ustering_algorithms_mean_shift.htm"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ustering_algorithms_mean_shift.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ustering_algorithms_mean_shift.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utorialspoint.com/machine_learning_with_python/machine_learning_with_python_clustering_algorithms_mean_shift.ht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utorialspoint.com/machine_learning_with_python/machine_learning_with_python_clustering_algorithms_mean_shift.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utorialspoint.com/machine_learning_with_python/machine_learning_with_python_clustering_algorithms_mean_shift.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20 Means-Shift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20.2 Mean-Shift Example 2</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6480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Mean-Shift Example 2</a:t>
            </a:r>
          </a:p>
          <a:p>
            <a:pPr marL="342900" indent="-342900" algn="l">
              <a:buClr>
                <a:srgbClr val="0070C0"/>
              </a:buClr>
              <a:buSzPct val="80000"/>
              <a:buFont typeface="Wingdings" pitchFamily="2" charset="2"/>
              <a:buChar char="u"/>
            </a:pPr>
            <a:r>
              <a:rPr lang="en-US" sz="1800" b="1" dirty="0">
                <a:solidFill>
                  <a:schemeClr val="tx1"/>
                </a:solidFill>
              </a:rPr>
              <a:t>Display Result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https://www.tutorialspoint.com/machine_learning_with_python/machine_learning_with_python_clustering_algorithms_mean_shift.htm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8" name="Picture 7">
            <a:extLst>
              <a:ext uri="{FF2B5EF4-FFF2-40B4-BE49-F238E27FC236}">
                <a16:creationId xmlns:a16="http://schemas.microsoft.com/office/drawing/2014/main" id="{395273B7-3ADE-41CB-95FF-2FB51AA48211}"/>
              </a:ext>
            </a:extLst>
          </p:cNvPr>
          <p:cNvPicPr>
            <a:picLocks noChangeAspect="1"/>
          </p:cNvPicPr>
          <p:nvPr/>
        </p:nvPicPr>
        <p:blipFill>
          <a:blip r:embed="rId3"/>
          <a:stretch>
            <a:fillRect/>
          </a:stretch>
        </p:blipFill>
        <p:spPr>
          <a:xfrm>
            <a:off x="2267744" y="3226440"/>
            <a:ext cx="4171318" cy="3522590"/>
          </a:xfrm>
          <a:prstGeom prst="rect">
            <a:avLst/>
          </a:prstGeom>
          <a:ln>
            <a:solidFill>
              <a:srgbClr val="C00000"/>
            </a:solidFill>
          </a:ln>
        </p:spPr>
      </p:pic>
      <p:pic>
        <p:nvPicPr>
          <p:cNvPr id="9" name="Picture 8">
            <a:extLst>
              <a:ext uri="{FF2B5EF4-FFF2-40B4-BE49-F238E27FC236}">
                <a16:creationId xmlns:a16="http://schemas.microsoft.com/office/drawing/2014/main" id="{9BD74DF9-D0FD-4767-B750-6B7FA3922F40}"/>
              </a:ext>
            </a:extLst>
          </p:cNvPr>
          <p:cNvPicPr>
            <a:picLocks noChangeAspect="1"/>
          </p:cNvPicPr>
          <p:nvPr/>
        </p:nvPicPr>
        <p:blipFill>
          <a:blip r:embed="rId4"/>
          <a:stretch>
            <a:fillRect/>
          </a:stretch>
        </p:blipFill>
        <p:spPr>
          <a:xfrm>
            <a:off x="1331640" y="1972807"/>
            <a:ext cx="5849940" cy="1178493"/>
          </a:xfrm>
          <a:prstGeom prst="rect">
            <a:avLst/>
          </a:prstGeom>
          <a:ln>
            <a:solidFill>
              <a:srgbClr val="C00000"/>
            </a:solidFill>
          </a:ln>
        </p:spPr>
      </p:pic>
    </p:spTree>
    <p:extLst>
      <p:ext uri="{BB962C8B-B14F-4D97-AF65-F5344CB8AC3E}">
        <p14:creationId xmlns:p14="http://schemas.microsoft.com/office/powerpoint/2010/main" val="46442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20.3 Pros and Cons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434724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20.3 Pros and Cons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95232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Pros</a:t>
            </a:r>
          </a:p>
          <a:p>
            <a:pPr marL="342900" indent="-342900" algn="l">
              <a:buClr>
                <a:srgbClr val="0070C0"/>
              </a:buClr>
              <a:buSzPct val="80000"/>
              <a:buFont typeface="Wingdings" pitchFamily="2" charset="2"/>
              <a:buChar char="u"/>
            </a:pPr>
            <a:r>
              <a:rPr lang="en-US" sz="1800" dirty="0">
                <a:solidFill>
                  <a:schemeClr val="tx1"/>
                </a:solidFill>
              </a:rPr>
              <a:t>Advantages of Mean-Shift clustering algorithm:</a:t>
            </a:r>
          </a:p>
          <a:p>
            <a:pPr marL="800100" lvl="1" indent="-342900" algn="l">
              <a:buClr>
                <a:srgbClr val="0070C0"/>
              </a:buClr>
              <a:buSzPct val="80000"/>
              <a:buFont typeface="Wingdings" pitchFamily="2" charset="2"/>
              <a:buChar char="u"/>
            </a:pPr>
            <a:r>
              <a:rPr lang="en-US" sz="1800" dirty="0">
                <a:solidFill>
                  <a:schemeClr val="tx1"/>
                </a:solidFill>
              </a:rPr>
              <a:t>It does not need to make any model assumption as like in K-means or Gaussian mixture.</a:t>
            </a:r>
          </a:p>
          <a:p>
            <a:pPr marL="800100" lvl="1" indent="-342900" algn="l">
              <a:buClr>
                <a:srgbClr val="0070C0"/>
              </a:buClr>
              <a:buSzPct val="80000"/>
              <a:buFont typeface="Wingdings" pitchFamily="2" charset="2"/>
              <a:buChar char="u"/>
            </a:pPr>
            <a:r>
              <a:rPr lang="en-US" sz="1800" dirty="0">
                <a:solidFill>
                  <a:schemeClr val="tx1"/>
                </a:solidFill>
              </a:rPr>
              <a:t>It can also model the complex clusters which have nonconvex shape.</a:t>
            </a:r>
          </a:p>
          <a:p>
            <a:pPr marL="800100" lvl="1" indent="-342900" algn="l">
              <a:buClr>
                <a:srgbClr val="0070C0"/>
              </a:buClr>
              <a:buSzPct val="80000"/>
              <a:buFont typeface="Wingdings" pitchFamily="2" charset="2"/>
              <a:buChar char="u"/>
            </a:pPr>
            <a:r>
              <a:rPr lang="en-US" sz="1800" dirty="0">
                <a:solidFill>
                  <a:schemeClr val="tx1"/>
                </a:solidFill>
              </a:rPr>
              <a:t>It only needs one parameter named bandwidth which automatically determines the number of clusters.</a:t>
            </a:r>
          </a:p>
          <a:p>
            <a:pPr marL="800100" lvl="1" indent="-342900" algn="l">
              <a:buClr>
                <a:srgbClr val="0070C0"/>
              </a:buClr>
              <a:buSzPct val="80000"/>
              <a:buFont typeface="Wingdings" pitchFamily="2" charset="2"/>
              <a:buChar char="u"/>
            </a:pPr>
            <a:r>
              <a:rPr lang="en-US" sz="1800" dirty="0">
                <a:solidFill>
                  <a:schemeClr val="tx1"/>
                </a:solidFill>
              </a:rPr>
              <a:t>There is no issue of local minima as like in K-means.</a:t>
            </a:r>
          </a:p>
          <a:p>
            <a:pPr marL="800100" lvl="1" indent="-342900" algn="l">
              <a:buClr>
                <a:srgbClr val="0070C0"/>
              </a:buClr>
              <a:buSzPct val="80000"/>
              <a:buFont typeface="Wingdings" pitchFamily="2" charset="2"/>
              <a:buChar char="u"/>
            </a:pPr>
            <a:r>
              <a:rPr lang="en-US" sz="1800" dirty="0">
                <a:solidFill>
                  <a:schemeClr val="tx1"/>
                </a:solidFill>
              </a:rPr>
              <a:t>No problem generated from outliers.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https://www.tutorialspoint.com/machine_learning_with_python/machine_learning_with_python_clustering_algorithms_mean_shift.htm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2052444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20.3 Pros and Cons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30425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Cons</a:t>
            </a:r>
          </a:p>
          <a:p>
            <a:pPr marL="342900" indent="-342900" algn="l">
              <a:buClr>
                <a:srgbClr val="0070C0"/>
              </a:buClr>
              <a:buSzPct val="80000"/>
              <a:buFont typeface="Wingdings" pitchFamily="2" charset="2"/>
              <a:buChar char="u"/>
            </a:pPr>
            <a:r>
              <a:rPr lang="en-US" sz="1800" dirty="0">
                <a:solidFill>
                  <a:schemeClr val="tx1"/>
                </a:solidFill>
              </a:rPr>
              <a:t>Disadvantages of Mean-Shift clustering algorithm:</a:t>
            </a:r>
          </a:p>
          <a:p>
            <a:pPr marL="800100" lvl="1" indent="-342900" algn="l">
              <a:buClr>
                <a:srgbClr val="0070C0"/>
              </a:buClr>
              <a:buSzPct val="80000"/>
              <a:buFont typeface="Wingdings" pitchFamily="2" charset="2"/>
              <a:buChar char="u"/>
            </a:pPr>
            <a:r>
              <a:rPr lang="en-US" sz="1800" dirty="0">
                <a:solidFill>
                  <a:schemeClr val="tx1"/>
                </a:solidFill>
              </a:rPr>
              <a:t>Mean-shift algorithm does not work well in case of high dimension, where number of clusters changes abruptly.</a:t>
            </a:r>
          </a:p>
          <a:p>
            <a:pPr marL="800100" lvl="1" indent="-342900" algn="l">
              <a:buClr>
                <a:srgbClr val="0070C0"/>
              </a:buClr>
              <a:buSzPct val="80000"/>
              <a:buFont typeface="Wingdings" pitchFamily="2" charset="2"/>
              <a:buChar char="u"/>
            </a:pPr>
            <a:r>
              <a:rPr lang="en-US" sz="1800" dirty="0">
                <a:solidFill>
                  <a:schemeClr val="tx1"/>
                </a:solidFill>
              </a:rPr>
              <a:t>We do not have any direct control on the number of clusters but in some applications, we need a specific number of clusters.</a:t>
            </a:r>
          </a:p>
          <a:p>
            <a:pPr marL="800100" lvl="1" indent="-342900" algn="l">
              <a:buClr>
                <a:srgbClr val="0070C0"/>
              </a:buClr>
              <a:buSzPct val="80000"/>
              <a:buFont typeface="Wingdings" pitchFamily="2" charset="2"/>
              <a:buChar char="u"/>
            </a:pPr>
            <a:r>
              <a:rPr lang="en-US" sz="1800" dirty="0">
                <a:solidFill>
                  <a:schemeClr val="tx1"/>
                </a:solidFill>
              </a:rPr>
              <a:t>It cannot differentiate between meaningful and meaningless modes.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https://www.tutorialspoint.com/machine_learning_with_python/machine_learning_with_python_clustering_algorithms_mean_shift.htm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779195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2020/4/29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20 Means-Shift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8083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Introduction to Mean-Shift Algorithm</a:t>
            </a:r>
          </a:p>
          <a:p>
            <a:pPr marL="342900" indent="-342900" algn="l">
              <a:buClr>
                <a:srgbClr val="0070C0"/>
              </a:buClr>
              <a:buSzPct val="80000"/>
              <a:buFont typeface="Wingdings" pitchFamily="2" charset="2"/>
              <a:buChar char="u"/>
            </a:pPr>
            <a:r>
              <a:rPr lang="en-US" sz="1800" dirty="0">
                <a:solidFill>
                  <a:schemeClr val="tx1"/>
                </a:solidFill>
              </a:rPr>
              <a:t>K-Mean is another powerful clustering algorithm used in unsupervised learning. </a:t>
            </a:r>
          </a:p>
          <a:p>
            <a:pPr marL="342900" indent="-342900" algn="l">
              <a:buClr>
                <a:srgbClr val="0070C0"/>
              </a:buClr>
              <a:buSzPct val="80000"/>
              <a:buFont typeface="Wingdings" pitchFamily="2" charset="2"/>
              <a:buChar char="u"/>
            </a:pPr>
            <a:r>
              <a:rPr lang="en-US" sz="1800" dirty="0">
                <a:solidFill>
                  <a:schemeClr val="tx1"/>
                </a:solidFill>
              </a:rPr>
              <a:t>Unlike K-means clustering, Mean-Shift algorithm does not make any assumptions, therefore, Mean-Shift is a non-parametric algorithm.</a:t>
            </a:r>
          </a:p>
          <a:p>
            <a:pPr marL="342900" indent="-342900" algn="l">
              <a:buClr>
                <a:srgbClr val="0070C0"/>
              </a:buClr>
              <a:buSzPct val="80000"/>
              <a:buFont typeface="Wingdings" pitchFamily="2" charset="2"/>
              <a:buChar char="u"/>
            </a:pPr>
            <a:r>
              <a:rPr lang="en-US" sz="1800" dirty="0">
                <a:solidFill>
                  <a:schemeClr val="tx1"/>
                </a:solidFill>
              </a:rPr>
              <a:t>Mean-Shift algorithm assigns the datapoints to the clusters iteratively by shifting points towards the highest density of datapoints, i.e., cluster centroid.</a:t>
            </a:r>
          </a:p>
          <a:p>
            <a:pPr marL="342900" indent="-342900" algn="l">
              <a:buClr>
                <a:srgbClr val="0070C0"/>
              </a:buClr>
              <a:buSzPct val="80000"/>
              <a:buFont typeface="Wingdings" pitchFamily="2" charset="2"/>
              <a:buChar char="u"/>
            </a:pPr>
            <a:r>
              <a:rPr lang="en-US" sz="1800" dirty="0">
                <a:solidFill>
                  <a:schemeClr val="tx1"/>
                </a:solidFill>
              </a:rPr>
              <a:t>The difference between K-Means algorithm and Mean-Shift is that later one does not need to specify the number of clusters in advance because the number of clusters will be determined by the algorithm with respect to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https://www.tutorialspoint.com/machine_learning_with_python/machine_learning_with_python_clustering_algorithms_mean_shift.htm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322769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20.1 Mean-Shift Algorithm</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730923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20.1 Mean-Shift Algorithm</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0162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K-Means Algorithm</a:t>
            </a:r>
          </a:p>
          <a:p>
            <a:pPr marL="342900" indent="-342900" algn="l">
              <a:buClr>
                <a:srgbClr val="0070C0"/>
              </a:buClr>
              <a:buSzPct val="80000"/>
              <a:buFont typeface="Wingdings" pitchFamily="2" charset="2"/>
              <a:buChar char="u"/>
            </a:pPr>
            <a:r>
              <a:rPr lang="en-US" sz="1800" dirty="0">
                <a:solidFill>
                  <a:schemeClr val="tx1"/>
                </a:solidFill>
              </a:rPr>
              <a:t>Mean-Shift clustering algorithm steps:</a:t>
            </a:r>
          </a:p>
          <a:p>
            <a:pPr marL="800100" lvl="1" indent="-342900" algn="l">
              <a:buClr>
                <a:srgbClr val="0070C0"/>
              </a:buClr>
              <a:buSzPct val="80000"/>
              <a:buFont typeface="Wingdings" pitchFamily="2" charset="2"/>
              <a:buChar char="u"/>
            </a:pPr>
            <a:r>
              <a:rPr lang="en-US" sz="1800" b="1" dirty="0">
                <a:solidFill>
                  <a:schemeClr val="tx1"/>
                </a:solidFill>
              </a:rPr>
              <a:t>Step 1</a:t>
            </a:r>
            <a:r>
              <a:rPr lang="en-US" sz="1800" dirty="0">
                <a:solidFill>
                  <a:schemeClr val="tx1"/>
                </a:solidFill>
              </a:rPr>
              <a:t> − Data points assigned to a cluster of their own.</a:t>
            </a:r>
          </a:p>
          <a:p>
            <a:pPr marL="800100" lvl="1" indent="-342900" algn="l">
              <a:buClr>
                <a:srgbClr val="0070C0"/>
              </a:buClr>
              <a:buSzPct val="80000"/>
              <a:buFont typeface="Wingdings" pitchFamily="2" charset="2"/>
              <a:buChar char="u"/>
            </a:pPr>
            <a:r>
              <a:rPr lang="en-US" sz="1800" b="1" dirty="0">
                <a:solidFill>
                  <a:schemeClr val="tx1"/>
                </a:solidFill>
              </a:rPr>
              <a:t>Step 2</a:t>
            </a:r>
            <a:r>
              <a:rPr lang="en-US" sz="1800" dirty="0">
                <a:solidFill>
                  <a:schemeClr val="tx1"/>
                </a:solidFill>
              </a:rPr>
              <a:t> − Compute the centroids.</a:t>
            </a:r>
          </a:p>
          <a:p>
            <a:pPr marL="800100" lvl="1" indent="-342900" algn="l">
              <a:buClr>
                <a:srgbClr val="0070C0"/>
              </a:buClr>
              <a:buSzPct val="80000"/>
              <a:buFont typeface="Wingdings" pitchFamily="2" charset="2"/>
              <a:buChar char="u"/>
            </a:pPr>
            <a:r>
              <a:rPr lang="en-US" sz="1800" b="1" dirty="0">
                <a:solidFill>
                  <a:schemeClr val="tx1"/>
                </a:solidFill>
              </a:rPr>
              <a:t>Step 3</a:t>
            </a:r>
            <a:r>
              <a:rPr lang="en-US" sz="1800" dirty="0">
                <a:solidFill>
                  <a:schemeClr val="tx1"/>
                </a:solidFill>
              </a:rPr>
              <a:t> − Location of new centroids will be updated.</a:t>
            </a:r>
          </a:p>
          <a:p>
            <a:pPr marL="800100" lvl="1" indent="-342900" algn="l">
              <a:buClr>
                <a:srgbClr val="0070C0"/>
              </a:buClr>
              <a:buSzPct val="80000"/>
              <a:buFont typeface="Wingdings" pitchFamily="2" charset="2"/>
              <a:buChar char="u"/>
            </a:pPr>
            <a:r>
              <a:rPr lang="en-US" sz="1800" b="1" dirty="0">
                <a:solidFill>
                  <a:schemeClr val="tx1"/>
                </a:solidFill>
              </a:rPr>
              <a:t>Step 4</a:t>
            </a:r>
            <a:r>
              <a:rPr lang="en-US" sz="1800" dirty="0">
                <a:solidFill>
                  <a:schemeClr val="tx1"/>
                </a:solidFill>
              </a:rPr>
              <a:t> − Iterated and moved to the higher density region.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https://www.tutorialspoint.com/machine_learning_with_python/machine_learning_with_python_clustering_algorithms_mean_shift.htm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3603558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20.2 Mean-Shift Example 1</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535197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20.2 Mean-Shift Example 1</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Mean-Shift Example 1</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https://www.tutorialspoint.com/machine_learning_with_python/machine_learning_with_python_clustering_algorithms_mean_shift.htm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8" name="Picture 7">
            <a:extLst>
              <a:ext uri="{FF2B5EF4-FFF2-40B4-BE49-F238E27FC236}">
                <a16:creationId xmlns:a16="http://schemas.microsoft.com/office/drawing/2014/main" id="{CB73570B-D82F-4F43-8236-ED3A128CA0C4}"/>
              </a:ext>
            </a:extLst>
          </p:cNvPr>
          <p:cNvPicPr>
            <a:picLocks noChangeAspect="1"/>
          </p:cNvPicPr>
          <p:nvPr/>
        </p:nvPicPr>
        <p:blipFill>
          <a:blip r:embed="rId3"/>
          <a:stretch>
            <a:fillRect/>
          </a:stretch>
        </p:blipFill>
        <p:spPr>
          <a:xfrm>
            <a:off x="1562100" y="1957387"/>
            <a:ext cx="6019800" cy="2943225"/>
          </a:xfrm>
          <a:prstGeom prst="rect">
            <a:avLst/>
          </a:prstGeom>
          <a:ln>
            <a:solidFill>
              <a:srgbClr val="C00000"/>
            </a:solidFill>
          </a:ln>
        </p:spPr>
      </p:pic>
    </p:spTree>
    <p:extLst>
      <p:ext uri="{BB962C8B-B14F-4D97-AF65-F5344CB8AC3E}">
        <p14:creationId xmlns:p14="http://schemas.microsoft.com/office/powerpoint/2010/main" val="3888072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20.2 Mean-Shift Example 1</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6480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Mean-Shift Example 1</a:t>
            </a:r>
          </a:p>
          <a:p>
            <a:pPr marL="342900" indent="-342900" algn="l">
              <a:buClr>
                <a:srgbClr val="0070C0"/>
              </a:buClr>
              <a:buSzPct val="80000"/>
              <a:buFont typeface="Wingdings" pitchFamily="2" charset="2"/>
              <a:buChar char="u"/>
            </a:pPr>
            <a:r>
              <a:rPr lang="en-US" sz="1800" b="1" dirty="0">
                <a:solidFill>
                  <a:schemeClr val="tx1"/>
                </a:solidFill>
              </a:rPr>
              <a:t>Display Result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https://www.tutorialspoint.com/machine_learning_with_python/machine_learning_with_python_clustering_algorithms_mean_shift.htm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7F1E8749-3EAE-438F-BA95-607E77AE3B48}"/>
              </a:ext>
            </a:extLst>
          </p:cNvPr>
          <p:cNvPicPr>
            <a:picLocks noChangeAspect="1"/>
          </p:cNvPicPr>
          <p:nvPr/>
        </p:nvPicPr>
        <p:blipFill>
          <a:blip r:embed="rId3"/>
          <a:stretch>
            <a:fillRect/>
          </a:stretch>
        </p:blipFill>
        <p:spPr>
          <a:xfrm>
            <a:off x="2267744" y="2060847"/>
            <a:ext cx="5110733" cy="4354472"/>
          </a:xfrm>
          <a:prstGeom prst="rect">
            <a:avLst/>
          </a:prstGeom>
          <a:ln>
            <a:solidFill>
              <a:srgbClr val="C00000"/>
            </a:solidFill>
          </a:ln>
        </p:spPr>
      </p:pic>
    </p:spTree>
    <p:extLst>
      <p:ext uri="{BB962C8B-B14F-4D97-AF65-F5344CB8AC3E}">
        <p14:creationId xmlns:p14="http://schemas.microsoft.com/office/powerpoint/2010/main" val="1671012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20.2 Mean-Shift Example 2</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025116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20.2 Mean-Shift Example 2</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Mean-Shift Example 2</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https://www.tutorialspoint.com/machine_learning_with_python/machine_learning_with_python_clustering_algorithms_mean_shift.htm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C808E7F3-7BAE-4BEB-8695-7023DF5571F1}"/>
              </a:ext>
            </a:extLst>
          </p:cNvPr>
          <p:cNvPicPr>
            <a:picLocks noChangeAspect="1"/>
          </p:cNvPicPr>
          <p:nvPr/>
        </p:nvPicPr>
        <p:blipFill>
          <a:blip r:embed="rId3"/>
          <a:stretch>
            <a:fillRect/>
          </a:stretch>
        </p:blipFill>
        <p:spPr>
          <a:xfrm>
            <a:off x="1619672" y="1715935"/>
            <a:ext cx="5398044" cy="4553280"/>
          </a:xfrm>
          <a:prstGeom prst="rect">
            <a:avLst/>
          </a:prstGeom>
          <a:ln>
            <a:solidFill>
              <a:srgbClr val="C00000"/>
            </a:solidFill>
          </a:ln>
        </p:spPr>
      </p:pic>
    </p:spTree>
    <p:extLst>
      <p:ext uri="{BB962C8B-B14F-4D97-AF65-F5344CB8AC3E}">
        <p14:creationId xmlns:p14="http://schemas.microsoft.com/office/powerpoint/2010/main" val="207738439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2808</TotalTime>
  <Words>639</Words>
  <Application>Microsoft Office PowerPoint</Application>
  <PresentationFormat>On-screen Show (4:3)</PresentationFormat>
  <Paragraphs>80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Office 佈景主題</vt:lpstr>
      <vt:lpstr>20 Means-Shift</vt:lpstr>
      <vt:lpstr>20 Means-Shift</vt:lpstr>
      <vt:lpstr>20.1 Mean-Shift Algorithm</vt:lpstr>
      <vt:lpstr>20.1 Mean-Shift Algorithm</vt:lpstr>
      <vt:lpstr>20.2 Mean-Shift Example 1</vt:lpstr>
      <vt:lpstr>20.2 Mean-Shift Example 1</vt:lpstr>
      <vt:lpstr>20.2 Mean-Shift Example 1</vt:lpstr>
      <vt:lpstr>20.2 Mean-Shift Example 2</vt:lpstr>
      <vt:lpstr>20.2 Mean-Shift Example 2</vt:lpstr>
      <vt:lpstr>20.2 Mean-Shift Example 2</vt:lpstr>
      <vt:lpstr>20.3 Pros and Cons</vt:lpstr>
      <vt:lpstr>20.3 Pros and Cons</vt:lpstr>
      <vt:lpstr>20.3 Pros and Cons</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888</cp:revision>
  <dcterms:created xsi:type="dcterms:W3CDTF">2018-09-28T16:40:41Z</dcterms:created>
  <dcterms:modified xsi:type="dcterms:W3CDTF">2020-04-30T05:03:34Z</dcterms:modified>
</cp:coreProperties>
</file>