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0" r:id="rId3"/>
    <p:sldId id="261" r:id="rId4"/>
    <p:sldId id="262" r:id="rId5"/>
    <p:sldId id="263" r:id="rId6"/>
    <p:sldId id="264" r:id="rId7"/>
    <p:sldId id="268" r:id="rId8"/>
    <p:sldId id="265" r:id="rId9"/>
    <p:sldId id="266" r:id="rId10"/>
    <p:sldId id="267" r:id="rId11"/>
    <p:sldId id="277" r:id="rId12"/>
    <p:sldId id="269" r:id="rId13"/>
    <p:sldId id="271" r:id="rId14"/>
    <p:sldId id="270" r:id="rId15"/>
    <p:sldId id="276" r:id="rId16"/>
    <p:sldId id="272" r:id="rId17"/>
    <p:sldId id="273" r:id="rId18"/>
    <p:sldId id="275" r:id="rId19"/>
    <p:sldId id="274" r:id="rId20"/>
    <p:sldId id="278" r:id="rId21"/>
    <p:sldId id="279" r:id="rId22"/>
    <p:sldId id="280" r:id="rId23"/>
    <p:sldId id="281" r:id="rId24"/>
    <p:sldId id="282" r:id="rId25"/>
    <p:sldId id="283" r:id="rId26"/>
    <p:sldId id="259" r:id="rId2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72" d="100"/>
          <a:sy n="72" d="100"/>
        </p:scale>
        <p:origin x="88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2020/4/16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2020/4/16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2020/4/16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2020/4/16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2020/4/16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2020/4/16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2020/4/16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2020/4/16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2020/4/16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machine_learning_with_python/machine_learning_with_python_data_loading_for_ml_projects.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 Data Load</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5.1 Read CSV with Open</a:t>
            </a:r>
            <a:endParaRPr lang="zh-TW" altLang="en-US" b="1" dirty="0">
              <a:solidFill>
                <a:srgbClr val="FFFF00"/>
              </a:solidFill>
            </a:endParaRPr>
          </a:p>
        </p:txBody>
      </p:sp>
      <p:sp>
        <p:nvSpPr>
          <p:cNvPr id="3" name="副標題 2"/>
          <p:cNvSpPr>
            <a:spLocks noGrp="1"/>
          </p:cNvSpPr>
          <p:nvPr>
            <p:ph type="subTitle" idx="1"/>
          </p:nvPr>
        </p:nvSpPr>
        <p:spPr>
          <a:xfrm>
            <a:off x="467544" y="1268760"/>
            <a:ext cx="3600400" cy="432048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Read data by Python Open function.</a:t>
            </a:r>
          </a:p>
          <a:p>
            <a:pPr marL="342900" indent="-342900" algn="l">
              <a:buClr>
                <a:srgbClr val="0070C0"/>
              </a:buClr>
              <a:buSzPct val="80000"/>
              <a:buFont typeface="Wingdings" pitchFamily="2" charset="2"/>
              <a:buChar char="u"/>
            </a:pPr>
            <a:r>
              <a:rPr lang="en-US" sz="1800" b="1" dirty="0">
                <a:solidFill>
                  <a:schemeClr val="tx1"/>
                </a:solidFill>
              </a:rPr>
              <a:t>Use ‘next’ to skip one line.</a:t>
            </a:r>
          </a:p>
          <a:p>
            <a:pPr marL="342900" indent="-342900" algn="l">
              <a:buClr>
                <a:srgbClr val="0070C0"/>
              </a:buClr>
              <a:buSzPct val="80000"/>
              <a:buFont typeface="Wingdings" pitchFamily="2" charset="2"/>
              <a:buChar char="u"/>
            </a:pPr>
            <a:r>
              <a:rPr lang="en-US" sz="1800" b="1" dirty="0">
                <a:solidFill>
                  <a:schemeClr val="tx1"/>
                </a:solidFill>
              </a:rPr>
              <a:t>Assign the rest of lines into data list.</a:t>
            </a:r>
          </a:p>
          <a:p>
            <a:pPr marL="342900" indent="-342900" algn="l">
              <a:buClr>
                <a:srgbClr val="0070C0"/>
              </a:buClr>
              <a:buSzPct val="80000"/>
              <a:buFont typeface="Wingdings" pitchFamily="2" charset="2"/>
              <a:buChar char="u"/>
            </a:pPr>
            <a:r>
              <a:rPr lang="en-US" sz="1800" b="1" dirty="0">
                <a:solidFill>
                  <a:schemeClr val="tx1"/>
                </a:solidFill>
              </a:rPr>
              <a:t>Convert the list into array by numpy function.</a:t>
            </a:r>
          </a:p>
          <a:p>
            <a:pPr marL="342900" indent="-342900" algn="l">
              <a:buClr>
                <a:srgbClr val="0070C0"/>
              </a:buClr>
              <a:buSzPct val="80000"/>
              <a:buFont typeface="Wingdings" pitchFamily="2" charset="2"/>
              <a:buChar char="u"/>
            </a:pPr>
            <a:r>
              <a:rPr lang="en-US" sz="1800" b="1" dirty="0">
                <a:solidFill>
                  <a:schemeClr val="tx1"/>
                </a:solidFill>
              </a:rPr>
              <a:t>Perform the numpy array operation.</a:t>
            </a:r>
          </a:p>
          <a:p>
            <a:pPr marL="342900" indent="-342900" algn="l">
              <a:buClr>
                <a:srgbClr val="0070C0"/>
              </a:buClr>
              <a:buSzPct val="80000"/>
              <a:buFont typeface="Wingdings" pitchFamily="2" charset="2"/>
              <a:buChar char="u"/>
            </a:pPr>
            <a:r>
              <a:rPr lang="en-US" sz="1800" b="1" dirty="0">
                <a:solidFill>
                  <a:schemeClr val="tx1"/>
                </a:solidFill>
              </a:rPr>
              <a:t>Print array shape/dimension: 150x5 (150 row x 5 columns)</a:t>
            </a:r>
          </a:p>
          <a:p>
            <a:pPr marL="342900" indent="-342900" algn="l">
              <a:buClr>
                <a:srgbClr val="0070C0"/>
              </a:buClr>
              <a:buSzPct val="80000"/>
              <a:buFont typeface="Wingdings" pitchFamily="2" charset="2"/>
              <a:buChar char="u"/>
            </a:pPr>
            <a:r>
              <a:rPr lang="en-US" sz="1800" b="1" dirty="0">
                <a:solidFill>
                  <a:schemeClr val="tx1"/>
                </a:solidFill>
              </a:rPr>
              <a:t>Print array data[:3], i.e., data[0], data[1],  and data[2] </a:t>
            </a: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8" name="Picture 7">
            <a:extLst>
              <a:ext uri="{FF2B5EF4-FFF2-40B4-BE49-F238E27FC236}">
                <a16:creationId xmlns:a16="http://schemas.microsoft.com/office/drawing/2014/main" id="{FA2D2635-C967-410D-9DFB-4B88FD5182C5}"/>
              </a:ext>
            </a:extLst>
          </p:cNvPr>
          <p:cNvPicPr>
            <a:picLocks noChangeAspect="1"/>
          </p:cNvPicPr>
          <p:nvPr/>
        </p:nvPicPr>
        <p:blipFill>
          <a:blip r:embed="rId3"/>
          <a:stretch>
            <a:fillRect/>
          </a:stretch>
        </p:blipFill>
        <p:spPr>
          <a:xfrm>
            <a:off x="4251059" y="1262931"/>
            <a:ext cx="4604282" cy="2671450"/>
          </a:xfrm>
          <a:prstGeom prst="rect">
            <a:avLst/>
          </a:prstGeom>
          <a:ln>
            <a:solidFill>
              <a:srgbClr val="C00000"/>
            </a:solidFill>
          </a:ln>
        </p:spPr>
      </p:pic>
    </p:spTree>
    <p:extLst>
      <p:ext uri="{BB962C8B-B14F-4D97-AF65-F5344CB8AC3E}">
        <p14:creationId xmlns:p14="http://schemas.microsoft.com/office/powerpoint/2010/main" val="3043758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5.1 Read CSV with Open</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8640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&gt; python 01_OpenCsv.py</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9" name="Picture 8">
            <a:extLst>
              <a:ext uri="{FF2B5EF4-FFF2-40B4-BE49-F238E27FC236}">
                <a16:creationId xmlns:a16="http://schemas.microsoft.com/office/drawing/2014/main" id="{4F0506B0-5660-417C-B778-799BAD1DE898}"/>
              </a:ext>
            </a:extLst>
          </p:cNvPr>
          <p:cNvPicPr>
            <a:picLocks noChangeAspect="1"/>
          </p:cNvPicPr>
          <p:nvPr/>
        </p:nvPicPr>
        <p:blipFill>
          <a:blip r:embed="rId3"/>
          <a:stretch>
            <a:fillRect/>
          </a:stretch>
        </p:blipFill>
        <p:spPr>
          <a:xfrm>
            <a:off x="1443608" y="2463845"/>
            <a:ext cx="6400800" cy="1504950"/>
          </a:xfrm>
          <a:prstGeom prst="rect">
            <a:avLst/>
          </a:prstGeom>
          <a:ln>
            <a:solidFill>
              <a:srgbClr val="C00000"/>
            </a:solidFill>
          </a:ln>
        </p:spPr>
      </p:pic>
    </p:spTree>
    <p:extLst>
      <p:ext uri="{BB962C8B-B14F-4D97-AF65-F5344CB8AC3E}">
        <p14:creationId xmlns:p14="http://schemas.microsoft.com/office/powerpoint/2010/main" val="130186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5.2 Read CSV with numpy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722153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 Read CSV with numpy</a:t>
            </a:r>
            <a:endParaRPr lang="zh-TW" altLang="en-US" b="1" dirty="0">
              <a:solidFill>
                <a:srgbClr val="FFFF00"/>
              </a:solidFill>
            </a:endParaRPr>
          </a:p>
        </p:txBody>
      </p:sp>
      <p:sp>
        <p:nvSpPr>
          <p:cNvPr id="3" name="副標題 2"/>
          <p:cNvSpPr>
            <a:spLocks noGrp="1"/>
          </p:cNvSpPr>
          <p:nvPr>
            <p:ph type="subTitle" idx="1"/>
          </p:nvPr>
        </p:nvSpPr>
        <p:spPr>
          <a:xfrm>
            <a:off x="467544" y="1268759"/>
            <a:ext cx="3535156" cy="18722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Given the data as right.</a:t>
            </a:r>
          </a:p>
          <a:p>
            <a:pPr marL="342900" indent="-342900" algn="l">
              <a:buClr>
                <a:srgbClr val="0070C0"/>
              </a:buClr>
              <a:buSzPct val="80000"/>
              <a:buFont typeface="Wingdings" pitchFamily="2" charset="2"/>
              <a:buChar char="u"/>
            </a:pPr>
            <a:r>
              <a:rPr lang="en-US" sz="1800" b="1" dirty="0">
                <a:solidFill>
                  <a:schemeClr val="tx1"/>
                </a:solidFill>
              </a:rPr>
              <a:t>Use numpy to read</a:t>
            </a:r>
          </a:p>
          <a:p>
            <a:pPr marL="342900" indent="-342900" algn="l">
              <a:buClr>
                <a:srgbClr val="0070C0"/>
              </a:buClr>
              <a:buSzPct val="80000"/>
              <a:buFont typeface="Wingdings" pitchFamily="2" charset="2"/>
              <a:buChar char="u"/>
            </a:pPr>
            <a:r>
              <a:rPr lang="en-US" sz="1800" b="1" dirty="0">
                <a:solidFill>
                  <a:schemeClr val="tx1"/>
                </a:solidFill>
              </a:rPr>
              <a:t>Data (767 x 9): 767 row with 9 columns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7" name="Picture 6">
            <a:extLst>
              <a:ext uri="{FF2B5EF4-FFF2-40B4-BE49-F238E27FC236}">
                <a16:creationId xmlns:a16="http://schemas.microsoft.com/office/drawing/2014/main" id="{D7716818-A66A-4F4C-A325-19CFBA37CB79}"/>
              </a:ext>
            </a:extLst>
          </p:cNvPr>
          <p:cNvPicPr>
            <a:picLocks noChangeAspect="1"/>
          </p:cNvPicPr>
          <p:nvPr/>
        </p:nvPicPr>
        <p:blipFill>
          <a:blip r:embed="rId3"/>
          <a:stretch>
            <a:fillRect/>
          </a:stretch>
        </p:blipFill>
        <p:spPr>
          <a:xfrm>
            <a:off x="4200899" y="1124743"/>
            <a:ext cx="4744902" cy="5596731"/>
          </a:xfrm>
          <a:prstGeom prst="rect">
            <a:avLst/>
          </a:prstGeom>
          <a:ln>
            <a:solidFill>
              <a:srgbClr val="C00000"/>
            </a:solidFill>
          </a:ln>
        </p:spPr>
      </p:pic>
    </p:spTree>
    <p:extLst>
      <p:ext uri="{BB962C8B-B14F-4D97-AF65-F5344CB8AC3E}">
        <p14:creationId xmlns:p14="http://schemas.microsoft.com/office/powerpoint/2010/main" val="3839242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 Read CSV with numpy</a:t>
            </a:r>
            <a:endParaRPr lang="zh-TW" altLang="en-US" b="1" dirty="0">
              <a:solidFill>
                <a:srgbClr val="FFFF00"/>
              </a:solidFill>
            </a:endParaRPr>
          </a:p>
        </p:txBody>
      </p:sp>
      <p:sp>
        <p:nvSpPr>
          <p:cNvPr id="3" name="副標題 2"/>
          <p:cNvSpPr>
            <a:spLocks noGrp="1"/>
          </p:cNvSpPr>
          <p:nvPr>
            <p:ph type="subTitle" idx="1"/>
          </p:nvPr>
        </p:nvSpPr>
        <p:spPr>
          <a:xfrm>
            <a:off x="467543" y="1268759"/>
            <a:ext cx="7839447" cy="165618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From numpy package import </a:t>
            </a:r>
            <a:r>
              <a:rPr lang="en-US" sz="1800" b="1" dirty="0" err="1">
                <a:solidFill>
                  <a:schemeClr val="tx1"/>
                </a:solidFill>
              </a:rPr>
              <a:t>loadtxt</a:t>
            </a:r>
            <a:r>
              <a:rPr lang="en-US" sz="1800" b="1" dirty="0">
                <a:solidFill>
                  <a:schemeClr val="tx1"/>
                </a:solidFill>
              </a:rPr>
              <a:t> function/module</a:t>
            </a:r>
          </a:p>
          <a:p>
            <a:pPr marL="342900" indent="-342900" algn="l">
              <a:buClr>
                <a:srgbClr val="0070C0"/>
              </a:buClr>
              <a:buSzPct val="80000"/>
              <a:buFont typeface="Wingdings" pitchFamily="2" charset="2"/>
              <a:buChar char="u"/>
            </a:pPr>
            <a:r>
              <a:rPr lang="en-US" sz="1800" b="1" dirty="0">
                <a:solidFill>
                  <a:schemeClr val="tx1"/>
                </a:solidFill>
              </a:rPr>
              <a:t>data = </a:t>
            </a:r>
            <a:r>
              <a:rPr lang="en-US" sz="1800" b="1" dirty="0" err="1">
                <a:solidFill>
                  <a:schemeClr val="tx1"/>
                </a:solidFill>
              </a:rPr>
              <a:t>loadtxt</a:t>
            </a:r>
            <a:r>
              <a:rPr lang="en-US" sz="1800" b="1" dirty="0">
                <a:solidFill>
                  <a:schemeClr val="tx1"/>
                </a:solidFill>
              </a:rPr>
              <a:t> (path, delimiter = ‘,’)</a:t>
            </a:r>
          </a:p>
          <a:p>
            <a:pPr marL="342900" indent="-342900" algn="l">
              <a:buClr>
                <a:srgbClr val="0070C0"/>
              </a:buClr>
              <a:buSzPct val="80000"/>
              <a:buFont typeface="Wingdings" pitchFamily="2" charset="2"/>
              <a:buChar char="u"/>
            </a:pPr>
            <a:r>
              <a:rPr lang="en-US" sz="1800" b="1" dirty="0">
                <a:solidFill>
                  <a:schemeClr val="tx1"/>
                </a:solidFill>
              </a:rPr>
              <a:t>Print shape/dimension: 767 (rows) x 9 (columns)</a:t>
            </a:r>
          </a:p>
          <a:p>
            <a:pPr marL="342900" indent="-342900" algn="l">
              <a:buClr>
                <a:srgbClr val="0070C0"/>
              </a:buClr>
              <a:buSzPct val="80000"/>
              <a:buFont typeface="Wingdings" pitchFamily="2" charset="2"/>
              <a:buChar char="u"/>
            </a:pPr>
            <a:r>
              <a:rPr lang="en-US" sz="1800" b="1" dirty="0">
                <a:solidFill>
                  <a:schemeClr val="tx1"/>
                </a:solidFill>
              </a:rPr>
              <a:t>Print array data[:3]: data[0], data[1], and data[2].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8" name="Picture 7">
            <a:extLst>
              <a:ext uri="{FF2B5EF4-FFF2-40B4-BE49-F238E27FC236}">
                <a16:creationId xmlns:a16="http://schemas.microsoft.com/office/drawing/2014/main" id="{9596869A-194A-41C6-87B1-65A1E858C16B}"/>
              </a:ext>
            </a:extLst>
          </p:cNvPr>
          <p:cNvPicPr>
            <a:picLocks noChangeAspect="1"/>
          </p:cNvPicPr>
          <p:nvPr/>
        </p:nvPicPr>
        <p:blipFill>
          <a:blip r:embed="rId3"/>
          <a:stretch>
            <a:fillRect/>
          </a:stretch>
        </p:blipFill>
        <p:spPr>
          <a:xfrm>
            <a:off x="683568" y="3284984"/>
            <a:ext cx="7191375" cy="1962150"/>
          </a:xfrm>
          <a:prstGeom prst="rect">
            <a:avLst/>
          </a:prstGeom>
          <a:ln>
            <a:solidFill>
              <a:srgbClr val="C00000"/>
            </a:solidFill>
          </a:ln>
        </p:spPr>
      </p:pic>
    </p:spTree>
    <p:extLst>
      <p:ext uri="{BB962C8B-B14F-4D97-AF65-F5344CB8AC3E}">
        <p14:creationId xmlns:p14="http://schemas.microsoft.com/office/powerpoint/2010/main" val="1708831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5.2 Read CSV with numpy</a:t>
            </a:r>
            <a:endParaRPr lang="zh-TW" altLang="en-US" b="1" dirty="0">
              <a:solidFill>
                <a:srgbClr val="FFFF00"/>
              </a:solidFill>
            </a:endParaRPr>
          </a:p>
        </p:txBody>
      </p:sp>
      <p:sp>
        <p:nvSpPr>
          <p:cNvPr id="3" name="副標題 2"/>
          <p:cNvSpPr>
            <a:spLocks noGrp="1"/>
          </p:cNvSpPr>
          <p:nvPr>
            <p:ph type="subTitle" idx="1"/>
          </p:nvPr>
        </p:nvSpPr>
        <p:spPr>
          <a:xfrm>
            <a:off x="467543" y="1268759"/>
            <a:ext cx="7839447" cy="8640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&gt; python 02_NumpyCsv.py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7" name="Picture 6">
            <a:extLst>
              <a:ext uri="{FF2B5EF4-FFF2-40B4-BE49-F238E27FC236}">
                <a16:creationId xmlns:a16="http://schemas.microsoft.com/office/drawing/2014/main" id="{930366BF-FB56-4C85-A550-C7171D2E099E}"/>
              </a:ext>
            </a:extLst>
          </p:cNvPr>
          <p:cNvPicPr>
            <a:picLocks noChangeAspect="1"/>
          </p:cNvPicPr>
          <p:nvPr/>
        </p:nvPicPr>
        <p:blipFill>
          <a:blip r:embed="rId3"/>
          <a:stretch>
            <a:fillRect/>
          </a:stretch>
        </p:blipFill>
        <p:spPr>
          <a:xfrm>
            <a:off x="1187624" y="2498618"/>
            <a:ext cx="6543675" cy="962025"/>
          </a:xfrm>
          <a:prstGeom prst="rect">
            <a:avLst/>
          </a:prstGeom>
          <a:ln>
            <a:solidFill>
              <a:srgbClr val="C00000"/>
            </a:solidFill>
          </a:ln>
        </p:spPr>
      </p:pic>
    </p:spTree>
    <p:extLst>
      <p:ext uri="{BB962C8B-B14F-4D97-AF65-F5344CB8AC3E}">
        <p14:creationId xmlns:p14="http://schemas.microsoft.com/office/powerpoint/2010/main" val="233144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5.3 Read CVS with Pandas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062083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5.3 Read CVS with Pandas</a:t>
            </a:r>
            <a:endParaRPr lang="zh-TW" altLang="en-US" b="1" dirty="0">
              <a:solidFill>
                <a:srgbClr val="FFFF00"/>
              </a:solidFill>
            </a:endParaRPr>
          </a:p>
        </p:txBody>
      </p:sp>
      <p:sp>
        <p:nvSpPr>
          <p:cNvPr id="3" name="副標題 2"/>
          <p:cNvSpPr>
            <a:spLocks noGrp="1"/>
          </p:cNvSpPr>
          <p:nvPr>
            <p:ph type="subTitle" idx="1"/>
          </p:nvPr>
        </p:nvSpPr>
        <p:spPr>
          <a:xfrm>
            <a:off x="467544" y="1268759"/>
            <a:ext cx="4104456"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Given iris.csv as right</a:t>
            </a:r>
          </a:p>
          <a:p>
            <a:pPr marL="342900" indent="-342900" algn="l">
              <a:buClr>
                <a:srgbClr val="0070C0"/>
              </a:buClr>
              <a:buSzPct val="80000"/>
              <a:buFont typeface="Wingdings" pitchFamily="2" charset="2"/>
              <a:buChar char="u"/>
            </a:pPr>
            <a:r>
              <a:rPr lang="en-US" sz="1800" b="1" dirty="0">
                <a:solidFill>
                  <a:schemeClr val="tx1"/>
                </a:solidFill>
              </a:rPr>
              <a:t>Use pandas to read the CVS data.</a:t>
            </a: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10" name="Picture 9">
            <a:extLst>
              <a:ext uri="{FF2B5EF4-FFF2-40B4-BE49-F238E27FC236}">
                <a16:creationId xmlns:a16="http://schemas.microsoft.com/office/drawing/2014/main" id="{B070FDA1-A462-4806-ACCC-CC223EB58F5F}"/>
              </a:ext>
            </a:extLst>
          </p:cNvPr>
          <p:cNvPicPr>
            <a:picLocks noChangeAspect="1"/>
          </p:cNvPicPr>
          <p:nvPr/>
        </p:nvPicPr>
        <p:blipFill>
          <a:blip r:embed="rId3"/>
          <a:stretch>
            <a:fillRect/>
          </a:stretch>
        </p:blipFill>
        <p:spPr>
          <a:xfrm>
            <a:off x="5132472" y="1287014"/>
            <a:ext cx="3522551" cy="5189577"/>
          </a:xfrm>
          <a:prstGeom prst="rect">
            <a:avLst/>
          </a:prstGeom>
          <a:ln>
            <a:solidFill>
              <a:srgbClr val="C00000"/>
            </a:solidFill>
          </a:ln>
        </p:spPr>
      </p:pic>
    </p:spTree>
    <p:extLst>
      <p:ext uri="{BB962C8B-B14F-4D97-AF65-F5344CB8AC3E}">
        <p14:creationId xmlns:p14="http://schemas.microsoft.com/office/powerpoint/2010/main" val="2258606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5.3 Read CVS with Pandas</a:t>
            </a:r>
            <a:endParaRPr lang="zh-TW" altLang="en-US" b="1" dirty="0">
              <a:solidFill>
                <a:srgbClr val="FFFF00"/>
              </a:solidFill>
            </a:endParaRPr>
          </a:p>
        </p:txBody>
      </p:sp>
      <p:sp>
        <p:nvSpPr>
          <p:cNvPr id="3" name="副標題 2"/>
          <p:cNvSpPr>
            <a:spLocks noGrp="1"/>
          </p:cNvSpPr>
          <p:nvPr>
            <p:ph type="subTitle" idx="1"/>
          </p:nvPr>
        </p:nvSpPr>
        <p:spPr>
          <a:xfrm>
            <a:off x="467544" y="1268759"/>
            <a:ext cx="7632848" cy="18594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From pandas package import function/module </a:t>
            </a:r>
            <a:r>
              <a:rPr lang="en-US" sz="1800" b="1" dirty="0" err="1">
                <a:solidFill>
                  <a:schemeClr val="tx1"/>
                </a:solidFill>
              </a:rPr>
              <a:t>read_csv</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Read CSV data by </a:t>
            </a:r>
            <a:r>
              <a:rPr lang="en-US" sz="1800" b="1" dirty="0" err="1">
                <a:solidFill>
                  <a:schemeClr val="tx1"/>
                </a:solidFill>
              </a:rPr>
              <a:t>read_csv</a:t>
            </a:r>
            <a:r>
              <a:rPr lang="en-US" sz="1800" b="1" dirty="0">
                <a:solidFill>
                  <a:schemeClr val="tx1"/>
                </a:solidFill>
              </a:rPr>
              <a:t>() function from Pandas.</a:t>
            </a:r>
          </a:p>
          <a:p>
            <a:pPr marL="342900" indent="-342900" algn="l">
              <a:buClr>
                <a:srgbClr val="0070C0"/>
              </a:buClr>
              <a:buSzPct val="80000"/>
              <a:buFont typeface="Wingdings" pitchFamily="2" charset="2"/>
              <a:buChar char="u"/>
            </a:pPr>
            <a:r>
              <a:rPr lang="en-US" sz="1800" b="1" dirty="0">
                <a:solidFill>
                  <a:schemeClr val="tx1"/>
                </a:solidFill>
              </a:rPr>
              <a:t>Print array shape/dimension: 150x5 (150 row x 5 columns)</a:t>
            </a:r>
          </a:p>
          <a:p>
            <a:pPr marL="342900" indent="-342900" algn="l">
              <a:buClr>
                <a:srgbClr val="0070C0"/>
              </a:buClr>
              <a:buSzPct val="80000"/>
              <a:buFont typeface="Wingdings" pitchFamily="2" charset="2"/>
              <a:buChar char="u"/>
            </a:pPr>
            <a:r>
              <a:rPr lang="en-US" sz="1800" b="1" dirty="0">
                <a:solidFill>
                  <a:schemeClr val="tx1"/>
                </a:solidFill>
              </a:rPr>
              <a:t>Print array data[:3], i.e., data[0], data[1],  and data[2] </a:t>
            </a: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9" name="Picture 8">
            <a:extLst>
              <a:ext uri="{FF2B5EF4-FFF2-40B4-BE49-F238E27FC236}">
                <a16:creationId xmlns:a16="http://schemas.microsoft.com/office/drawing/2014/main" id="{17550EC6-8206-4026-BE07-4C33C3697A52}"/>
              </a:ext>
            </a:extLst>
          </p:cNvPr>
          <p:cNvPicPr>
            <a:picLocks noChangeAspect="1"/>
          </p:cNvPicPr>
          <p:nvPr/>
        </p:nvPicPr>
        <p:blipFill>
          <a:blip r:embed="rId3"/>
          <a:stretch>
            <a:fillRect/>
          </a:stretch>
        </p:blipFill>
        <p:spPr>
          <a:xfrm>
            <a:off x="2590800" y="3425531"/>
            <a:ext cx="3267075" cy="1562100"/>
          </a:xfrm>
          <a:prstGeom prst="rect">
            <a:avLst/>
          </a:prstGeom>
          <a:ln>
            <a:solidFill>
              <a:srgbClr val="C00000"/>
            </a:solidFill>
          </a:ln>
        </p:spPr>
      </p:pic>
    </p:spTree>
    <p:extLst>
      <p:ext uri="{BB962C8B-B14F-4D97-AF65-F5344CB8AC3E}">
        <p14:creationId xmlns:p14="http://schemas.microsoft.com/office/powerpoint/2010/main" val="128859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5.3 Read CVS with Pandas</a:t>
            </a:r>
            <a:endParaRPr lang="zh-TW" altLang="en-US" b="1" dirty="0">
              <a:solidFill>
                <a:srgbClr val="FFFF00"/>
              </a:solidFill>
            </a:endParaRPr>
          </a:p>
        </p:txBody>
      </p:sp>
      <p:sp>
        <p:nvSpPr>
          <p:cNvPr id="3" name="副標題 2"/>
          <p:cNvSpPr>
            <a:spLocks noGrp="1"/>
          </p:cNvSpPr>
          <p:nvPr>
            <p:ph type="subTitle" idx="1"/>
          </p:nvPr>
        </p:nvSpPr>
        <p:spPr>
          <a:xfrm>
            <a:off x="467544" y="1268759"/>
            <a:ext cx="7632848" cy="13239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&gt; python 03_PandasCsv.py</a:t>
            </a:r>
          </a:p>
          <a:p>
            <a:pPr marL="342900" indent="-342900" algn="l">
              <a:buClr>
                <a:srgbClr val="0070C0"/>
              </a:buClr>
              <a:buSzPct val="80000"/>
              <a:buFont typeface="Wingdings" pitchFamily="2" charset="2"/>
              <a:buChar char="u"/>
            </a:pPr>
            <a:r>
              <a:rPr lang="en-US" sz="1800" b="1" dirty="0">
                <a:solidFill>
                  <a:schemeClr val="tx1"/>
                </a:solidFill>
              </a:rPr>
              <a:t>Print shape = (150 x 5)</a:t>
            </a:r>
          </a:p>
          <a:p>
            <a:pPr marL="342900" indent="-342900" algn="l">
              <a:buClr>
                <a:srgbClr val="0070C0"/>
              </a:buClr>
              <a:buSzPct val="80000"/>
              <a:buFont typeface="Wingdings" pitchFamily="2" charset="2"/>
              <a:buChar char="u"/>
            </a:pPr>
            <a:r>
              <a:rPr lang="en-US" sz="1800" b="1" dirty="0">
                <a:solidFill>
                  <a:schemeClr val="tx1"/>
                </a:solidFill>
              </a:rPr>
              <a:t>Print Data [0:3] = data[0], data[1], data[2]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8" name="Picture 7">
            <a:extLst>
              <a:ext uri="{FF2B5EF4-FFF2-40B4-BE49-F238E27FC236}">
                <a16:creationId xmlns:a16="http://schemas.microsoft.com/office/drawing/2014/main" id="{86B32CAB-0606-4909-B81A-AE2C8F5FB2DF}"/>
              </a:ext>
            </a:extLst>
          </p:cNvPr>
          <p:cNvPicPr>
            <a:picLocks noChangeAspect="1"/>
          </p:cNvPicPr>
          <p:nvPr/>
        </p:nvPicPr>
        <p:blipFill>
          <a:blip r:embed="rId3"/>
          <a:stretch>
            <a:fillRect/>
          </a:stretch>
        </p:blipFill>
        <p:spPr>
          <a:xfrm>
            <a:off x="1522580" y="2785686"/>
            <a:ext cx="5819775" cy="1323975"/>
          </a:xfrm>
          <a:prstGeom prst="rect">
            <a:avLst/>
          </a:prstGeom>
          <a:ln>
            <a:solidFill>
              <a:srgbClr val="C00000"/>
            </a:solidFill>
          </a:ln>
        </p:spPr>
      </p:pic>
    </p:spTree>
    <p:extLst>
      <p:ext uri="{BB962C8B-B14F-4D97-AF65-F5344CB8AC3E}">
        <p14:creationId xmlns:p14="http://schemas.microsoft.com/office/powerpoint/2010/main" val="103333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Data Load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The most common format of data for ML projects is CSV (Comma-Separated Values).</a:t>
            </a:r>
          </a:p>
          <a:p>
            <a:pPr marL="342900" indent="-342900" algn="l">
              <a:buClr>
                <a:srgbClr val="0070C0"/>
              </a:buClr>
              <a:buSzPct val="80000"/>
              <a:buFont typeface="Wingdings" pitchFamily="2" charset="2"/>
              <a:buChar char="u"/>
            </a:pPr>
            <a:r>
              <a:rPr lang="en-US" sz="1800" b="1" dirty="0">
                <a:solidFill>
                  <a:schemeClr val="tx1"/>
                </a:solidFill>
              </a:rPr>
              <a:t>CSV is a simple file format which is used to store tabular data (number and text) such as a spreadsheet in plain text.</a:t>
            </a:r>
          </a:p>
          <a:p>
            <a:pPr marL="342900" indent="-342900" algn="l">
              <a:buClr>
                <a:srgbClr val="0070C0"/>
              </a:buClr>
              <a:buSzPct val="80000"/>
              <a:buFont typeface="Wingdings" pitchFamily="2" charset="2"/>
              <a:buChar char="u"/>
            </a:pPr>
            <a:r>
              <a:rPr lang="en-US" sz="1800" b="1" dirty="0">
                <a:solidFill>
                  <a:schemeClr val="tx1"/>
                </a:solidFill>
              </a:rPr>
              <a:t>CSV data format is the most common format for ML data, but we need to take care about following: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extLst>
      <p:ext uri="{BB962C8B-B14F-4D97-AF65-F5344CB8AC3E}">
        <p14:creationId xmlns:p14="http://schemas.microsoft.com/office/powerpoint/2010/main" val="3603558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5.4 Pandas with skip rows and Headers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710040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5.4 Pandas with skip rows and Headers</a:t>
            </a:r>
            <a:endParaRPr lang="zh-TW" altLang="en-US" b="1" dirty="0">
              <a:solidFill>
                <a:srgbClr val="FFFF00"/>
              </a:solidFill>
            </a:endParaRPr>
          </a:p>
        </p:txBody>
      </p:sp>
      <p:sp>
        <p:nvSpPr>
          <p:cNvPr id="3" name="副標題 2"/>
          <p:cNvSpPr>
            <a:spLocks noGrp="1"/>
          </p:cNvSpPr>
          <p:nvPr>
            <p:ph type="subTitle" idx="1"/>
          </p:nvPr>
        </p:nvSpPr>
        <p:spPr>
          <a:xfrm>
            <a:off x="467544" y="1268759"/>
            <a:ext cx="8136904" cy="10801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Given pima-Indians-diabetes.csv as right</a:t>
            </a:r>
          </a:p>
          <a:p>
            <a:pPr marL="342900" indent="-342900" algn="l">
              <a:buClr>
                <a:srgbClr val="0070C0"/>
              </a:buClr>
              <a:buSzPct val="80000"/>
              <a:buFont typeface="Wingdings" pitchFamily="2" charset="2"/>
              <a:buChar char="u"/>
            </a:pPr>
            <a:r>
              <a:rPr lang="en-US" sz="1800" b="1" dirty="0">
                <a:solidFill>
                  <a:schemeClr val="tx1"/>
                </a:solidFill>
              </a:rPr>
              <a:t>Use pandas to read the CVS data with skip rows and headers alignment</a:t>
            </a: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7" name="Picture 6">
            <a:extLst>
              <a:ext uri="{FF2B5EF4-FFF2-40B4-BE49-F238E27FC236}">
                <a16:creationId xmlns:a16="http://schemas.microsoft.com/office/drawing/2014/main" id="{4030BFD3-93FD-49C2-AD2C-D528BCC38D6C}"/>
              </a:ext>
            </a:extLst>
          </p:cNvPr>
          <p:cNvPicPr>
            <a:picLocks noChangeAspect="1"/>
          </p:cNvPicPr>
          <p:nvPr/>
        </p:nvPicPr>
        <p:blipFill>
          <a:blip r:embed="rId3"/>
          <a:stretch>
            <a:fillRect/>
          </a:stretch>
        </p:blipFill>
        <p:spPr>
          <a:xfrm>
            <a:off x="1395450" y="2492895"/>
            <a:ext cx="6362700" cy="4171950"/>
          </a:xfrm>
          <a:prstGeom prst="rect">
            <a:avLst/>
          </a:prstGeom>
          <a:ln>
            <a:solidFill>
              <a:srgbClr val="C00000"/>
            </a:solidFill>
          </a:ln>
        </p:spPr>
      </p:pic>
    </p:spTree>
    <p:extLst>
      <p:ext uri="{BB962C8B-B14F-4D97-AF65-F5344CB8AC3E}">
        <p14:creationId xmlns:p14="http://schemas.microsoft.com/office/powerpoint/2010/main" val="1403117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5.4 Pandas with skip rows and Headers</a:t>
            </a:r>
            <a:endParaRPr lang="zh-TW" altLang="en-US" b="1" dirty="0">
              <a:solidFill>
                <a:srgbClr val="FFFF00"/>
              </a:solidFill>
            </a:endParaRPr>
          </a:p>
        </p:txBody>
      </p:sp>
      <p:sp>
        <p:nvSpPr>
          <p:cNvPr id="3" name="副標題 2"/>
          <p:cNvSpPr>
            <a:spLocks noGrp="1"/>
          </p:cNvSpPr>
          <p:nvPr>
            <p:ph type="subTitle" idx="1"/>
          </p:nvPr>
        </p:nvSpPr>
        <p:spPr>
          <a:xfrm>
            <a:off x="467544" y="1268759"/>
            <a:ext cx="8219256" cy="16561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From pandas package import </a:t>
            </a:r>
            <a:r>
              <a:rPr lang="en-US" sz="1800" b="1" dirty="0" err="1">
                <a:solidFill>
                  <a:schemeClr val="tx1"/>
                </a:solidFill>
              </a:rPr>
              <a:t>read_csv</a:t>
            </a:r>
            <a:r>
              <a:rPr lang="en-US" sz="1800" b="1" dirty="0">
                <a:solidFill>
                  <a:schemeClr val="tx1"/>
                </a:solidFill>
              </a:rPr>
              <a:t> function.</a:t>
            </a:r>
          </a:p>
          <a:p>
            <a:pPr marL="342900" indent="-342900" algn="l">
              <a:buClr>
                <a:srgbClr val="0070C0"/>
              </a:buClr>
              <a:buSzPct val="80000"/>
              <a:buFont typeface="Wingdings" pitchFamily="2" charset="2"/>
              <a:buChar char="u"/>
            </a:pPr>
            <a:r>
              <a:rPr lang="en-US" sz="1800" b="1" dirty="0">
                <a:solidFill>
                  <a:schemeClr val="tx1"/>
                </a:solidFill>
              </a:rPr>
              <a:t>Add </a:t>
            </a:r>
            <a:r>
              <a:rPr lang="en-US" sz="1800" b="1" dirty="0" err="1">
                <a:solidFill>
                  <a:schemeClr val="tx1"/>
                </a:solidFill>
              </a:rPr>
              <a:t>headernames</a:t>
            </a:r>
            <a:r>
              <a:rPr lang="en-US" sz="1800" b="1" dirty="0">
                <a:solidFill>
                  <a:schemeClr val="tx1"/>
                </a:solidFill>
              </a:rPr>
              <a:t> = [‘</a:t>
            </a:r>
            <a:r>
              <a:rPr lang="en-US" sz="1800" b="1" dirty="0" err="1">
                <a:solidFill>
                  <a:schemeClr val="tx1"/>
                </a:solidFill>
              </a:rPr>
              <a:t>preg</a:t>
            </a:r>
            <a:r>
              <a:rPr lang="en-US" sz="1800" b="1" dirty="0">
                <a:solidFill>
                  <a:schemeClr val="tx1"/>
                </a:solidFill>
              </a:rPr>
              <a:t>’, …., ‘class’]</a:t>
            </a:r>
          </a:p>
          <a:p>
            <a:pPr marL="342900" indent="-342900" algn="l">
              <a:buClr>
                <a:srgbClr val="0070C0"/>
              </a:buClr>
              <a:buSzPct val="80000"/>
              <a:buFont typeface="Wingdings" pitchFamily="2" charset="2"/>
              <a:buChar char="u"/>
            </a:pPr>
            <a:r>
              <a:rPr lang="en-US" sz="1800" b="1" dirty="0">
                <a:solidFill>
                  <a:schemeClr val="tx1"/>
                </a:solidFill>
              </a:rPr>
              <a:t>data = </a:t>
            </a:r>
            <a:r>
              <a:rPr lang="en-US" sz="1800" b="1" dirty="0" err="1">
                <a:solidFill>
                  <a:schemeClr val="tx1"/>
                </a:solidFill>
              </a:rPr>
              <a:t>read_csv</a:t>
            </a:r>
            <a:r>
              <a:rPr lang="en-US" sz="1800" b="1" dirty="0">
                <a:solidFill>
                  <a:schemeClr val="tx1"/>
                </a:solidFill>
              </a:rPr>
              <a:t> (path, </a:t>
            </a:r>
            <a:r>
              <a:rPr lang="en-US" sz="1800" b="1" dirty="0" err="1">
                <a:solidFill>
                  <a:schemeClr val="tx1"/>
                </a:solidFill>
              </a:rPr>
              <a:t>skiprows</a:t>
            </a:r>
            <a:r>
              <a:rPr lang="en-US" sz="1800" b="1" dirty="0">
                <a:solidFill>
                  <a:schemeClr val="tx1"/>
                </a:solidFill>
              </a:rPr>
              <a:t>=9, names = </a:t>
            </a:r>
            <a:r>
              <a:rPr lang="en-US" sz="1800" b="1" dirty="0" err="1">
                <a:solidFill>
                  <a:schemeClr val="tx1"/>
                </a:solidFill>
              </a:rPr>
              <a:t>headernames</a:t>
            </a:r>
            <a:r>
              <a:rPr lang="en-US" sz="1800" b="1" dirty="0">
                <a:solidFill>
                  <a:schemeClr val="tx1"/>
                </a:solidFill>
              </a:rPr>
              <a:t>)</a:t>
            </a:r>
          </a:p>
          <a:p>
            <a:pPr marL="342900" indent="-342900" algn="l">
              <a:buClr>
                <a:srgbClr val="0070C0"/>
              </a:buClr>
              <a:buSzPct val="80000"/>
              <a:buFont typeface="Wingdings" pitchFamily="2" charset="2"/>
              <a:buChar char="u"/>
            </a:pPr>
            <a:r>
              <a:rPr lang="en-US" sz="1800" b="1" dirty="0">
                <a:solidFill>
                  <a:schemeClr val="tx1"/>
                </a:solidFill>
              </a:rPr>
              <a:t>Print  csv data </a:t>
            </a: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7" name="Picture 6">
            <a:extLst>
              <a:ext uri="{FF2B5EF4-FFF2-40B4-BE49-F238E27FC236}">
                <a16:creationId xmlns:a16="http://schemas.microsoft.com/office/drawing/2014/main" id="{04BA8E50-225C-483D-80F3-C2CA7CD21C28}"/>
              </a:ext>
            </a:extLst>
          </p:cNvPr>
          <p:cNvPicPr>
            <a:picLocks noChangeAspect="1"/>
          </p:cNvPicPr>
          <p:nvPr/>
        </p:nvPicPr>
        <p:blipFill>
          <a:blip r:embed="rId3"/>
          <a:stretch>
            <a:fillRect/>
          </a:stretch>
        </p:blipFill>
        <p:spPr>
          <a:xfrm>
            <a:off x="761740" y="2982730"/>
            <a:ext cx="7620520" cy="3373620"/>
          </a:xfrm>
          <a:prstGeom prst="rect">
            <a:avLst/>
          </a:prstGeom>
          <a:ln>
            <a:solidFill>
              <a:srgbClr val="C00000"/>
            </a:solidFill>
          </a:ln>
        </p:spPr>
      </p:pic>
    </p:spTree>
    <p:extLst>
      <p:ext uri="{BB962C8B-B14F-4D97-AF65-F5344CB8AC3E}">
        <p14:creationId xmlns:p14="http://schemas.microsoft.com/office/powerpoint/2010/main" val="3616782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fontScale="90000"/>
          </a:bodyPr>
          <a:lstStyle/>
          <a:p>
            <a:pPr algn="l"/>
            <a:r>
              <a:rPr lang="en-US" altLang="zh-TW" b="1" dirty="0">
                <a:solidFill>
                  <a:srgbClr val="FFFF00"/>
                </a:solidFill>
              </a:rPr>
              <a:t>5.4 Pandas with skip rows and Headers</a:t>
            </a:r>
            <a:endParaRPr lang="zh-TW" altLang="en-US" b="1" dirty="0">
              <a:solidFill>
                <a:srgbClr val="FFFF00"/>
              </a:solidFill>
            </a:endParaRPr>
          </a:p>
        </p:txBody>
      </p:sp>
      <p:sp>
        <p:nvSpPr>
          <p:cNvPr id="3" name="副標題 2"/>
          <p:cNvSpPr>
            <a:spLocks noGrp="1"/>
          </p:cNvSpPr>
          <p:nvPr>
            <p:ph type="subTitle" idx="1"/>
          </p:nvPr>
        </p:nvSpPr>
        <p:spPr>
          <a:xfrm>
            <a:off x="467544" y="1268759"/>
            <a:ext cx="7632848" cy="13239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&gt; python 04_PandasCsv.py</a:t>
            </a:r>
          </a:p>
          <a:p>
            <a:pPr marL="342900" indent="-342900" algn="l">
              <a:buClr>
                <a:srgbClr val="0070C0"/>
              </a:buClr>
              <a:buSzPct val="80000"/>
              <a:buFont typeface="Wingdings" pitchFamily="2" charset="2"/>
              <a:buChar char="u"/>
            </a:pPr>
            <a:r>
              <a:rPr lang="en-US" sz="1800" b="1" dirty="0">
                <a:solidFill>
                  <a:schemeClr val="tx1"/>
                </a:solidFill>
              </a:rPr>
              <a:t>Print shape = (768 x 9)</a:t>
            </a:r>
          </a:p>
          <a:p>
            <a:pPr marL="342900" indent="-342900" algn="l">
              <a:buClr>
                <a:srgbClr val="0070C0"/>
              </a:buClr>
              <a:buSzPct val="80000"/>
              <a:buFont typeface="Wingdings" pitchFamily="2" charset="2"/>
              <a:buChar char="u"/>
            </a:pPr>
            <a:r>
              <a:rPr lang="en-US" sz="1800" b="1" dirty="0">
                <a:solidFill>
                  <a:schemeClr val="tx1"/>
                </a:solidFill>
              </a:rPr>
              <a:t>Print Data [0:10] = data[0], data[1], data[2], …, data[9]</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9" name="Picture 8">
            <a:extLst>
              <a:ext uri="{FF2B5EF4-FFF2-40B4-BE49-F238E27FC236}">
                <a16:creationId xmlns:a16="http://schemas.microsoft.com/office/drawing/2014/main" id="{5880EFA3-054E-4679-86AC-6F11DFFFD3B0}"/>
              </a:ext>
            </a:extLst>
          </p:cNvPr>
          <p:cNvPicPr>
            <a:picLocks noChangeAspect="1"/>
          </p:cNvPicPr>
          <p:nvPr/>
        </p:nvPicPr>
        <p:blipFill>
          <a:blip r:embed="rId3"/>
          <a:stretch>
            <a:fillRect/>
          </a:stretch>
        </p:blipFill>
        <p:spPr>
          <a:xfrm>
            <a:off x="1331640" y="2736749"/>
            <a:ext cx="5705475" cy="2295525"/>
          </a:xfrm>
          <a:prstGeom prst="rect">
            <a:avLst/>
          </a:prstGeom>
          <a:ln>
            <a:solidFill>
              <a:srgbClr val="C00000"/>
            </a:solidFill>
          </a:ln>
        </p:spPr>
      </p:pic>
    </p:spTree>
    <p:extLst>
      <p:ext uri="{BB962C8B-B14F-4D97-AF65-F5344CB8AC3E}">
        <p14:creationId xmlns:p14="http://schemas.microsoft.com/office/powerpoint/2010/main" val="1776088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5.5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53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5.5 Summary</a:t>
            </a:r>
            <a:endParaRPr lang="zh-TW" altLang="en-US" b="1" dirty="0">
              <a:solidFill>
                <a:srgbClr val="FFFF00"/>
              </a:solidFill>
            </a:endParaRPr>
          </a:p>
        </p:txBody>
      </p:sp>
      <p:sp>
        <p:nvSpPr>
          <p:cNvPr id="3" name="副標題 2"/>
          <p:cNvSpPr>
            <a:spLocks noGrp="1"/>
          </p:cNvSpPr>
          <p:nvPr>
            <p:ph type="subTitle" idx="1"/>
          </p:nvPr>
        </p:nvSpPr>
        <p:spPr>
          <a:xfrm>
            <a:off x="467544" y="1268759"/>
            <a:ext cx="7632848" cy="132397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 Machine Learning, there </a:t>
            </a:r>
            <a:r>
              <a:rPr lang="en-US" sz="1800" b="1">
                <a:solidFill>
                  <a:schemeClr val="tx1"/>
                </a:solidFill>
              </a:rPr>
              <a:t>are three ways </a:t>
            </a:r>
            <a:r>
              <a:rPr lang="en-US" sz="1800" b="1" dirty="0">
                <a:solidFill>
                  <a:schemeClr val="tx1"/>
                </a:solidFill>
              </a:rPr>
              <a:t>to read CSV data:</a:t>
            </a:r>
          </a:p>
          <a:p>
            <a:pPr marL="342900" indent="-342900" algn="l">
              <a:buClr>
                <a:srgbClr val="0070C0"/>
              </a:buClr>
              <a:buSzPct val="80000"/>
              <a:buFont typeface="+mj-lt"/>
              <a:buAutoNum type="arabicPeriod"/>
            </a:pPr>
            <a:r>
              <a:rPr lang="en-US" sz="1800" b="1" dirty="0">
                <a:solidFill>
                  <a:schemeClr val="tx1"/>
                </a:solidFill>
              </a:rPr>
              <a:t>Python open() function</a:t>
            </a:r>
          </a:p>
          <a:p>
            <a:pPr marL="342900" indent="-342900" algn="l">
              <a:buClr>
                <a:srgbClr val="0070C0"/>
              </a:buClr>
              <a:buSzPct val="80000"/>
              <a:buFont typeface="+mj-lt"/>
              <a:buAutoNum type="arabicPeriod"/>
            </a:pPr>
            <a:r>
              <a:rPr lang="en-US" sz="1800" b="1" dirty="0" err="1">
                <a:solidFill>
                  <a:schemeClr val="tx1"/>
                </a:solidFill>
              </a:rPr>
              <a:t>Numpy</a:t>
            </a:r>
            <a:r>
              <a:rPr lang="en-US" sz="1800" b="1" dirty="0">
                <a:solidFill>
                  <a:schemeClr val="tx1"/>
                </a:solidFill>
              </a:rPr>
              <a:t> </a:t>
            </a:r>
            <a:r>
              <a:rPr lang="en-US" sz="1800" b="1" dirty="0" err="1">
                <a:solidFill>
                  <a:schemeClr val="tx1"/>
                </a:solidFill>
              </a:rPr>
              <a:t>readtxt</a:t>
            </a:r>
            <a:r>
              <a:rPr lang="en-US" sz="1800" b="1" dirty="0">
                <a:solidFill>
                  <a:schemeClr val="tx1"/>
                </a:solidFill>
              </a:rPr>
              <a:t>() function</a:t>
            </a:r>
          </a:p>
          <a:p>
            <a:pPr marL="342900" indent="-342900" algn="l">
              <a:buClr>
                <a:srgbClr val="0070C0"/>
              </a:buClr>
              <a:buSzPct val="80000"/>
              <a:buFont typeface="+mj-lt"/>
              <a:buAutoNum type="arabicPeriod"/>
            </a:pPr>
            <a:r>
              <a:rPr lang="en-US" sz="1800" b="1" dirty="0">
                <a:solidFill>
                  <a:schemeClr val="tx1"/>
                </a:solidFill>
              </a:rPr>
              <a:t>Pandas </a:t>
            </a:r>
            <a:r>
              <a:rPr lang="en-US" sz="1800" b="1" dirty="0" err="1">
                <a:solidFill>
                  <a:schemeClr val="tx1"/>
                </a:solidFill>
              </a:rPr>
              <a:t>read_csv</a:t>
            </a:r>
            <a:r>
              <a:rPr lang="en-US" sz="1800" b="1" dirty="0">
                <a:solidFill>
                  <a:schemeClr val="tx1"/>
                </a:solidFill>
              </a:rPr>
              <a:t>() function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1752288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Data Load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File Header</a:t>
            </a:r>
          </a:p>
          <a:p>
            <a:pPr marL="342900" indent="-342900" algn="l">
              <a:buClr>
                <a:srgbClr val="0070C0"/>
              </a:buClr>
              <a:buSzPct val="80000"/>
              <a:buFont typeface="Wingdings" pitchFamily="2" charset="2"/>
              <a:buChar char="u"/>
            </a:pPr>
            <a:r>
              <a:rPr lang="en-US" sz="1800" dirty="0">
                <a:solidFill>
                  <a:schemeClr val="tx1"/>
                </a:solidFill>
              </a:rPr>
              <a:t>In CSV data files, the header contains the information for each field. We must use the same delimiter for the header file and for data file because it is the header file that specifies how should data fields be interpreted.</a:t>
            </a:r>
          </a:p>
          <a:p>
            <a:pPr marL="342900" indent="-342900" algn="l">
              <a:buClr>
                <a:srgbClr val="0070C0"/>
              </a:buClr>
              <a:buSzPct val="80000"/>
              <a:buFont typeface="Wingdings" pitchFamily="2" charset="2"/>
              <a:buChar char="u"/>
            </a:pPr>
            <a:r>
              <a:rPr lang="en-US" sz="1800" dirty="0">
                <a:solidFill>
                  <a:schemeClr val="tx1"/>
                </a:solidFill>
              </a:rPr>
              <a:t>The following are the two cases related to CSV file header which must be considered −</a:t>
            </a:r>
          </a:p>
          <a:p>
            <a:pPr marL="800100" lvl="1" indent="-342900" algn="l">
              <a:buClr>
                <a:srgbClr val="0070C0"/>
              </a:buClr>
              <a:buSzPct val="80000"/>
              <a:buFont typeface="Wingdings" pitchFamily="2" charset="2"/>
              <a:buChar char="u"/>
            </a:pPr>
            <a:r>
              <a:rPr lang="en-US" sz="1800" dirty="0">
                <a:solidFill>
                  <a:schemeClr val="tx1"/>
                </a:solidFill>
              </a:rPr>
              <a:t>Case-I: When Data file is having a file header − It will automatically assign the names to each column of data if data file is having a file header.</a:t>
            </a:r>
          </a:p>
          <a:p>
            <a:pPr marL="800100" lvl="1" indent="-342900" algn="l">
              <a:buClr>
                <a:srgbClr val="0070C0"/>
              </a:buClr>
              <a:buSzPct val="80000"/>
              <a:buFont typeface="Wingdings" pitchFamily="2" charset="2"/>
              <a:buChar char="u"/>
            </a:pPr>
            <a:r>
              <a:rPr lang="en-US" sz="1800" dirty="0">
                <a:solidFill>
                  <a:schemeClr val="tx1"/>
                </a:solidFill>
              </a:rPr>
              <a:t>Case-II: When Data file is not having a file header − We need to assign the names to each column of data manually if data file is not having a file header.</a:t>
            </a:r>
          </a:p>
          <a:p>
            <a:pPr marL="342900" indent="-342900" algn="l">
              <a:buClr>
                <a:srgbClr val="0070C0"/>
              </a:buClr>
              <a:buSzPct val="80000"/>
              <a:buFont typeface="Wingdings" pitchFamily="2" charset="2"/>
              <a:buChar char="u"/>
            </a:pPr>
            <a:r>
              <a:rPr lang="en-US" sz="1800" dirty="0">
                <a:solidFill>
                  <a:schemeClr val="tx1"/>
                </a:solidFill>
              </a:rPr>
              <a:t>In both the cases, we must need to specify explicitly weather our CSV file contains header or not.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2369439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Data Load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388843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Comments</a:t>
            </a:r>
          </a:p>
          <a:p>
            <a:pPr marL="342900" indent="-342900" algn="l">
              <a:buClr>
                <a:srgbClr val="0070C0"/>
              </a:buClr>
              <a:buSzPct val="80000"/>
              <a:buFont typeface="Wingdings" pitchFamily="2" charset="2"/>
              <a:buChar char="u"/>
            </a:pPr>
            <a:r>
              <a:rPr lang="en-US" sz="1800" dirty="0">
                <a:solidFill>
                  <a:schemeClr val="tx1"/>
                </a:solidFill>
              </a:rPr>
              <a:t>Comments in any data file are having their significance. In CSV data file, comments are indicated by a hash (#) at the start of the line. </a:t>
            </a:r>
          </a:p>
          <a:p>
            <a:pPr marL="342900" indent="-342900" algn="l">
              <a:buClr>
                <a:srgbClr val="0070C0"/>
              </a:buClr>
              <a:buSzPct val="80000"/>
              <a:buFont typeface="Wingdings" pitchFamily="2" charset="2"/>
              <a:buChar char="u"/>
            </a:pPr>
            <a:r>
              <a:rPr lang="en-US" sz="1800" dirty="0">
                <a:solidFill>
                  <a:schemeClr val="tx1"/>
                </a:solidFill>
              </a:rPr>
              <a:t>We need to consider comments while loading CSV data into ML projects because if we are having comments in the file then we may need to indicate, depends upon the method we choose for loading, whether to expect those comments or not.</a:t>
            </a:r>
          </a:p>
          <a:p>
            <a:pPr marL="342900" indent="-342900" algn="l">
              <a:buClr>
                <a:srgbClr val="0070C0"/>
              </a:buClr>
              <a:buSzPct val="80000"/>
              <a:buFont typeface="Wingdings" pitchFamily="2" charset="2"/>
              <a:buChar char="u"/>
            </a:pPr>
            <a:r>
              <a:rPr lang="en-US" sz="1800" b="1" dirty="0">
                <a:solidFill>
                  <a:schemeClr val="tx1"/>
                </a:solidFill>
              </a:rPr>
              <a:t>Delimiter</a:t>
            </a:r>
          </a:p>
          <a:p>
            <a:pPr marL="342900" indent="-342900" algn="l">
              <a:buClr>
                <a:srgbClr val="0070C0"/>
              </a:buClr>
              <a:buSzPct val="80000"/>
              <a:buFont typeface="Wingdings" pitchFamily="2" charset="2"/>
              <a:buChar char="u"/>
            </a:pPr>
            <a:r>
              <a:rPr lang="en-US" sz="1800" dirty="0">
                <a:solidFill>
                  <a:schemeClr val="tx1"/>
                </a:solidFill>
              </a:rPr>
              <a:t>In CSV data files, comma (,) character is the standard delimiter. The role of delimiter is to separate the values in the fields. It is important to consider the role of delimiter while uploading the CSV file into ML projects because we can also use a different delimiter such as a tab or white space. But in the case of using a different delimiter than standard one, we must have to specify it explicitly.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183999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Data Load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25922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endParaRPr lang="en-US" sz="1800"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Quotes</a:t>
            </a:r>
          </a:p>
          <a:p>
            <a:pPr marL="342900" indent="-342900" algn="l">
              <a:buClr>
                <a:srgbClr val="0070C0"/>
              </a:buClr>
              <a:buSzPct val="80000"/>
              <a:buFont typeface="Wingdings" pitchFamily="2" charset="2"/>
              <a:buChar char="u"/>
            </a:pPr>
            <a:r>
              <a:rPr lang="en-US" sz="1800" dirty="0">
                <a:solidFill>
                  <a:schemeClr val="tx1"/>
                </a:solidFill>
              </a:rPr>
              <a:t>In CSV data files, double quotation (“ ”) mark is the default quote character. </a:t>
            </a:r>
          </a:p>
          <a:p>
            <a:pPr marL="342900" indent="-342900" algn="l">
              <a:buClr>
                <a:srgbClr val="0070C0"/>
              </a:buClr>
              <a:buSzPct val="80000"/>
              <a:buFont typeface="Wingdings" pitchFamily="2" charset="2"/>
              <a:buChar char="u"/>
            </a:pPr>
            <a:r>
              <a:rPr lang="en-US" sz="1800" dirty="0">
                <a:solidFill>
                  <a:schemeClr val="tx1"/>
                </a:solidFill>
              </a:rPr>
              <a:t>It is important to consider the role of quotes while uploading the CSV file into ML projects because we can also use other quote character than double quotation mark. </a:t>
            </a:r>
          </a:p>
          <a:p>
            <a:pPr marL="342900" indent="-342900" algn="l">
              <a:buClr>
                <a:srgbClr val="0070C0"/>
              </a:buClr>
              <a:buSzPct val="80000"/>
              <a:buFont typeface="Wingdings" pitchFamily="2" charset="2"/>
              <a:buChar char="u"/>
            </a:pPr>
            <a:r>
              <a:rPr lang="en-US" sz="1800" dirty="0">
                <a:solidFill>
                  <a:schemeClr val="tx1"/>
                </a:solidFill>
              </a:rPr>
              <a:t>But in case of using a different quote character than standard one, we must have to specify it explicitly.</a:t>
            </a: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2223744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 Data Load</a:t>
            </a:r>
            <a:endParaRPr lang="zh-TW" altLang="en-US" b="1" dirty="0">
              <a:solidFill>
                <a:srgbClr val="FFFF00"/>
              </a:solidFill>
            </a:endParaRPr>
          </a:p>
        </p:txBody>
      </p:sp>
      <p:sp>
        <p:nvSpPr>
          <p:cNvPr id="3" name="副標題 2"/>
          <p:cNvSpPr>
            <a:spLocks noGrp="1"/>
          </p:cNvSpPr>
          <p:nvPr>
            <p:ph type="subTitle" idx="1"/>
          </p:nvPr>
        </p:nvSpPr>
        <p:spPr>
          <a:xfrm>
            <a:off x="467544" y="1268760"/>
            <a:ext cx="8352928" cy="40324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Methods to Load CSV Data File</a:t>
            </a:r>
          </a:p>
          <a:p>
            <a:pPr marL="342900" indent="-342900" algn="l">
              <a:buClr>
                <a:srgbClr val="0070C0"/>
              </a:buClr>
              <a:buSzPct val="80000"/>
              <a:buFont typeface="Wingdings" pitchFamily="2" charset="2"/>
              <a:buChar char="u"/>
            </a:pPr>
            <a:r>
              <a:rPr lang="en-US" sz="1800" dirty="0">
                <a:solidFill>
                  <a:schemeClr val="tx1"/>
                </a:solidFill>
              </a:rPr>
              <a:t>While working with ML projects, the most crucial task is to load the data properly into it. </a:t>
            </a:r>
          </a:p>
          <a:p>
            <a:pPr marL="342900" indent="-342900" algn="l">
              <a:buClr>
                <a:srgbClr val="0070C0"/>
              </a:buClr>
              <a:buSzPct val="80000"/>
              <a:buFont typeface="Wingdings" pitchFamily="2" charset="2"/>
              <a:buChar char="u"/>
            </a:pPr>
            <a:r>
              <a:rPr lang="en-US" sz="1800" dirty="0">
                <a:solidFill>
                  <a:schemeClr val="tx1"/>
                </a:solidFill>
              </a:rPr>
              <a:t>The most common data format for ML projects is CSV and it comes in various flavors and varying difficulties to parse. </a:t>
            </a:r>
          </a:p>
          <a:p>
            <a:pPr marL="342900" indent="-342900" algn="l">
              <a:buClr>
                <a:srgbClr val="0070C0"/>
              </a:buClr>
              <a:buSzPct val="80000"/>
              <a:buFont typeface="Wingdings" pitchFamily="2" charset="2"/>
              <a:buChar char="u"/>
            </a:pPr>
            <a:r>
              <a:rPr lang="en-US" sz="1800" dirty="0">
                <a:solidFill>
                  <a:schemeClr val="tx1"/>
                </a:solidFill>
              </a:rPr>
              <a:t>In this section, we are going to discuss about three common approaches in Python to load CSV data file </a:t>
            </a:r>
            <a:endParaRPr lang="en-US" sz="1800" b="1" dirty="0">
              <a:solidFill>
                <a:schemeClr val="tx1"/>
              </a:solidFill>
            </a:endParaRPr>
          </a:p>
          <a:p>
            <a:pPr marL="342900" indent="-342900" algn="l">
              <a:buClr>
                <a:srgbClr val="0070C0"/>
              </a:buClr>
              <a:buSzPct val="80000"/>
              <a:buFont typeface="Wingdings" pitchFamily="2" charset="2"/>
              <a:buChar char="u"/>
            </a:pPr>
            <a:r>
              <a:rPr lang="en-US" sz="1800" b="1" dirty="0">
                <a:solidFill>
                  <a:schemeClr val="tx1"/>
                </a:solidFill>
              </a:rPr>
              <a:t>Load CSV with Python Standard Library</a:t>
            </a:r>
          </a:p>
          <a:p>
            <a:pPr marL="342900" indent="-342900" algn="l">
              <a:buClr>
                <a:srgbClr val="0070C0"/>
              </a:buClr>
              <a:buSzPct val="80000"/>
              <a:buFont typeface="Wingdings" pitchFamily="2" charset="2"/>
              <a:buChar char="u"/>
            </a:pPr>
            <a:r>
              <a:rPr lang="en-US" sz="1800" dirty="0">
                <a:solidFill>
                  <a:schemeClr val="tx1"/>
                </a:solidFill>
              </a:rPr>
              <a:t>The first and most used approach to load CSV data file is the use of Python standard library which provides us a variety of built-in modules namely </a:t>
            </a:r>
            <a:r>
              <a:rPr lang="en-US" sz="1800" i="1" dirty="0">
                <a:solidFill>
                  <a:schemeClr val="tx1"/>
                </a:solidFill>
              </a:rPr>
              <a:t>csv module</a:t>
            </a:r>
            <a:r>
              <a:rPr lang="en-US" sz="1800" dirty="0">
                <a:solidFill>
                  <a:schemeClr val="tx1"/>
                </a:solidFill>
              </a:rPr>
              <a:t> and the </a:t>
            </a:r>
            <a:r>
              <a:rPr lang="en-US" sz="1800" i="1" dirty="0">
                <a:solidFill>
                  <a:schemeClr val="tx1"/>
                </a:solidFill>
              </a:rPr>
              <a:t>reader()function</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 following is an example of loading CSV data file with the help of it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3323823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5.1 Read CSV with Open</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2020/4/16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18534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5.1 Read CSV with Open</a:t>
            </a:r>
            <a:endParaRPr lang="zh-TW" altLang="en-US" b="1" dirty="0">
              <a:solidFill>
                <a:srgbClr val="FFFF00"/>
              </a:solidFill>
            </a:endParaRPr>
          </a:p>
        </p:txBody>
      </p:sp>
      <p:sp>
        <p:nvSpPr>
          <p:cNvPr id="3" name="副標題 2"/>
          <p:cNvSpPr>
            <a:spLocks noGrp="1"/>
          </p:cNvSpPr>
          <p:nvPr>
            <p:ph type="subTitle" idx="1"/>
          </p:nvPr>
        </p:nvSpPr>
        <p:spPr>
          <a:xfrm>
            <a:off x="467544" y="1268759"/>
            <a:ext cx="4680520" cy="17281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Example</a:t>
            </a:r>
          </a:p>
          <a:p>
            <a:pPr marL="342900" indent="-342900" algn="l">
              <a:buClr>
                <a:srgbClr val="0070C0"/>
              </a:buClr>
              <a:buSzPct val="80000"/>
              <a:buFont typeface="Wingdings" pitchFamily="2" charset="2"/>
              <a:buChar char="u"/>
            </a:pPr>
            <a:r>
              <a:rPr lang="en-US" sz="1800" b="1" dirty="0">
                <a:solidFill>
                  <a:schemeClr val="tx1"/>
                </a:solidFill>
              </a:rPr>
              <a:t>Given an iris.csv file.</a:t>
            </a:r>
          </a:p>
          <a:p>
            <a:pPr marL="342900" indent="-342900" algn="l">
              <a:buClr>
                <a:srgbClr val="0070C0"/>
              </a:buClr>
              <a:buSzPct val="80000"/>
              <a:buFont typeface="Wingdings" pitchFamily="2" charset="2"/>
              <a:buChar char="u"/>
            </a:pPr>
            <a:r>
              <a:rPr lang="en-US" sz="1800" b="1" dirty="0">
                <a:solidFill>
                  <a:schemeClr val="tx1"/>
                </a:solidFill>
              </a:rPr>
              <a:t>First line is headers</a:t>
            </a:r>
          </a:p>
          <a:p>
            <a:pPr marL="342900" indent="-342900" algn="l">
              <a:buClr>
                <a:srgbClr val="0070C0"/>
              </a:buClr>
              <a:buSzPct val="80000"/>
              <a:buFont typeface="Wingdings" pitchFamily="2" charset="2"/>
              <a:buChar char="u"/>
            </a:pPr>
            <a:r>
              <a:rPr lang="en-US" sz="1800" b="1" dirty="0">
                <a:solidFill>
                  <a:schemeClr val="tx1"/>
                </a:solidFill>
              </a:rPr>
              <a:t>Data is 150 rows, 5 columns of each row.</a:t>
            </a:r>
          </a:p>
          <a:p>
            <a:pPr marL="342900" indent="-342900" algn="l">
              <a:buClr>
                <a:srgbClr val="0070C0"/>
              </a:buClr>
              <a:buSzPct val="80000"/>
              <a:buFont typeface="Wingdings" pitchFamily="2" charset="2"/>
              <a:buChar char="u"/>
            </a:pPr>
            <a:endParaRPr lang="en-US" sz="1800" dirty="0">
              <a:solidFill>
                <a:schemeClr val="tx1"/>
              </a:solidFill>
            </a:endParaRPr>
          </a:p>
          <a:p>
            <a:pPr algn="l">
              <a:buClr>
                <a:srgbClr val="0070C0"/>
              </a:buClr>
              <a:buSzPct val="80000"/>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13" name="Picture 12">
            <a:extLst>
              <a:ext uri="{FF2B5EF4-FFF2-40B4-BE49-F238E27FC236}">
                <a16:creationId xmlns:a16="http://schemas.microsoft.com/office/drawing/2014/main" id="{72C8BC6C-C1FD-4379-9331-7603DF9B636D}"/>
              </a:ext>
            </a:extLst>
          </p:cNvPr>
          <p:cNvPicPr>
            <a:picLocks noChangeAspect="1"/>
          </p:cNvPicPr>
          <p:nvPr/>
        </p:nvPicPr>
        <p:blipFill>
          <a:blip r:embed="rId3"/>
          <a:stretch>
            <a:fillRect/>
          </a:stretch>
        </p:blipFill>
        <p:spPr>
          <a:xfrm>
            <a:off x="5364088" y="1209300"/>
            <a:ext cx="3522551" cy="5189577"/>
          </a:xfrm>
          <a:prstGeom prst="rect">
            <a:avLst/>
          </a:prstGeom>
          <a:ln>
            <a:solidFill>
              <a:srgbClr val="C00000"/>
            </a:solidFill>
          </a:ln>
        </p:spPr>
      </p:pic>
    </p:spTree>
    <p:extLst>
      <p:ext uri="{BB962C8B-B14F-4D97-AF65-F5344CB8AC3E}">
        <p14:creationId xmlns:p14="http://schemas.microsoft.com/office/powerpoint/2010/main" val="314659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5.1 Read CSV with Open</a:t>
            </a:r>
            <a:endParaRPr lang="zh-TW" altLang="en-US" b="1" dirty="0">
              <a:solidFill>
                <a:srgbClr val="FFFF00"/>
              </a:solidFill>
            </a:endParaRPr>
          </a:p>
        </p:txBody>
      </p:sp>
      <p:sp>
        <p:nvSpPr>
          <p:cNvPr id="3" name="副標題 2"/>
          <p:cNvSpPr>
            <a:spLocks noGrp="1"/>
          </p:cNvSpPr>
          <p:nvPr>
            <p:ph type="subTitle" idx="1"/>
          </p:nvPr>
        </p:nvSpPr>
        <p:spPr>
          <a:xfrm>
            <a:off x="467544" y="1268759"/>
            <a:ext cx="3024335" cy="338437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Data Load for Machine Learning</a:t>
            </a:r>
          </a:p>
          <a:p>
            <a:pPr marL="342900" indent="-342900" algn="l">
              <a:buClr>
                <a:srgbClr val="0070C0"/>
              </a:buClr>
              <a:buSzPct val="80000"/>
              <a:buFont typeface="Wingdings" pitchFamily="2" charset="2"/>
              <a:buChar char="u"/>
            </a:pPr>
            <a:r>
              <a:rPr lang="en-US" sz="1800" b="1" dirty="0">
                <a:solidFill>
                  <a:schemeClr val="tx1"/>
                </a:solidFill>
              </a:rPr>
              <a:t>Example</a:t>
            </a:r>
          </a:p>
          <a:p>
            <a:pPr marL="342900" indent="-342900" algn="l">
              <a:buClr>
                <a:srgbClr val="0070C0"/>
              </a:buClr>
              <a:buSzPct val="80000"/>
              <a:buFont typeface="Wingdings" pitchFamily="2" charset="2"/>
              <a:buChar char="u"/>
            </a:pPr>
            <a:r>
              <a:rPr lang="en-US" sz="1800" dirty="0">
                <a:solidFill>
                  <a:schemeClr val="tx1"/>
                </a:solidFill>
              </a:rPr>
              <a:t>Load the iris.csv file</a:t>
            </a:r>
          </a:p>
          <a:p>
            <a:pPr marL="342900" indent="-342900" algn="l">
              <a:buClr>
                <a:srgbClr val="0070C0"/>
              </a:buClr>
              <a:buSzPct val="80000"/>
              <a:buFont typeface="Wingdings" pitchFamily="2" charset="2"/>
              <a:buChar char="u"/>
            </a:pPr>
            <a:r>
              <a:rPr lang="en-US" sz="1800" dirty="0">
                <a:solidFill>
                  <a:schemeClr val="tx1"/>
                </a:solidFill>
              </a:rPr>
              <a:t>Read the header section of csv.</a:t>
            </a:r>
          </a:p>
          <a:p>
            <a:pPr marL="342900" indent="-342900" algn="l">
              <a:buClr>
                <a:srgbClr val="0070C0"/>
              </a:buClr>
              <a:buSzPct val="80000"/>
              <a:buFont typeface="Wingdings" pitchFamily="2" charset="2"/>
              <a:buChar char="u"/>
            </a:pPr>
            <a:r>
              <a:rPr lang="en-US" sz="1800" dirty="0">
                <a:solidFill>
                  <a:schemeClr val="tx1"/>
                </a:solidFill>
              </a:rPr>
              <a:t>Put all the other data into a list.</a:t>
            </a:r>
          </a:p>
          <a:p>
            <a:pPr marL="342900" indent="-342900" algn="l">
              <a:buClr>
                <a:srgbClr val="0070C0"/>
              </a:buClr>
              <a:buSzPct val="80000"/>
              <a:buFont typeface="Wingdings" pitchFamily="2" charset="2"/>
              <a:buChar char="u"/>
            </a:pPr>
            <a:r>
              <a:rPr lang="en-US" sz="1800" dirty="0">
                <a:solidFill>
                  <a:schemeClr val="tx1"/>
                </a:solidFill>
              </a:rPr>
              <a:t>Convert list into numpy array with 150 rows x 5 columns.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hlinkClick r:id="rId2"/>
              </a:rPr>
              <a:t>https://www.tutorialspoint.com/machine_learning_with_python/machine_learning_with_python_data_loading_for_ml_projects.htm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2020/4/16</a:t>
            </a:fld>
            <a:endParaRPr lang="zh-TW" altLang="en-US" dirty="0"/>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pic>
        <p:nvPicPr>
          <p:cNvPr id="8" name="Picture 7">
            <a:extLst>
              <a:ext uri="{FF2B5EF4-FFF2-40B4-BE49-F238E27FC236}">
                <a16:creationId xmlns:a16="http://schemas.microsoft.com/office/drawing/2014/main" id="{A04AB1BA-6858-4482-A36A-DAB96A085D8D}"/>
              </a:ext>
            </a:extLst>
          </p:cNvPr>
          <p:cNvPicPr>
            <a:picLocks noChangeAspect="1"/>
          </p:cNvPicPr>
          <p:nvPr/>
        </p:nvPicPr>
        <p:blipFill>
          <a:blip r:embed="rId3"/>
          <a:stretch>
            <a:fillRect/>
          </a:stretch>
        </p:blipFill>
        <p:spPr>
          <a:xfrm>
            <a:off x="3635896" y="1268759"/>
            <a:ext cx="5224818" cy="3031491"/>
          </a:xfrm>
          <a:prstGeom prst="rect">
            <a:avLst/>
          </a:prstGeom>
          <a:ln>
            <a:solidFill>
              <a:srgbClr val="C00000"/>
            </a:solidFill>
          </a:ln>
        </p:spPr>
      </p:pic>
    </p:spTree>
    <p:extLst>
      <p:ext uri="{BB962C8B-B14F-4D97-AF65-F5344CB8AC3E}">
        <p14:creationId xmlns:p14="http://schemas.microsoft.com/office/powerpoint/2010/main" val="24000060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902</TotalTime>
  <Words>1933</Words>
  <Application>Microsoft Office PowerPoint</Application>
  <PresentationFormat>On-screen Show (4:3)</PresentationFormat>
  <Paragraphs>188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佈景主題</vt:lpstr>
      <vt:lpstr>5 Data Load</vt:lpstr>
      <vt:lpstr>5 Data Load</vt:lpstr>
      <vt:lpstr>5 Data Load</vt:lpstr>
      <vt:lpstr>5 Data Load</vt:lpstr>
      <vt:lpstr>5 Data Load</vt:lpstr>
      <vt:lpstr>5 Data Load</vt:lpstr>
      <vt:lpstr>5.1 Read CSV with Open</vt:lpstr>
      <vt:lpstr>5.1 Read CSV with Open</vt:lpstr>
      <vt:lpstr>5.1 Read CSV with Open</vt:lpstr>
      <vt:lpstr>5.1 Read CSV with Open</vt:lpstr>
      <vt:lpstr>5.1 Read CSV with Open</vt:lpstr>
      <vt:lpstr>5.2 Read CSV with numpy</vt:lpstr>
      <vt:lpstr>5.2 Read CSV with numpy</vt:lpstr>
      <vt:lpstr>5.2 Read CSV with numpy</vt:lpstr>
      <vt:lpstr>5.2 Read CSV with numpy</vt:lpstr>
      <vt:lpstr>5.3 Read CVS with Pandas</vt:lpstr>
      <vt:lpstr>5.3 Read CVS with Pandas</vt:lpstr>
      <vt:lpstr>5.3 Read CVS with Pandas</vt:lpstr>
      <vt:lpstr>5.3 Read CVS with Pandas</vt:lpstr>
      <vt:lpstr>5.4 Pandas with skip rows and Headers</vt:lpstr>
      <vt:lpstr>5.4 Pandas with skip rows and Headers</vt:lpstr>
      <vt:lpstr>5.4 Pandas with skip rows and Headers</vt:lpstr>
      <vt:lpstr>5.4 Pandas with skip rows and Headers</vt:lpstr>
      <vt:lpstr>5.5 Summary</vt:lpstr>
      <vt:lpstr>5.5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402</cp:revision>
  <dcterms:created xsi:type="dcterms:W3CDTF">2018-09-28T16:40:41Z</dcterms:created>
  <dcterms:modified xsi:type="dcterms:W3CDTF">2020-04-17T03:40:06Z</dcterms:modified>
</cp:coreProperties>
</file>