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0" r:id="rId3"/>
    <p:sldId id="268" r:id="rId4"/>
    <p:sldId id="265" r:id="rId5"/>
    <p:sldId id="269" r:id="rId6"/>
    <p:sldId id="270" r:id="rId7"/>
    <p:sldId id="271" r:id="rId8"/>
    <p:sldId id="272" r:id="rId9"/>
    <p:sldId id="273" r:id="rId10"/>
    <p:sldId id="274" r:id="rId11"/>
    <p:sldId id="275" r:id="rId12"/>
    <p:sldId id="277" r:id="rId13"/>
    <p:sldId id="276" r:id="rId14"/>
    <p:sldId id="278" r:id="rId15"/>
    <p:sldId id="279" r:id="rId16"/>
    <p:sldId id="280" r:id="rId17"/>
    <p:sldId id="281" r:id="rId18"/>
    <p:sldId id="282" r:id="rId19"/>
    <p:sldId id="283" r:id="rId20"/>
    <p:sldId id="285" r:id="rId21"/>
    <p:sldId id="284" r:id="rId22"/>
    <p:sldId id="286" r:id="rId23"/>
    <p:sldId id="287" r:id="rId24"/>
    <p:sldId id="289" r:id="rId25"/>
    <p:sldId id="288" r:id="rId26"/>
    <p:sldId id="290" r:id="rId27"/>
    <p:sldId id="291" r:id="rId28"/>
    <p:sldId id="292" r:id="rId29"/>
    <p:sldId id="293" r:id="rId30"/>
    <p:sldId id="259" r:id="rId3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8" autoAdjust="0"/>
    <p:restoredTop sz="96806" autoAdjust="0"/>
  </p:normalViewPr>
  <p:slideViewPr>
    <p:cSldViewPr>
      <p:cViewPr>
        <p:scale>
          <a:sx n="84" d="100"/>
          <a:sy n="84" d="100"/>
        </p:scale>
        <p:origin x="702" y="17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2020/4/16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2020/4/16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machine_learning_with_python/machine_learning_with_python_data_loading_for_ml_projects.htm"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understanding_data_with_statistics.ht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 Statistics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6.3 Check Data Type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3078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Check Data Type</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2520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Check Data Type</a:t>
            </a:r>
          </a:p>
          <a:p>
            <a:pPr marL="342900" indent="-342900" algn="l">
              <a:buClr>
                <a:srgbClr val="0070C0"/>
              </a:buClr>
              <a:buSzPct val="80000"/>
              <a:buFont typeface="Wingdings" pitchFamily="2" charset="2"/>
              <a:buChar char="u"/>
            </a:pPr>
            <a:r>
              <a:rPr lang="en-US" sz="1800" b="1" dirty="0">
                <a:solidFill>
                  <a:schemeClr val="tx1"/>
                </a:solidFill>
              </a:rPr>
              <a:t>It is another good practice to know data type of each attributes. </a:t>
            </a:r>
          </a:p>
          <a:p>
            <a:pPr marL="342900" indent="-342900" algn="l">
              <a:buClr>
                <a:srgbClr val="0070C0"/>
              </a:buClr>
              <a:buSzPct val="80000"/>
              <a:buFont typeface="Wingdings" pitchFamily="2" charset="2"/>
              <a:buChar char="u"/>
            </a:pPr>
            <a:r>
              <a:rPr lang="en-US" sz="1800" b="1" dirty="0">
                <a:solidFill>
                  <a:schemeClr val="tx1"/>
                </a:solidFill>
              </a:rPr>
              <a:t>The reason behind that is sometimes, we may need to convert one data to another.</a:t>
            </a:r>
          </a:p>
          <a:p>
            <a:pPr marL="342900" indent="-342900" algn="l">
              <a:buClr>
                <a:srgbClr val="0070C0"/>
              </a:buClr>
              <a:buSzPct val="80000"/>
              <a:buFont typeface="Wingdings" pitchFamily="2" charset="2"/>
              <a:buChar char="u"/>
            </a:pPr>
            <a:r>
              <a:rPr lang="en-US" sz="1800" b="1" dirty="0">
                <a:solidFill>
                  <a:schemeClr val="tx1"/>
                </a:solidFill>
              </a:rPr>
              <a:t>For example, we may need to convert the string into floating point or int for representing categorial or ordinal values.</a:t>
            </a:r>
          </a:p>
          <a:p>
            <a:pPr marL="342900" indent="-342900" algn="l">
              <a:buClr>
                <a:srgbClr val="0070C0"/>
              </a:buClr>
              <a:buSzPct val="80000"/>
              <a:buFont typeface="Wingdings" pitchFamily="2" charset="2"/>
              <a:buChar char="u"/>
            </a:pPr>
            <a:r>
              <a:rPr lang="en-US" sz="1800" b="1" dirty="0">
                <a:solidFill>
                  <a:schemeClr val="tx1"/>
                </a:solidFill>
              </a:rPr>
              <a:t>We can use </a:t>
            </a:r>
            <a:r>
              <a:rPr lang="en-US" sz="1800" b="1" dirty="0" err="1">
                <a:solidFill>
                  <a:schemeClr val="tx1"/>
                </a:solidFill>
              </a:rPr>
              <a:t>dtypes</a:t>
            </a:r>
            <a:r>
              <a:rPr lang="en-US" sz="1800" b="1" dirty="0">
                <a:solidFill>
                  <a:schemeClr val="tx1"/>
                </a:solidFill>
              </a:rPr>
              <a:t> property of Pandas DataFrame.</a:t>
            </a:r>
          </a:p>
          <a:p>
            <a:pPr marL="342900" indent="-342900" algn="l">
              <a:buClr>
                <a:srgbClr val="0070C0"/>
              </a:buClr>
              <a:buSzPct val="80000"/>
              <a:buFont typeface="Wingdings" pitchFamily="2" charset="2"/>
              <a:buChar char="u"/>
            </a:pPr>
            <a:r>
              <a:rPr lang="en-US" sz="1800" b="1" dirty="0">
                <a:solidFill>
                  <a:schemeClr val="tx1"/>
                </a:solidFill>
              </a:rPr>
              <a:t>With the help of </a:t>
            </a:r>
            <a:r>
              <a:rPr lang="en-US" sz="1800" b="1" dirty="0" err="1">
                <a:solidFill>
                  <a:schemeClr val="tx1"/>
                </a:solidFill>
              </a:rPr>
              <a:t>dtypes</a:t>
            </a:r>
            <a:r>
              <a:rPr lang="en-US" sz="1800" b="1" dirty="0">
                <a:solidFill>
                  <a:schemeClr val="tx1"/>
                </a:solidFill>
              </a:rPr>
              <a:t> property, we can categorize each attributes data type.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2774715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Check Data Type</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7443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Check Data Type</a:t>
            </a:r>
          </a:p>
          <a:p>
            <a:pPr marL="342900" indent="-342900" algn="l">
              <a:buClr>
                <a:srgbClr val="0070C0"/>
              </a:buClr>
              <a:buSzPct val="80000"/>
              <a:buFont typeface="Wingdings" pitchFamily="2" charset="2"/>
              <a:buChar char="u"/>
            </a:pPr>
            <a:r>
              <a:rPr lang="en-US" sz="1800" b="1" dirty="0" err="1">
                <a:solidFill>
                  <a:schemeClr val="tx1"/>
                </a:solidFill>
              </a:rPr>
              <a:t>Array.dtypes</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9" name="Picture 8">
            <a:extLst>
              <a:ext uri="{FF2B5EF4-FFF2-40B4-BE49-F238E27FC236}">
                <a16:creationId xmlns:a16="http://schemas.microsoft.com/office/drawing/2014/main" id="{B28F5A3C-D0B2-4061-B975-E8854880716B}"/>
              </a:ext>
            </a:extLst>
          </p:cNvPr>
          <p:cNvPicPr>
            <a:picLocks noChangeAspect="1"/>
          </p:cNvPicPr>
          <p:nvPr/>
        </p:nvPicPr>
        <p:blipFill>
          <a:blip r:embed="rId3"/>
          <a:stretch>
            <a:fillRect/>
          </a:stretch>
        </p:blipFill>
        <p:spPr>
          <a:xfrm>
            <a:off x="623887" y="2177995"/>
            <a:ext cx="7896225" cy="1847850"/>
          </a:xfrm>
          <a:prstGeom prst="rect">
            <a:avLst/>
          </a:prstGeom>
          <a:ln>
            <a:solidFill>
              <a:srgbClr val="C00000"/>
            </a:solidFill>
          </a:ln>
        </p:spPr>
      </p:pic>
      <p:sp>
        <p:nvSpPr>
          <p:cNvPr id="7" name="Rectangle 6">
            <a:extLst>
              <a:ext uri="{FF2B5EF4-FFF2-40B4-BE49-F238E27FC236}">
                <a16:creationId xmlns:a16="http://schemas.microsoft.com/office/drawing/2014/main" id="{981329B2-86C1-414B-A3F5-6BCA1E767B01}"/>
              </a:ext>
            </a:extLst>
          </p:cNvPr>
          <p:cNvSpPr/>
          <p:nvPr/>
        </p:nvSpPr>
        <p:spPr>
          <a:xfrm>
            <a:off x="1187624" y="3789040"/>
            <a:ext cx="1872208" cy="2368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656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6.3 Check Data Type</a:t>
            </a:r>
            <a:endParaRPr lang="zh-TW" altLang="en-US" b="1" dirty="0">
              <a:solidFill>
                <a:srgbClr val="FFFF00"/>
              </a:solidFill>
            </a:endParaRPr>
          </a:p>
        </p:txBody>
      </p:sp>
      <p:sp>
        <p:nvSpPr>
          <p:cNvPr id="3" name="副標題 2"/>
          <p:cNvSpPr>
            <a:spLocks noGrp="1"/>
          </p:cNvSpPr>
          <p:nvPr>
            <p:ph type="subTitle" idx="1"/>
          </p:nvPr>
        </p:nvSpPr>
        <p:spPr>
          <a:xfrm>
            <a:off x="467544" y="1268759"/>
            <a:ext cx="3528392"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Check Data Type</a:t>
            </a:r>
          </a:p>
          <a:p>
            <a:pPr marL="342900" indent="-342900" algn="l">
              <a:buClr>
                <a:srgbClr val="0070C0"/>
              </a:buClr>
              <a:buSzPct val="80000"/>
              <a:buFont typeface="Wingdings" pitchFamily="2" charset="2"/>
              <a:buChar char="u"/>
            </a:pPr>
            <a:r>
              <a:rPr lang="en-US" sz="1800" b="1" dirty="0">
                <a:solidFill>
                  <a:schemeClr val="tx1"/>
                </a:solidFill>
              </a:rPr>
              <a:t>We get the data type of all the attributes.</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F4180403-7C17-4A76-8B1F-B9F890B33F2C}"/>
              </a:ext>
            </a:extLst>
          </p:cNvPr>
          <p:cNvPicPr>
            <a:picLocks noChangeAspect="1"/>
          </p:cNvPicPr>
          <p:nvPr/>
        </p:nvPicPr>
        <p:blipFill>
          <a:blip r:embed="rId3"/>
          <a:stretch>
            <a:fillRect/>
          </a:stretch>
        </p:blipFill>
        <p:spPr>
          <a:xfrm>
            <a:off x="3436113" y="4283813"/>
            <a:ext cx="5514975" cy="2152650"/>
          </a:xfrm>
          <a:prstGeom prst="rect">
            <a:avLst/>
          </a:prstGeom>
          <a:ln>
            <a:solidFill>
              <a:srgbClr val="C00000"/>
            </a:solidFill>
          </a:ln>
        </p:spPr>
      </p:pic>
      <p:pic>
        <p:nvPicPr>
          <p:cNvPr id="10" name="Picture 9">
            <a:extLst>
              <a:ext uri="{FF2B5EF4-FFF2-40B4-BE49-F238E27FC236}">
                <a16:creationId xmlns:a16="http://schemas.microsoft.com/office/drawing/2014/main" id="{9D9B3EAE-29AA-4A8B-8CDC-13315545977C}"/>
              </a:ext>
            </a:extLst>
          </p:cNvPr>
          <p:cNvPicPr>
            <a:picLocks noChangeAspect="1"/>
          </p:cNvPicPr>
          <p:nvPr/>
        </p:nvPicPr>
        <p:blipFill>
          <a:blip r:embed="rId4"/>
          <a:stretch>
            <a:fillRect/>
          </a:stretch>
        </p:blipFill>
        <p:spPr>
          <a:xfrm>
            <a:off x="4168361" y="1255710"/>
            <a:ext cx="4769677" cy="2897137"/>
          </a:xfrm>
          <a:prstGeom prst="rect">
            <a:avLst/>
          </a:prstGeom>
          <a:ln>
            <a:solidFill>
              <a:srgbClr val="C00000"/>
            </a:solidFill>
          </a:ln>
        </p:spPr>
      </p:pic>
    </p:spTree>
    <p:extLst>
      <p:ext uri="{BB962C8B-B14F-4D97-AF65-F5344CB8AC3E}">
        <p14:creationId xmlns:p14="http://schemas.microsoft.com/office/powerpoint/2010/main" val="402938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 Statistical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200166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6.4 Statistical Data</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45365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Statistical Data</a:t>
            </a:r>
          </a:p>
          <a:p>
            <a:pPr marL="342900" indent="-342900" algn="l">
              <a:buClr>
                <a:srgbClr val="0070C0"/>
              </a:buClr>
              <a:buSzPct val="80000"/>
              <a:buFont typeface="Wingdings" pitchFamily="2" charset="2"/>
              <a:buChar char="u"/>
            </a:pPr>
            <a:r>
              <a:rPr lang="en-US" sz="1800" dirty="0">
                <a:solidFill>
                  <a:schemeClr val="tx1"/>
                </a:solidFill>
              </a:rPr>
              <a:t>We get the shape of data, i.e., number of rows and columns.</a:t>
            </a:r>
          </a:p>
          <a:p>
            <a:pPr marL="342900" indent="-342900" algn="l">
              <a:buClr>
                <a:srgbClr val="0070C0"/>
              </a:buClr>
              <a:buSzPct val="80000"/>
              <a:buFont typeface="Wingdings" pitchFamily="2" charset="2"/>
              <a:buChar char="u"/>
            </a:pPr>
            <a:r>
              <a:rPr lang="en-US" sz="1800" dirty="0">
                <a:solidFill>
                  <a:schemeClr val="tx1"/>
                </a:solidFill>
              </a:rPr>
              <a:t>In many times, we need to review the summary data.</a:t>
            </a:r>
          </a:p>
          <a:p>
            <a:pPr marL="342900" indent="-342900" algn="l">
              <a:buClr>
                <a:srgbClr val="0070C0"/>
              </a:buClr>
              <a:buSzPct val="80000"/>
              <a:buFont typeface="Wingdings" pitchFamily="2" charset="2"/>
              <a:buChar char="u"/>
            </a:pPr>
            <a:r>
              <a:rPr lang="en-US" sz="1800" dirty="0">
                <a:solidFill>
                  <a:schemeClr val="tx1"/>
                </a:solidFill>
              </a:rPr>
              <a:t>This can be done with the help of </a:t>
            </a:r>
            <a:r>
              <a:rPr lang="en-US" sz="1800" i="1" dirty="0">
                <a:solidFill>
                  <a:schemeClr val="tx1"/>
                </a:solidFill>
              </a:rPr>
              <a:t>describe()</a:t>
            </a:r>
            <a:r>
              <a:rPr lang="en-US" sz="1800" dirty="0">
                <a:solidFill>
                  <a:schemeClr val="tx1"/>
                </a:solidFill>
              </a:rPr>
              <a:t> function of Pandas DataFrame.</a:t>
            </a:r>
          </a:p>
          <a:p>
            <a:pPr marL="342900" indent="-342900" algn="l">
              <a:buClr>
                <a:srgbClr val="0070C0"/>
              </a:buClr>
              <a:buSzPct val="80000"/>
              <a:buFont typeface="Wingdings" pitchFamily="2" charset="2"/>
              <a:buChar char="u"/>
            </a:pPr>
            <a:r>
              <a:rPr lang="en-US" sz="1800" dirty="0">
                <a:solidFill>
                  <a:schemeClr val="tx1"/>
                </a:solidFill>
              </a:rPr>
              <a:t>The describes() </a:t>
            </a:r>
            <a:r>
              <a:rPr lang="en-US" sz="1800" dirty="0" err="1">
                <a:solidFill>
                  <a:schemeClr val="tx1"/>
                </a:solidFill>
              </a:rPr>
              <a:t>funciton</a:t>
            </a:r>
            <a:r>
              <a:rPr lang="en-US" sz="1800" dirty="0">
                <a:solidFill>
                  <a:schemeClr val="tx1"/>
                </a:solidFill>
              </a:rPr>
              <a:t> provides the following 8 statistical properties of every data attribute</a:t>
            </a:r>
          </a:p>
          <a:p>
            <a:pPr marL="800100" lvl="1" indent="-342900" algn="l">
              <a:buClr>
                <a:srgbClr val="0070C0"/>
              </a:buClr>
              <a:buSzPct val="80000"/>
              <a:buFont typeface="+mj-lt"/>
              <a:buAutoNum type="arabicPeriod"/>
            </a:pPr>
            <a:r>
              <a:rPr lang="en-US" sz="1800" dirty="0">
                <a:solidFill>
                  <a:schemeClr val="tx1"/>
                </a:solidFill>
              </a:rPr>
              <a:t>Count</a:t>
            </a:r>
          </a:p>
          <a:p>
            <a:pPr marL="800100" lvl="1" indent="-342900" algn="l">
              <a:buClr>
                <a:srgbClr val="0070C0"/>
              </a:buClr>
              <a:buSzPct val="80000"/>
              <a:buFont typeface="+mj-lt"/>
              <a:buAutoNum type="arabicPeriod"/>
            </a:pPr>
            <a:r>
              <a:rPr lang="en-US" sz="1800" dirty="0">
                <a:solidFill>
                  <a:schemeClr val="tx1"/>
                </a:solidFill>
              </a:rPr>
              <a:t>Mean</a:t>
            </a:r>
          </a:p>
          <a:p>
            <a:pPr marL="800100" lvl="1" indent="-342900" algn="l">
              <a:buClr>
                <a:srgbClr val="0070C0"/>
              </a:buClr>
              <a:buSzPct val="80000"/>
              <a:buFont typeface="+mj-lt"/>
              <a:buAutoNum type="arabicPeriod"/>
            </a:pPr>
            <a:r>
              <a:rPr lang="en-US" sz="1800" dirty="0">
                <a:solidFill>
                  <a:schemeClr val="tx1"/>
                </a:solidFill>
              </a:rPr>
              <a:t>Standard Deviation</a:t>
            </a:r>
          </a:p>
          <a:p>
            <a:pPr marL="800100" lvl="1" indent="-342900" algn="l">
              <a:buClr>
                <a:srgbClr val="0070C0"/>
              </a:buClr>
              <a:buSzPct val="80000"/>
              <a:buFont typeface="+mj-lt"/>
              <a:buAutoNum type="arabicPeriod"/>
            </a:pPr>
            <a:r>
              <a:rPr lang="en-US" sz="1800" dirty="0">
                <a:solidFill>
                  <a:schemeClr val="tx1"/>
                </a:solidFill>
              </a:rPr>
              <a:t>Minimum Value</a:t>
            </a:r>
          </a:p>
          <a:p>
            <a:pPr marL="800100" lvl="1" indent="-342900" algn="l">
              <a:buClr>
                <a:srgbClr val="0070C0"/>
              </a:buClr>
              <a:buSzPct val="80000"/>
              <a:buFont typeface="+mj-lt"/>
              <a:buAutoNum type="arabicPeriod"/>
            </a:pPr>
            <a:r>
              <a:rPr lang="en-US" sz="1800" dirty="0">
                <a:solidFill>
                  <a:schemeClr val="tx1"/>
                </a:solidFill>
              </a:rPr>
              <a:t>Maximum value</a:t>
            </a:r>
          </a:p>
          <a:p>
            <a:pPr marL="800100" lvl="1" indent="-342900" algn="l">
              <a:buClr>
                <a:srgbClr val="0070C0"/>
              </a:buClr>
              <a:buSzPct val="80000"/>
              <a:buFont typeface="+mj-lt"/>
              <a:buAutoNum type="arabicPeriod"/>
            </a:pPr>
            <a:r>
              <a:rPr lang="en-US" sz="1800" dirty="0">
                <a:solidFill>
                  <a:schemeClr val="tx1"/>
                </a:solidFill>
              </a:rPr>
              <a:t>25%</a:t>
            </a:r>
          </a:p>
          <a:p>
            <a:pPr marL="800100" lvl="1" indent="-342900" algn="l">
              <a:buClr>
                <a:srgbClr val="0070C0"/>
              </a:buClr>
              <a:buSzPct val="80000"/>
              <a:buFont typeface="+mj-lt"/>
              <a:buAutoNum type="arabicPeriod"/>
            </a:pPr>
            <a:r>
              <a:rPr lang="en-US" sz="1800" dirty="0">
                <a:solidFill>
                  <a:schemeClr val="tx1"/>
                </a:solidFill>
              </a:rPr>
              <a:t>Median, i.e., 50%</a:t>
            </a:r>
          </a:p>
          <a:p>
            <a:pPr marL="800100" lvl="1" indent="-342900" algn="l">
              <a:buClr>
                <a:srgbClr val="0070C0"/>
              </a:buClr>
              <a:buSzPct val="80000"/>
              <a:buFont typeface="+mj-lt"/>
              <a:buAutoNum type="arabicPeriod"/>
            </a:pPr>
            <a:r>
              <a:rPr lang="en-US" sz="1800" dirty="0">
                <a:solidFill>
                  <a:schemeClr val="tx1"/>
                </a:solidFill>
              </a:rPr>
              <a:t>75%</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1620449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6.4 Statistical Data</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792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Statistical Data</a:t>
            </a:r>
          </a:p>
          <a:p>
            <a:pPr marL="342900" indent="-342900" algn="l">
              <a:buClr>
                <a:srgbClr val="0070C0"/>
              </a:buClr>
              <a:buSzPct val="80000"/>
              <a:buFont typeface="Wingdings" pitchFamily="2" charset="2"/>
              <a:buChar char="u"/>
            </a:pPr>
            <a:r>
              <a:rPr lang="en-US" sz="1800" b="1" dirty="0">
                <a:solidFill>
                  <a:schemeClr val="tx1"/>
                </a:solidFill>
              </a:rPr>
              <a:t>Example</a:t>
            </a:r>
            <a:r>
              <a:rPr lang="en-US"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E2753536-ADE5-474C-B939-96C14B7E9724}"/>
              </a:ext>
            </a:extLst>
          </p:cNvPr>
          <p:cNvPicPr>
            <a:picLocks noChangeAspect="1"/>
          </p:cNvPicPr>
          <p:nvPr/>
        </p:nvPicPr>
        <p:blipFill>
          <a:blip r:embed="rId3"/>
          <a:stretch>
            <a:fillRect/>
          </a:stretch>
        </p:blipFill>
        <p:spPr>
          <a:xfrm>
            <a:off x="539552" y="2204863"/>
            <a:ext cx="7877175" cy="2876550"/>
          </a:xfrm>
          <a:prstGeom prst="rect">
            <a:avLst/>
          </a:prstGeom>
          <a:ln>
            <a:solidFill>
              <a:srgbClr val="C00000"/>
            </a:solidFill>
          </a:ln>
        </p:spPr>
      </p:pic>
      <p:sp>
        <p:nvSpPr>
          <p:cNvPr id="8" name="Rectangle 7">
            <a:extLst>
              <a:ext uri="{FF2B5EF4-FFF2-40B4-BE49-F238E27FC236}">
                <a16:creationId xmlns:a16="http://schemas.microsoft.com/office/drawing/2014/main" id="{93E18FE1-5F55-46F7-9166-58B8112C7915}"/>
              </a:ext>
            </a:extLst>
          </p:cNvPr>
          <p:cNvSpPr/>
          <p:nvPr/>
        </p:nvSpPr>
        <p:spPr>
          <a:xfrm>
            <a:off x="1187624" y="4653136"/>
            <a:ext cx="2133600" cy="4070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416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31C5812-6052-4CEA-9AA5-4A4495EE7298}"/>
              </a:ext>
            </a:extLst>
          </p:cNvPr>
          <p:cNvPicPr>
            <a:picLocks noChangeAspect="1"/>
          </p:cNvPicPr>
          <p:nvPr/>
        </p:nvPicPr>
        <p:blipFill>
          <a:blip r:embed="rId2"/>
          <a:stretch>
            <a:fillRect/>
          </a:stretch>
        </p:blipFill>
        <p:spPr>
          <a:xfrm>
            <a:off x="1221139" y="2201201"/>
            <a:ext cx="6353175" cy="37623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6.4 Statistical Data</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792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Statistical Data</a:t>
            </a:r>
          </a:p>
          <a:p>
            <a:pPr marL="342900" indent="-342900" algn="l">
              <a:buClr>
                <a:srgbClr val="0070C0"/>
              </a:buClr>
              <a:buSzPct val="80000"/>
              <a:buFont typeface="Wingdings" pitchFamily="2" charset="2"/>
              <a:buChar char="u"/>
            </a:pPr>
            <a:r>
              <a:rPr lang="en-US" sz="1800" b="1" dirty="0">
                <a:solidFill>
                  <a:schemeClr val="tx1"/>
                </a:solidFill>
              </a:rPr>
              <a:t>Summary of data:</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3"/>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8" name="Rectangle 7">
            <a:extLst>
              <a:ext uri="{FF2B5EF4-FFF2-40B4-BE49-F238E27FC236}">
                <a16:creationId xmlns:a16="http://schemas.microsoft.com/office/drawing/2014/main" id="{93E18FE1-5F55-46F7-9166-58B8112C7915}"/>
              </a:ext>
            </a:extLst>
          </p:cNvPr>
          <p:cNvSpPr/>
          <p:nvPr/>
        </p:nvSpPr>
        <p:spPr>
          <a:xfrm>
            <a:off x="1221139" y="4221088"/>
            <a:ext cx="6319659" cy="17424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0414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 Class Distribution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86286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Class Distribution</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2520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Class Distribution</a:t>
            </a:r>
          </a:p>
          <a:p>
            <a:pPr marL="342900" indent="-342900" algn="l">
              <a:buClr>
                <a:srgbClr val="0070C0"/>
              </a:buClr>
              <a:buSzPct val="80000"/>
              <a:buFont typeface="Wingdings" pitchFamily="2" charset="2"/>
              <a:buChar char="u"/>
            </a:pPr>
            <a:r>
              <a:rPr lang="en-US" sz="1800" dirty="0">
                <a:solidFill>
                  <a:schemeClr val="tx1"/>
                </a:solidFill>
              </a:rPr>
              <a:t>Class distribution statistics is useful in classification problems where we need to know the class values of each group. </a:t>
            </a:r>
          </a:p>
          <a:p>
            <a:pPr marL="342900" indent="-342900" algn="l">
              <a:buClr>
                <a:srgbClr val="0070C0"/>
              </a:buClr>
              <a:buSzPct val="80000"/>
              <a:buFont typeface="Wingdings" pitchFamily="2" charset="2"/>
              <a:buChar char="u"/>
            </a:pPr>
            <a:r>
              <a:rPr lang="en-US" sz="1800" dirty="0">
                <a:solidFill>
                  <a:schemeClr val="tx1"/>
                </a:solidFill>
              </a:rPr>
              <a:t>It is important to know class value distribution because if we have highly imbalanced class distribution, i.e., one class is having lots more observations than other class, then it may need special handling at data preparation stage of our Machine Learning project. </a:t>
            </a:r>
          </a:p>
          <a:p>
            <a:pPr marL="342900" indent="-342900" algn="l">
              <a:buClr>
                <a:srgbClr val="0070C0"/>
              </a:buClr>
              <a:buSzPct val="80000"/>
              <a:buFont typeface="Wingdings" pitchFamily="2" charset="2"/>
              <a:buChar char="u"/>
            </a:pPr>
            <a:r>
              <a:rPr lang="en-US" sz="1800" dirty="0">
                <a:solidFill>
                  <a:schemeClr val="tx1"/>
                </a:solidFill>
              </a:rPr>
              <a:t>We can get class distribution in Python with Pandas DataFrame.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3946099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a:solidFill>
                  <a:srgbClr val="FFFF00"/>
                </a:solidFill>
              </a:rPr>
              <a:t>6 Statistics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Statistics</a:t>
            </a:r>
          </a:p>
          <a:p>
            <a:pPr marL="342900" indent="-342900" algn="l">
              <a:buClr>
                <a:srgbClr val="0070C0"/>
              </a:buClr>
              <a:buSzPct val="80000"/>
              <a:buFont typeface="Wingdings" pitchFamily="2" charset="2"/>
              <a:buChar char="u"/>
            </a:pPr>
            <a:r>
              <a:rPr lang="en-US" sz="1800" b="1" dirty="0">
                <a:solidFill>
                  <a:schemeClr val="tx1"/>
                </a:solidFill>
              </a:rPr>
              <a:t>Head function: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https://www.tutorialspoint.com/machine_learning_with_python/machine_learning_with_python_understanding_data_with_statistics.htm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603558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Class Distribution</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Class Distribution</a:t>
            </a:r>
          </a:p>
          <a:p>
            <a:pPr marL="342900" indent="-342900" algn="l">
              <a:buClr>
                <a:srgbClr val="0070C0"/>
              </a:buClr>
              <a:buSzPct val="80000"/>
              <a:buFont typeface="Wingdings" pitchFamily="2" charset="2"/>
              <a:buChar char="u"/>
            </a:pPr>
            <a:r>
              <a:rPr lang="en-US" sz="1800" dirty="0" err="1">
                <a:solidFill>
                  <a:schemeClr val="tx1"/>
                </a:solidFill>
              </a:rPr>
              <a:t>Array.groupby</a:t>
            </a:r>
            <a:r>
              <a:rPr lang="en-US" sz="1800" dirty="0">
                <a:solidFill>
                  <a:schemeClr val="tx1"/>
                </a:solidFill>
              </a:rPr>
              <a:t> (‘class’).size()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0879CA26-4342-409B-A15C-508853475578}"/>
              </a:ext>
            </a:extLst>
          </p:cNvPr>
          <p:cNvPicPr>
            <a:picLocks noChangeAspect="1"/>
          </p:cNvPicPr>
          <p:nvPr/>
        </p:nvPicPr>
        <p:blipFill>
          <a:blip r:embed="rId3"/>
          <a:stretch>
            <a:fillRect/>
          </a:stretch>
        </p:blipFill>
        <p:spPr>
          <a:xfrm>
            <a:off x="661987" y="2140924"/>
            <a:ext cx="7820025" cy="3714750"/>
          </a:xfrm>
          <a:prstGeom prst="rect">
            <a:avLst/>
          </a:prstGeom>
          <a:ln>
            <a:solidFill>
              <a:srgbClr val="C00000"/>
            </a:solidFill>
          </a:ln>
        </p:spPr>
      </p:pic>
      <p:sp>
        <p:nvSpPr>
          <p:cNvPr id="8" name="Rectangle 7">
            <a:extLst>
              <a:ext uri="{FF2B5EF4-FFF2-40B4-BE49-F238E27FC236}">
                <a16:creationId xmlns:a16="http://schemas.microsoft.com/office/drawing/2014/main" id="{2CCEB9FA-090F-4D8A-8A70-D6DEE7004D93}"/>
              </a:ext>
            </a:extLst>
          </p:cNvPr>
          <p:cNvSpPr/>
          <p:nvPr/>
        </p:nvSpPr>
        <p:spPr>
          <a:xfrm>
            <a:off x="1259632" y="5229200"/>
            <a:ext cx="3456384"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4228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6.5 Class Distribution</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Class Distribution</a:t>
            </a:r>
          </a:p>
          <a:p>
            <a:pPr marL="342900" indent="-342900" algn="l">
              <a:buClr>
                <a:srgbClr val="0070C0"/>
              </a:buClr>
              <a:buSzPct val="80000"/>
              <a:buFont typeface="Wingdings" pitchFamily="2" charset="2"/>
              <a:buChar char="u"/>
            </a:pPr>
            <a:r>
              <a:rPr lang="en-US" sz="1800" dirty="0">
                <a:solidFill>
                  <a:schemeClr val="tx1"/>
                </a:solidFill>
              </a:rPr>
              <a:t>&gt; python 05_ClassDistri.py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2B77E9B2-9D47-4866-AEF0-8AEC48401151}"/>
              </a:ext>
            </a:extLst>
          </p:cNvPr>
          <p:cNvPicPr>
            <a:picLocks noChangeAspect="1"/>
          </p:cNvPicPr>
          <p:nvPr/>
        </p:nvPicPr>
        <p:blipFill>
          <a:blip r:embed="rId3"/>
          <a:stretch>
            <a:fillRect/>
          </a:stretch>
        </p:blipFill>
        <p:spPr>
          <a:xfrm>
            <a:off x="1592580" y="2181184"/>
            <a:ext cx="5783560" cy="4180887"/>
          </a:xfrm>
          <a:prstGeom prst="rect">
            <a:avLst/>
          </a:prstGeom>
          <a:ln>
            <a:solidFill>
              <a:srgbClr val="C00000"/>
            </a:solidFill>
          </a:ln>
        </p:spPr>
      </p:pic>
      <p:sp>
        <p:nvSpPr>
          <p:cNvPr id="8" name="Rectangle 7">
            <a:extLst>
              <a:ext uri="{FF2B5EF4-FFF2-40B4-BE49-F238E27FC236}">
                <a16:creationId xmlns:a16="http://schemas.microsoft.com/office/drawing/2014/main" id="{3494C6A5-9EB3-487C-A58D-C2FFD90594EC}"/>
              </a:ext>
            </a:extLst>
          </p:cNvPr>
          <p:cNvSpPr/>
          <p:nvPr/>
        </p:nvSpPr>
        <p:spPr>
          <a:xfrm>
            <a:off x="1592580" y="5589240"/>
            <a:ext cx="1683276" cy="76710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126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6.6 Correlation between Attributes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719637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6.6 Correlation between Attributes</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49685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Correlation between Attributes</a:t>
            </a:r>
          </a:p>
          <a:p>
            <a:pPr marL="342900" indent="-342900" algn="l">
              <a:buClr>
                <a:srgbClr val="0070C0"/>
              </a:buClr>
              <a:buSzPct val="80000"/>
              <a:buFont typeface="Wingdings" pitchFamily="2" charset="2"/>
              <a:buChar char="u"/>
            </a:pPr>
            <a:r>
              <a:rPr lang="en-US" sz="1800" dirty="0">
                <a:solidFill>
                  <a:schemeClr val="tx1"/>
                </a:solidFill>
              </a:rPr>
              <a:t>The relationship between two variables is called correlation. </a:t>
            </a:r>
          </a:p>
          <a:p>
            <a:pPr marL="342900" indent="-342900" algn="l">
              <a:buClr>
                <a:srgbClr val="0070C0"/>
              </a:buClr>
              <a:buSzPct val="80000"/>
              <a:buFont typeface="Wingdings" pitchFamily="2" charset="2"/>
              <a:buChar char="u"/>
            </a:pPr>
            <a:r>
              <a:rPr lang="en-US" sz="1800" dirty="0">
                <a:solidFill>
                  <a:schemeClr val="tx1"/>
                </a:solidFill>
              </a:rPr>
              <a:t>In statistics, the most common method for calculating correlation is </a:t>
            </a:r>
            <a:r>
              <a:rPr lang="en-US" sz="1800" b="1" dirty="0">
                <a:solidFill>
                  <a:schemeClr val="tx1"/>
                </a:solidFill>
              </a:rPr>
              <a:t>Pearson’s Correlation Coefficient</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It can have three values as follows:</a:t>
            </a:r>
          </a:p>
          <a:p>
            <a:pPr marL="800100" lvl="1" indent="-342900" algn="l">
              <a:buClr>
                <a:srgbClr val="0070C0"/>
              </a:buClr>
              <a:buSzPct val="80000"/>
              <a:buFont typeface="Wingdings" pitchFamily="2" charset="2"/>
              <a:buChar char="u"/>
            </a:pPr>
            <a:r>
              <a:rPr lang="en-US" sz="1800" b="1" dirty="0">
                <a:solidFill>
                  <a:schemeClr val="tx1"/>
                </a:solidFill>
              </a:rPr>
              <a:t>Coefficient value = 1</a:t>
            </a:r>
            <a:r>
              <a:rPr lang="en-US" sz="1800" dirty="0">
                <a:solidFill>
                  <a:schemeClr val="tx1"/>
                </a:solidFill>
              </a:rPr>
              <a:t> − It represents full </a:t>
            </a:r>
            <a:r>
              <a:rPr lang="en-US" sz="1800" b="1" dirty="0">
                <a:solidFill>
                  <a:schemeClr val="tx1"/>
                </a:solidFill>
              </a:rPr>
              <a:t>positive</a:t>
            </a:r>
            <a:r>
              <a:rPr lang="en-US" sz="1800" dirty="0">
                <a:solidFill>
                  <a:schemeClr val="tx1"/>
                </a:solidFill>
              </a:rPr>
              <a:t> correlation between variables.</a:t>
            </a:r>
          </a:p>
          <a:p>
            <a:pPr marL="800100" lvl="1" indent="-342900" algn="l">
              <a:buClr>
                <a:srgbClr val="0070C0"/>
              </a:buClr>
              <a:buSzPct val="80000"/>
              <a:buFont typeface="Wingdings" pitchFamily="2" charset="2"/>
              <a:buChar char="u"/>
            </a:pPr>
            <a:r>
              <a:rPr lang="en-US" sz="1800" b="1" dirty="0">
                <a:solidFill>
                  <a:schemeClr val="tx1"/>
                </a:solidFill>
              </a:rPr>
              <a:t>Coefficient value = -1</a:t>
            </a:r>
            <a:r>
              <a:rPr lang="en-US" sz="1800" dirty="0">
                <a:solidFill>
                  <a:schemeClr val="tx1"/>
                </a:solidFill>
              </a:rPr>
              <a:t> − It represents full </a:t>
            </a:r>
            <a:r>
              <a:rPr lang="en-US" sz="1800" b="1" dirty="0">
                <a:solidFill>
                  <a:schemeClr val="tx1"/>
                </a:solidFill>
              </a:rPr>
              <a:t>negative</a:t>
            </a:r>
            <a:r>
              <a:rPr lang="en-US" sz="1800" dirty="0">
                <a:solidFill>
                  <a:schemeClr val="tx1"/>
                </a:solidFill>
              </a:rPr>
              <a:t> correlation between variables.</a:t>
            </a:r>
          </a:p>
          <a:p>
            <a:pPr marL="800100" lvl="1" indent="-342900" algn="l">
              <a:buClr>
                <a:srgbClr val="0070C0"/>
              </a:buClr>
              <a:buSzPct val="80000"/>
              <a:buFont typeface="Wingdings" pitchFamily="2" charset="2"/>
              <a:buChar char="u"/>
            </a:pPr>
            <a:r>
              <a:rPr lang="en-US" sz="1800" b="1" dirty="0">
                <a:solidFill>
                  <a:schemeClr val="tx1"/>
                </a:solidFill>
              </a:rPr>
              <a:t>Coefficient value = 0</a:t>
            </a:r>
            <a:r>
              <a:rPr lang="en-US" sz="1800" dirty="0">
                <a:solidFill>
                  <a:schemeClr val="tx1"/>
                </a:solidFill>
              </a:rPr>
              <a:t> − It represents </a:t>
            </a:r>
            <a:r>
              <a:rPr lang="en-US" sz="1800" b="1" dirty="0">
                <a:solidFill>
                  <a:schemeClr val="tx1"/>
                </a:solidFill>
              </a:rPr>
              <a:t>no</a:t>
            </a:r>
            <a:r>
              <a:rPr lang="en-US" sz="1800" dirty="0">
                <a:solidFill>
                  <a:schemeClr val="tx1"/>
                </a:solidFill>
              </a:rPr>
              <a:t> correlation at all between variables.</a:t>
            </a:r>
          </a:p>
          <a:p>
            <a:pPr marL="342900" indent="-342900" algn="l">
              <a:buClr>
                <a:srgbClr val="0070C0"/>
              </a:buClr>
              <a:buSzPct val="80000"/>
              <a:buFont typeface="Wingdings" pitchFamily="2" charset="2"/>
              <a:buChar char="u"/>
            </a:pPr>
            <a:r>
              <a:rPr lang="en-US" sz="1800" dirty="0">
                <a:solidFill>
                  <a:schemeClr val="tx1"/>
                </a:solidFill>
              </a:rPr>
              <a:t>It is good to review the pairwise correlations of the attributes in our dataset before using it into Machine Learning project.</a:t>
            </a:r>
          </a:p>
          <a:p>
            <a:pPr marL="342900" indent="-342900" algn="l">
              <a:buClr>
                <a:srgbClr val="0070C0"/>
              </a:buClr>
              <a:buSzPct val="80000"/>
              <a:buFont typeface="Wingdings" pitchFamily="2" charset="2"/>
              <a:buChar char="u"/>
            </a:pPr>
            <a:r>
              <a:rPr lang="en-US" sz="1800" dirty="0">
                <a:solidFill>
                  <a:schemeClr val="tx1"/>
                </a:solidFill>
              </a:rPr>
              <a:t>Some Machine Learning algorithms, such as, linear regression and logistic regression will perform poorly if we have highly correlated attributes. </a:t>
            </a:r>
          </a:p>
          <a:p>
            <a:pPr marL="342900" indent="-342900" algn="l">
              <a:buClr>
                <a:srgbClr val="0070C0"/>
              </a:buClr>
              <a:buSzPct val="80000"/>
              <a:buFont typeface="Wingdings" pitchFamily="2" charset="2"/>
              <a:buChar char="u"/>
            </a:pPr>
            <a:r>
              <a:rPr lang="en-US" sz="1800" dirty="0">
                <a:solidFill>
                  <a:schemeClr val="tx1"/>
                </a:solidFill>
              </a:rPr>
              <a:t>In Python, we can easily calculate a correlation matrix of dataset attributes with </a:t>
            </a:r>
            <a:r>
              <a:rPr lang="en-US" sz="1800" i="1" dirty="0" err="1">
                <a:solidFill>
                  <a:schemeClr val="tx1"/>
                </a:solidFill>
              </a:rPr>
              <a:t>corr</a:t>
            </a:r>
            <a:r>
              <a:rPr lang="en-US" sz="1800" i="1" dirty="0">
                <a:solidFill>
                  <a:schemeClr val="tx1"/>
                </a:solidFill>
              </a:rPr>
              <a:t>()</a:t>
            </a:r>
            <a:r>
              <a:rPr lang="en-US" sz="1800" dirty="0">
                <a:solidFill>
                  <a:schemeClr val="tx1"/>
                </a:solidFill>
              </a:rPr>
              <a:t> function on Pandas DataFrame.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4019966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6.6 Correlation between Attributes</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Correlation between Attributes</a:t>
            </a:r>
          </a:p>
          <a:p>
            <a:pPr marL="342900" indent="-342900" algn="l">
              <a:buClr>
                <a:srgbClr val="0070C0"/>
              </a:buClr>
              <a:buSzPct val="80000"/>
              <a:buFont typeface="Wingdings" pitchFamily="2" charset="2"/>
              <a:buChar char="u"/>
            </a:pPr>
            <a:r>
              <a:rPr lang="en-US" sz="1800" dirty="0">
                <a:solidFill>
                  <a:schemeClr val="tx1"/>
                </a:solidFill>
              </a:rPr>
              <a:t>Correlation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AA6F337F-DBEA-43AF-A082-418B459B6130}"/>
              </a:ext>
            </a:extLst>
          </p:cNvPr>
          <p:cNvPicPr>
            <a:picLocks noChangeAspect="1"/>
          </p:cNvPicPr>
          <p:nvPr/>
        </p:nvPicPr>
        <p:blipFill>
          <a:blip r:embed="rId3"/>
          <a:stretch>
            <a:fillRect/>
          </a:stretch>
        </p:blipFill>
        <p:spPr>
          <a:xfrm>
            <a:off x="539552" y="2141965"/>
            <a:ext cx="7810500" cy="2800350"/>
          </a:xfrm>
          <a:prstGeom prst="rect">
            <a:avLst/>
          </a:prstGeom>
          <a:ln>
            <a:solidFill>
              <a:srgbClr val="C00000"/>
            </a:solidFill>
          </a:ln>
        </p:spPr>
      </p:pic>
    </p:spTree>
    <p:extLst>
      <p:ext uri="{BB962C8B-B14F-4D97-AF65-F5344CB8AC3E}">
        <p14:creationId xmlns:p14="http://schemas.microsoft.com/office/powerpoint/2010/main" val="843957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6.6 Correlation between Attributes</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10448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Correlation between Attributes</a:t>
            </a:r>
          </a:p>
          <a:p>
            <a:pPr marL="342900" indent="-342900" algn="l">
              <a:buClr>
                <a:srgbClr val="0070C0"/>
              </a:buClr>
              <a:buSzPct val="80000"/>
              <a:buFont typeface="Wingdings" pitchFamily="2" charset="2"/>
              <a:buChar char="u"/>
            </a:pPr>
            <a:r>
              <a:rPr lang="en-US" sz="1800" dirty="0">
                <a:solidFill>
                  <a:schemeClr val="tx1"/>
                </a:solidFill>
              </a:rPr>
              <a:t>&gt; python 06_correlation.py</a:t>
            </a:r>
          </a:p>
          <a:p>
            <a:pPr marL="342900" indent="-342900" algn="l">
              <a:buClr>
                <a:srgbClr val="0070C0"/>
              </a:buClr>
              <a:buSzPct val="80000"/>
              <a:buFont typeface="Wingdings" pitchFamily="2" charset="2"/>
              <a:buChar char="u"/>
            </a:pPr>
            <a:r>
              <a:rPr lang="en-US" sz="1800" dirty="0">
                <a:solidFill>
                  <a:schemeClr val="tx1"/>
                </a:solidFill>
              </a:rPr>
              <a:t>Correlation Matrix</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10245139-0A19-4F20-A79A-31586A0D3FCD}"/>
              </a:ext>
            </a:extLst>
          </p:cNvPr>
          <p:cNvPicPr>
            <a:picLocks noChangeAspect="1"/>
          </p:cNvPicPr>
          <p:nvPr/>
        </p:nvPicPr>
        <p:blipFill>
          <a:blip r:embed="rId3"/>
          <a:stretch>
            <a:fillRect/>
          </a:stretch>
        </p:blipFill>
        <p:spPr>
          <a:xfrm>
            <a:off x="1547664" y="2487811"/>
            <a:ext cx="5876925" cy="2314575"/>
          </a:xfrm>
          <a:prstGeom prst="rect">
            <a:avLst/>
          </a:prstGeom>
          <a:ln>
            <a:solidFill>
              <a:srgbClr val="C00000"/>
            </a:solidFill>
          </a:ln>
        </p:spPr>
      </p:pic>
    </p:spTree>
    <p:extLst>
      <p:ext uri="{BB962C8B-B14F-4D97-AF65-F5344CB8AC3E}">
        <p14:creationId xmlns:p14="http://schemas.microsoft.com/office/powerpoint/2010/main" val="1518734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6.7 Skew of Attributes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752308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6.7 Skew of Attributes</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34563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Skew of Attributes</a:t>
            </a:r>
          </a:p>
          <a:p>
            <a:pPr marL="342900" indent="-342900" algn="l">
              <a:buClr>
                <a:srgbClr val="0070C0"/>
              </a:buClr>
              <a:buSzPct val="80000"/>
              <a:buFont typeface="Wingdings" pitchFamily="2" charset="2"/>
              <a:buChar char="u"/>
            </a:pPr>
            <a:r>
              <a:rPr lang="en-US" sz="1800" dirty="0">
                <a:solidFill>
                  <a:schemeClr val="tx1"/>
                </a:solidFill>
              </a:rPr>
              <a:t>Skewness may be defined as the distribution that is assumed to be Gaussian but appears distorted or shifted in one direction or another, or either to the left or right. </a:t>
            </a:r>
          </a:p>
          <a:p>
            <a:pPr marL="342900" indent="-342900" algn="l">
              <a:buClr>
                <a:srgbClr val="0070C0"/>
              </a:buClr>
              <a:buSzPct val="80000"/>
              <a:buFont typeface="Wingdings" pitchFamily="2" charset="2"/>
              <a:buChar char="u"/>
            </a:pPr>
            <a:r>
              <a:rPr lang="en-US" sz="1800" dirty="0">
                <a:solidFill>
                  <a:schemeClr val="tx1"/>
                </a:solidFill>
              </a:rPr>
              <a:t>The skewness of attributes is one of the important tasks due to following reasons:</a:t>
            </a:r>
          </a:p>
          <a:p>
            <a:pPr marL="800100" lvl="1" indent="-342900" algn="l">
              <a:buClr>
                <a:srgbClr val="0070C0"/>
              </a:buClr>
              <a:buSzPct val="80000"/>
              <a:buFont typeface="Wingdings" pitchFamily="2" charset="2"/>
              <a:buChar char="u"/>
            </a:pPr>
            <a:r>
              <a:rPr lang="en-US" sz="1800" dirty="0">
                <a:solidFill>
                  <a:schemeClr val="tx1"/>
                </a:solidFill>
              </a:rPr>
              <a:t>Presence of skewness in data requires the correction at data preparation stage so that we can get more accuracy from our model.</a:t>
            </a:r>
          </a:p>
          <a:p>
            <a:pPr marL="800100" lvl="1" indent="-342900" algn="l">
              <a:buClr>
                <a:srgbClr val="0070C0"/>
              </a:buClr>
              <a:buSzPct val="80000"/>
              <a:buFont typeface="Wingdings" pitchFamily="2" charset="2"/>
              <a:buChar char="u"/>
            </a:pPr>
            <a:r>
              <a:rPr lang="en-US" sz="1800" dirty="0">
                <a:solidFill>
                  <a:schemeClr val="tx1"/>
                </a:solidFill>
              </a:rPr>
              <a:t>Most of the Machine Learning algorithms assumes that data has a Gaussian distribution, i.e., either normal of bell curved data.</a:t>
            </a:r>
          </a:p>
          <a:p>
            <a:pPr marL="342900" indent="-342900" algn="l">
              <a:buClr>
                <a:srgbClr val="0070C0"/>
              </a:buClr>
              <a:buSzPct val="80000"/>
              <a:buFont typeface="Wingdings" pitchFamily="2" charset="2"/>
              <a:buChar char="u"/>
            </a:pPr>
            <a:r>
              <a:rPr lang="en-US" sz="1800" dirty="0">
                <a:solidFill>
                  <a:schemeClr val="tx1"/>
                </a:solidFill>
              </a:rPr>
              <a:t>In Python, we can easily calculate the skew of each attribute by using skew() function on Pandas DataFrame.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Tree>
    <p:extLst>
      <p:ext uri="{BB962C8B-B14F-4D97-AF65-F5344CB8AC3E}">
        <p14:creationId xmlns:p14="http://schemas.microsoft.com/office/powerpoint/2010/main" val="2731119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6.7 Skew of Attributes</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Skew of Attributes</a:t>
            </a:r>
          </a:p>
          <a:p>
            <a:pPr marL="342900" indent="-342900" algn="l">
              <a:buClr>
                <a:srgbClr val="0070C0"/>
              </a:buClr>
              <a:buSzPct val="80000"/>
              <a:buFont typeface="Wingdings" pitchFamily="2" charset="2"/>
              <a:buChar char="u"/>
            </a:pPr>
            <a:r>
              <a:rPr lang="en-US" sz="1800" dirty="0">
                <a:solidFill>
                  <a:schemeClr val="tx1"/>
                </a:solidFill>
              </a:rPr>
              <a:t>Skew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8" name="Picture 7">
            <a:extLst>
              <a:ext uri="{FF2B5EF4-FFF2-40B4-BE49-F238E27FC236}">
                <a16:creationId xmlns:a16="http://schemas.microsoft.com/office/drawing/2014/main" id="{A559D459-10D5-4FCE-A969-D3626BA72BA2}"/>
              </a:ext>
            </a:extLst>
          </p:cNvPr>
          <p:cNvPicPr>
            <a:picLocks noChangeAspect="1"/>
          </p:cNvPicPr>
          <p:nvPr/>
        </p:nvPicPr>
        <p:blipFill>
          <a:blip r:embed="rId3"/>
          <a:stretch>
            <a:fillRect/>
          </a:stretch>
        </p:blipFill>
        <p:spPr>
          <a:xfrm>
            <a:off x="642937" y="2024062"/>
            <a:ext cx="7858125" cy="2809875"/>
          </a:xfrm>
          <a:prstGeom prst="rect">
            <a:avLst/>
          </a:prstGeom>
          <a:ln>
            <a:solidFill>
              <a:srgbClr val="C00000"/>
            </a:solidFill>
          </a:ln>
        </p:spPr>
      </p:pic>
    </p:spTree>
    <p:extLst>
      <p:ext uri="{BB962C8B-B14F-4D97-AF65-F5344CB8AC3E}">
        <p14:creationId xmlns:p14="http://schemas.microsoft.com/office/powerpoint/2010/main" val="1494880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6.7 Skew of Attributes</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7920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Skew of Attributes</a:t>
            </a:r>
          </a:p>
          <a:p>
            <a:pPr marL="342900" indent="-342900" algn="l">
              <a:buClr>
                <a:srgbClr val="0070C0"/>
              </a:buClr>
              <a:buSzPct val="80000"/>
              <a:buFont typeface="Wingdings" pitchFamily="2" charset="2"/>
              <a:buChar char="u"/>
            </a:pPr>
            <a:r>
              <a:rPr lang="en-US" sz="1800" dirty="0">
                <a:solidFill>
                  <a:schemeClr val="tx1"/>
                </a:solidFill>
              </a:rPr>
              <a:t>&gt; python 07_Skew.py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8" name="Picture 7">
            <a:extLst>
              <a:ext uri="{FF2B5EF4-FFF2-40B4-BE49-F238E27FC236}">
                <a16:creationId xmlns:a16="http://schemas.microsoft.com/office/drawing/2014/main" id="{EF127099-B225-4A85-B299-F9C21161C3C6}"/>
              </a:ext>
            </a:extLst>
          </p:cNvPr>
          <p:cNvPicPr>
            <a:picLocks noChangeAspect="1"/>
          </p:cNvPicPr>
          <p:nvPr/>
        </p:nvPicPr>
        <p:blipFill>
          <a:blip r:embed="rId3"/>
          <a:stretch>
            <a:fillRect/>
          </a:stretch>
        </p:blipFill>
        <p:spPr>
          <a:xfrm>
            <a:off x="1962150" y="2290762"/>
            <a:ext cx="5219700" cy="2276475"/>
          </a:xfrm>
          <a:prstGeom prst="rect">
            <a:avLst/>
          </a:prstGeom>
          <a:ln>
            <a:solidFill>
              <a:srgbClr val="C00000"/>
            </a:solidFill>
          </a:ln>
        </p:spPr>
      </p:pic>
    </p:spTree>
    <p:extLst>
      <p:ext uri="{BB962C8B-B14F-4D97-AF65-F5344CB8AC3E}">
        <p14:creationId xmlns:p14="http://schemas.microsoft.com/office/powerpoint/2010/main" val="163277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6.1 Observe Raw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85348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Observe Raw Data</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Observe Raw Data</a:t>
            </a:r>
          </a:p>
          <a:p>
            <a:pPr marL="342900" indent="-342900" algn="l">
              <a:buClr>
                <a:srgbClr val="0070C0"/>
              </a:buClr>
              <a:buSzPct val="80000"/>
              <a:buFont typeface="Wingdings" pitchFamily="2" charset="2"/>
              <a:buChar char="u"/>
            </a:pPr>
            <a:r>
              <a:rPr lang="en-US" sz="1800" b="1" dirty="0">
                <a:solidFill>
                  <a:schemeClr val="tx1"/>
                </a:solidFill>
              </a:rPr>
              <a:t>Example</a:t>
            </a:r>
          </a:p>
          <a:p>
            <a:pPr marL="342900" indent="-342900" algn="l">
              <a:buClr>
                <a:srgbClr val="0070C0"/>
              </a:buClr>
              <a:buSzPct val="80000"/>
              <a:buFont typeface="Wingdings" pitchFamily="2" charset="2"/>
              <a:buChar char="u"/>
            </a:pPr>
            <a:r>
              <a:rPr lang="en-US" sz="1800" b="1" dirty="0">
                <a:solidFill>
                  <a:schemeClr val="tx1"/>
                </a:solidFill>
              </a:rPr>
              <a:t>Given an pima-Indians-diabetes.csv file.</a:t>
            </a:r>
          </a:p>
          <a:p>
            <a:pPr marL="342900" indent="-342900" algn="l">
              <a:buClr>
                <a:srgbClr val="0070C0"/>
              </a:buClr>
              <a:buSzPct val="80000"/>
              <a:buFont typeface="Wingdings" pitchFamily="2" charset="2"/>
              <a:buChar char="u"/>
            </a:pPr>
            <a:r>
              <a:rPr lang="en-US" sz="1800" b="1" dirty="0">
                <a:solidFill>
                  <a:schemeClr val="tx1"/>
                </a:solidFill>
              </a:rPr>
              <a:t>Print header and skip 9 comment lines.</a:t>
            </a:r>
            <a:endParaRPr lang="en-US" sz="1800" dirty="0">
              <a:solidFill>
                <a:schemeClr val="tx1"/>
              </a:solidFill>
            </a:endParaRP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D4F7692E-542F-4184-81C9-DE3A3F497D2E}"/>
              </a:ext>
            </a:extLst>
          </p:cNvPr>
          <p:cNvPicPr>
            <a:picLocks noChangeAspect="1"/>
          </p:cNvPicPr>
          <p:nvPr/>
        </p:nvPicPr>
        <p:blipFill>
          <a:blip r:embed="rId3"/>
          <a:stretch>
            <a:fillRect/>
          </a:stretch>
        </p:blipFill>
        <p:spPr>
          <a:xfrm>
            <a:off x="1524000" y="2708919"/>
            <a:ext cx="6429375" cy="3905250"/>
          </a:xfrm>
          <a:prstGeom prst="rect">
            <a:avLst/>
          </a:prstGeom>
          <a:ln>
            <a:solidFill>
              <a:srgbClr val="C00000"/>
            </a:solidFill>
          </a:ln>
        </p:spPr>
      </p:pic>
    </p:spTree>
    <p:extLst>
      <p:ext uri="{BB962C8B-B14F-4D97-AF65-F5344CB8AC3E}">
        <p14:creationId xmlns:p14="http://schemas.microsoft.com/office/powerpoint/2010/main" val="314659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Observe Raw Data</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Observe Raw Data</a:t>
            </a:r>
          </a:p>
          <a:p>
            <a:pPr marL="342900" indent="-342900" algn="l">
              <a:buClr>
                <a:srgbClr val="0070C0"/>
              </a:buClr>
              <a:buSzPct val="80000"/>
              <a:buFont typeface="Wingdings" pitchFamily="2" charset="2"/>
              <a:buChar char="u"/>
            </a:pPr>
            <a:r>
              <a:rPr lang="en-US" sz="1800" b="1" dirty="0">
                <a:solidFill>
                  <a:schemeClr val="tx1"/>
                </a:solidFill>
              </a:rPr>
              <a:t>from pandas package import </a:t>
            </a:r>
            <a:r>
              <a:rPr lang="en-US" sz="1800" b="1" dirty="0" err="1">
                <a:solidFill>
                  <a:schemeClr val="tx1"/>
                </a:solidFill>
              </a:rPr>
              <a:t>read_csv</a:t>
            </a:r>
            <a:r>
              <a:rPr lang="en-US" sz="1800" b="1" dirty="0">
                <a:solidFill>
                  <a:schemeClr val="tx1"/>
                </a:solidFill>
              </a:rPr>
              <a:t> function</a:t>
            </a:r>
          </a:p>
          <a:p>
            <a:pPr marL="342900" indent="-342900" algn="l">
              <a:buClr>
                <a:srgbClr val="0070C0"/>
              </a:buClr>
              <a:buSzPct val="80000"/>
              <a:buFont typeface="Wingdings" pitchFamily="2" charset="2"/>
              <a:buChar char="u"/>
            </a:pPr>
            <a:r>
              <a:rPr lang="en-US" sz="1800" b="1" dirty="0" err="1">
                <a:solidFill>
                  <a:schemeClr val="tx1"/>
                </a:solidFill>
              </a:rPr>
              <a:t>read_csv</a:t>
            </a:r>
            <a:r>
              <a:rPr lang="en-US" sz="1800" b="1" dirty="0">
                <a:solidFill>
                  <a:schemeClr val="tx1"/>
                </a:solidFill>
              </a:rPr>
              <a:t>, skip 9 comment lines, and place the headers.</a:t>
            </a:r>
          </a:p>
          <a:p>
            <a:pPr marL="342900" indent="-342900" algn="l">
              <a:buClr>
                <a:srgbClr val="0070C0"/>
              </a:buClr>
              <a:buSzPct val="80000"/>
              <a:buFont typeface="Wingdings" pitchFamily="2" charset="2"/>
              <a:buChar char="u"/>
            </a:pPr>
            <a:r>
              <a:rPr lang="en-US" sz="1800" b="1" dirty="0">
                <a:solidFill>
                  <a:schemeClr val="tx1"/>
                </a:solidFill>
              </a:rPr>
              <a:t>Print the first 20 lines of data with header.</a:t>
            </a:r>
          </a:p>
          <a:p>
            <a:pPr marL="342900" indent="-342900" algn="l">
              <a:buClr>
                <a:srgbClr val="0070C0"/>
              </a:buClr>
              <a:buSzPct val="80000"/>
              <a:buFont typeface="Wingdings" pitchFamily="2" charset="2"/>
              <a:buChar char="u"/>
            </a:pPr>
            <a:endParaRPr lang="en-US" sz="1800" dirty="0">
              <a:solidFill>
                <a:schemeClr val="tx1"/>
              </a:solidFill>
            </a:endParaRP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F8A9D216-5A6D-441E-AF95-0173027028C0}"/>
              </a:ext>
            </a:extLst>
          </p:cNvPr>
          <p:cNvPicPr>
            <a:picLocks noChangeAspect="1"/>
          </p:cNvPicPr>
          <p:nvPr/>
        </p:nvPicPr>
        <p:blipFill>
          <a:blip r:embed="rId3"/>
          <a:stretch>
            <a:fillRect/>
          </a:stretch>
        </p:blipFill>
        <p:spPr>
          <a:xfrm>
            <a:off x="671512" y="2830909"/>
            <a:ext cx="7800975" cy="1819275"/>
          </a:xfrm>
          <a:prstGeom prst="rect">
            <a:avLst/>
          </a:prstGeom>
          <a:ln>
            <a:solidFill>
              <a:srgbClr val="C00000"/>
            </a:solidFill>
          </a:ln>
        </p:spPr>
      </p:pic>
    </p:spTree>
    <p:extLst>
      <p:ext uri="{BB962C8B-B14F-4D97-AF65-F5344CB8AC3E}">
        <p14:creationId xmlns:p14="http://schemas.microsoft.com/office/powerpoint/2010/main" val="3670619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6.1 Observe Raw Data</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10944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Observe Raw Data</a:t>
            </a:r>
          </a:p>
          <a:p>
            <a:pPr marL="342900" indent="-342900" algn="l">
              <a:buClr>
                <a:srgbClr val="0070C0"/>
              </a:buClr>
              <a:buSzPct val="80000"/>
              <a:buFont typeface="Wingdings" pitchFamily="2" charset="2"/>
              <a:buChar char="u"/>
            </a:pPr>
            <a:r>
              <a:rPr lang="en-US" sz="1800" b="1" dirty="0">
                <a:solidFill>
                  <a:schemeClr val="tx1"/>
                </a:solidFill>
              </a:rPr>
              <a:t>&gt; python 01_head.py</a:t>
            </a:r>
          </a:p>
          <a:p>
            <a:pPr marL="342900" indent="-342900" algn="l">
              <a:buClr>
                <a:srgbClr val="0070C0"/>
              </a:buClr>
              <a:buSzPct val="80000"/>
              <a:buFont typeface="Wingdings" pitchFamily="2" charset="2"/>
              <a:buChar char="u"/>
            </a:pPr>
            <a:r>
              <a:rPr lang="en-US" sz="1800" b="1" dirty="0">
                <a:solidFill>
                  <a:schemeClr val="tx1"/>
                </a:solidFill>
              </a:rPr>
              <a:t>Observe the raw data.</a:t>
            </a:r>
          </a:p>
          <a:p>
            <a:pPr marL="342900" indent="-342900" algn="l">
              <a:buClr>
                <a:srgbClr val="0070C0"/>
              </a:buClr>
              <a:buSzPct val="80000"/>
              <a:buFont typeface="Wingdings" pitchFamily="2" charset="2"/>
              <a:buChar char="u"/>
            </a:pPr>
            <a:endParaRPr lang="en-US" sz="1800" dirty="0">
              <a:solidFill>
                <a:schemeClr val="tx1"/>
              </a:solidFill>
            </a:endParaRP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F6F77187-FAE1-4262-B2DE-ED6E119FD379}"/>
              </a:ext>
            </a:extLst>
          </p:cNvPr>
          <p:cNvPicPr>
            <a:picLocks noChangeAspect="1"/>
          </p:cNvPicPr>
          <p:nvPr/>
        </p:nvPicPr>
        <p:blipFill>
          <a:blip r:embed="rId3"/>
          <a:stretch>
            <a:fillRect/>
          </a:stretch>
        </p:blipFill>
        <p:spPr>
          <a:xfrm>
            <a:off x="1691680" y="2492896"/>
            <a:ext cx="5257800" cy="3733800"/>
          </a:xfrm>
          <a:prstGeom prst="rect">
            <a:avLst/>
          </a:prstGeom>
          <a:ln>
            <a:solidFill>
              <a:srgbClr val="C00000"/>
            </a:solidFill>
          </a:ln>
        </p:spPr>
      </p:pic>
    </p:spTree>
    <p:extLst>
      <p:ext uri="{BB962C8B-B14F-4D97-AF65-F5344CB8AC3E}">
        <p14:creationId xmlns:p14="http://schemas.microsoft.com/office/powerpoint/2010/main" val="136328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6.2 Check Dimension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9724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6.2 Check Dimension</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Check Dimension</a:t>
            </a:r>
          </a:p>
          <a:p>
            <a:pPr marL="342900" indent="-342900" algn="l">
              <a:buClr>
                <a:srgbClr val="0070C0"/>
              </a:buClr>
              <a:buSzPct val="80000"/>
              <a:buFont typeface="Wingdings" pitchFamily="2" charset="2"/>
              <a:buChar char="u"/>
            </a:pPr>
            <a:r>
              <a:rPr lang="en-US" sz="1800" b="1" dirty="0">
                <a:solidFill>
                  <a:schemeClr val="tx1"/>
                </a:solidFill>
              </a:rPr>
              <a:t>It is always a good practice to know the dimension of the data, in terms of rows and columns  of the Machine Learning Project.</a:t>
            </a:r>
          </a:p>
          <a:p>
            <a:pPr marL="800100" lvl="1" indent="-342900" algn="l">
              <a:buClr>
                <a:srgbClr val="0070C0"/>
              </a:buClr>
              <a:buSzPct val="80000"/>
              <a:buFont typeface="Wingdings" pitchFamily="2" charset="2"/>
              <a:buChar char="u"/>
            </a:pPr>
            <a:r>
              <a:rPr lang="en-US" sz="1800" b="1" dirty="0">
                <a:solidFill>
                  <a:schemeClr val="tx1"/>
                </a:solidFill>
              </a:rPr>
              <a:t>If there too many rows and columns, it will take long time to run the algorithm and train the model</a:t>
            </a:r>
          </a:p>
          <a:p>
            <a:pPr marL="800100" lvl="1" indent="-342900" algn="l">
              <a:buClr>
                <a:srgbClr val="0070C0"/>
              </a:buClr>
              <a:buSzPct val="80000"/>
              <a:buFont typeface="Wingdings" pitchFamily="2" charset="2"/>
              <a:buChar char="u"/>
            </a:pPr>
            <a:r>
              <a:rPr lang="en-US" sz="1800" b="1" dirty="0">
                <a:solidFill>
                  <a:schemeClr val="tx1"/>
                </a:solidFill>
              </a:rPr>
              <a:t>If there is too less rows and columns, then it will be not enough data to well train the model</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24259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6.2 Check Dimension</a:t>
            </a:r>
            <a:endParaRPr lang="zh-TW" altLang="en-US" b="1" dirty="0">
              <a:solidFill>
                <a:srgbClr val="FFFF00"/>
              </a:solidFill>
            </a:endParaRPr>
          </a:p>
        </p:txBody>
      </p:sp>
      <p:sp>
        <p:nvSpPr>
          <p:cNvPr id="3" name="副標題 2"/>
          <p:cNvSpPr>
            <a:spLocks noGrp="1"/>
          </p:cNvSpPr>
          <p:nvPr>
            <p:ph type="subTitle" idx="1"/>
          </p:nvPr>
        </p:nvSpPr>
        <p:spPr>
          <a:xfrm>
            <a:off x="467544" y="1268759"/>
            <a:ext cx="7920880"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Check Dimension</a:t>
            </a:r>
          </a:p>
          <a:p>
            <a:pPr marL="342900" indent="-342900" algn="l">
              <a:buClr>
                <a:srgbClr val="0070C0"/>
              </a:buClr>
              <a:buSzPct val="80000"/>
              <a:buFont typeface="Wingdings" pitchFamily="2" charset="2"/>
              <a:buChar char="u"/>
            </a:pPr>
            <a:r>
              <a:rPr lang="en-US" sz="1800" b="1" dirty="0">
                <a:solidFill>
                  <a:schemeClr val="tx1"/>
                </a:solidFill>
              </a:rPr>
              <a:t>Print the dimension: 768 x 9</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8B9A8A33-3D09-4826-BC95-A839D46CE343}"/>
              </a:ext>
            </a:extLst>
          </p:cNvPr>
          <p:cNvPicPr>
            <a:picLocks noChangeAspect="1"/>
          </p:cNvPicPr>
          <p:nvPr/>
        </p:nvPicPr>
        <p:blipFill>
          <a:blip r:embed="rId3"/>
          <a:stretch>
            <a:fillRect/>
          </a:stretch>
        </p:blipFill>
        <p:spPr>
          <a:xfrm>
            <a:off x="467544" y="2132855"/>
            <a:ext cx="7924800" cy="1524000"/>
          </a:xfrm>
          <a:prstGeom prst="rect">
            <a:avLst/>
          </a:prstGeom>
          <a:ln>
            <a:solidFill>
              <a:srgbClr val="C00000"/>
            </a:solidFill>
          </a:ln>
        </p:spPr>
      </p:pic>
      <p:pic>
        <p:nvPicPr>
          <p:cNvPr id="7" name="Picture 6">
            <a:extLst>
              <a:ext uri="{FF2B5EF4-FFF2-40B4-BE49-F238E27FC236}">
                <a16:creationId xmlns:a16="http://schemas.microsoft.com/office/drawing/2014/main" id="{8F9DE8AA-2FCE-4EAC-A54A-1DDD90187B3F}"/>
              </a:ext>
            </a:extLst>
          </p:cNvPr>
          <p:cNvPicPr>
            <a:picLocks noChangeAspect="1"/>
          </p:cNvPicPr>
          <p:nvPr/>
        </p:nvPicPr>
        <p:blipFill>
          <a:blip r:embed="rId4"/>
          <a:stretch>
            <a:fillRect/>
          </a:stretch>
        </p:blipFill>
        <p:spPr>
          <a:xfrm>
            <a:off x="1524000" y="3881269"/>
            <a:ext cx="5114925" cy="542925"/>
          </a:xfrm>
          <a:prstGeom prst="rect">
            <a:avLst/>
          </a:prstGeom>
          <a:ln>
            <a:solidFill>
              <a:srgbClr val="C00000"/>
            </a:solidFill>
          </a:ln>
        </p:spPr>
      </p:pic>
    </p:spTree>
    <p:extLst>
      <p:ext uri="{BB962C8B-B14F-4D97-AF65-F5344CB8AC3E}">
        <p14:creationId xmlns:p14="http://schemas.microsoft.com/office/powerpoint/2010/main" val="219826213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TotalTime>
  <Words>1632</Words>
  <Application>Microsoft Office PowerPoint</Application>
  <PresentationFormat>On-screen Show (4:3)</PresentationFormat>
  <Paragraphs>191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Office 佈景主題</vt:lpstr>
      <vt:lpstr>6 Statistics</vt:lpstr>
      <vt:lpstr>6 Statistics</vt:lpstr>
      <vt:lpstr>6.1 Observe Raw Data</vt:lpstr>
      <vt:lpstr>6.1 Observe Raw Data</vt:lpstr>
      <vt:lpstr>6.1 Observe Raw Data</vt:lpstr>
      <vt:lpstr>6.1 Observe Raw Data</vt:lpstr>
      <vt:lpstr>6.2 Check Dimension</vt:lpstr>
      <vt:lpstr>6.2 Check Dimension</vt:lpstr>
      <vt:lpstr>6.2 Check Dimension</vt:lpstr>
      <vt:lpstr>6.3 Check Data Type</vt:lpstr>
      <vt:lpstr>6.3 Check Data Type</vt:lpstr>
      <vt:lpstr>6.3 Check Data Type</vt:lpstr>
      <vt:lpstr>6.3 Check Data Type</vt:lpstr>
      <vt:lpstr>6.4 Statistical Data</vt:lpstr>
      <vt:lpstr>6.4 Statistical Data</vt:lpstr>
      <vt:lpstr>6.4 Statistical Data</vt:lpstr>
      <vt:lpstr>6.4 Statistical Data</vt:lpstr>
      <vt:lpstr>6.5 Class Distribution</vt:lpstr>
      <vt:lpstr>6.5 Class Distribution</vt:lpstr>
      <vt:lpstr>6.5 Class Distribution</vt:lpstr>
      <vt:lpstr>6.5 Class Distribution</vt:lpstr>
      <vt:lpstr>6.6 Correlation between Attributes</vt:lpstr>
      <vt:lpstr>6.6 Correlation between Attributes</vt:lpstr>
      <vt:lpstr>6.6 Correlation between Attributes</vt:lpstr>
      <vt:lpstr>6.6 Correlation between Attributes</vt:lpstr>
      <vt:lpstr>6.7 Skew of Attributes</vt:lpstr>
      <vt:lpstr>6.7 Skew of Attributes</vt:lpstr>
      <vt:lpstr>6.7 Skew of Attributes</vt:lpstr>
      <vt:lpstr>6.7 Skew of Attributes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442</cp:revision>
  <dcterms:created xsi:type="dcterms:W3CDTF">2018-09-28T16:40:41Z</dcterms:created>
  <dcterms:modified xsi:type="dcterms:W3CDTF">2020-04-17T05:31:33Z</dcterms:modified>
</cp:coreProperties>
</file>