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0" r:id="rId3"/>
    <p:sldId id="268" r:id="rId4"/>
    <p:sldId id="265" r:id="rId5"/>
    <p:sldId id="269" r:id="rId6"/>
    <p:sldId id="270" r:id="rId7"/>
    <p:sldId id="271" r:id="rId8"/>
    <p:sldId id="272" r:id="rId9"/>
    <p:sldId id="273" r:id="rId10"/>
    <p:sldId id="274" r:id="rId11"/>
    <p:sldId id="275" r:id="rId12"/>
    <p:sldId id="276" r:id="rId13"/>
    <p:sldId id="278" r:id="rId14"/>
    <p:sldId id="277" r:id="rId15"/>
    <p:sldId id="280" r:id="rId16"/>
    <p:sldId id="283" r:id="rId17"/>
    <p:sldId id="279" r:id="rId18"/>
    <p:sldId id="281" r:id="rId19"/>
    <p:sldId id="282" r:id="rId20"/>
    <p:sldId id="284" r:id="rId21"/>
    <p:sldId id="285" r:id="rId22"/>
    <p:sldId id="259" r:id="rId2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38" autoAdjust="0"/>
    <p:restoredTop sz="96806" autoAdjust="0"/>
  </p:normalViewPr>
  <p:slideViewPr>
    <p:cSldViewPr>
      <p:cViewPr>
        <p:scale>
          <a:sx n="87" d="100"/>
          <a:sy n="87" d="100"/>
        </p:scale>
        <p:origin x="348" y="1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2020/4/26</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2020/4/26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2020/4/26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2020/4/26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2020/4/26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2020/4/26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2020/4/26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2020/4/26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2020/4/26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2020/4/26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2020/4/26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2020/4/26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2020/4/26</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classification_algorithms_logistic_regression.htm"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tutorialspoint.com/machine_learning_with_python/machine_learning_with_python_classification_algorithms_logistic_regression.htm"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classification_algorithms_logistic_regression.htm"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classification_algorithms_logistic_regression.htm"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classification_algorithms_logistic_regression.htm"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utorialspoint.com/machine_learning_with_python/machine_learning_with_python_classification_algorithms_logistic_regression.htm"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tutorialspoint.com/machine_learning_with_python/machine_learning_with_python_classification_algorithms_logistic_regression.htm" TargetMode="Externa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tutorialspoint.com/machine_learning_with_python/machine_learning_with_python_classification_algorithms_logistic_regression.htm"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tutorialspoint.com/machine_learning_with_python/machine_learning_with_python_classification_algorithms_logistic_regression.htm"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tutorialspoint.com/machine_learning_with_python/machine_learning_with_python_classification_algorithms_logistic_regression.ht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classification_algorithms_logistic_regression.htm"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tutorialspoint.com/machine_learning_with_python/machine_learning_with_python_classification_algorithms_logistic_regression.htm"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www.tutorialspoint.com/machine_learning_with_python/machine_learning_with_python_classification_algorithms_logistic_regression.htm" TargetMode="External"/><Relationship Id="rId2" Type="http://schemas.openxmlformats.org/officeDocument/2006/relationships/hyperlink" Target="https://medium.com/@martinpella/logistic-regression-from-scratch-in-python-124c5636b8ac"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classification_algorithms_logistic_regression.ht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classification_algorithms_logistic_regression.htm"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classification_algorithms_logistic_regression.ht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classification_algorithms_logistic_regression.ht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11 Logic Regression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11.3 Binary Regression Models</a:t>
            </a:r>
            <a:endParaRPr lang="zh-TW" altLang="en-US" b="1" dirty="0">
              <a:solidFill>
                <a:srgbClr val="FFFF00"/>
              </a:solidFill>
            </a:endParaRPr>
          </a:p>
        </p:txBody>
      </p:sp>
      <p:sp>
        <p:nvSpPr>
          <p:cNvPr id="3" name="副標題 2"/>
          <p:cNvSpPr>
            <a:spLocks noGrp="1"/>
          </p:cNvSpPr>
          <p:nvPr>
            <p:ph type="subTitle" idx="1"/>
          </p:nvPr>
        </p:nvSpPr>
        <p:spPr>
          <a:xfrm>
            <a:off x="467544" y="1268759"/>
            <a:ext cx="7920880" cy="24482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Binary Logic Regression Model</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The simplest form of logistic regression is binary or binomial logistic regression in which the target or dependent variable can have only 2 possible types either 1 or 0. </a:t>
            </a:r>
          </a:p>
          <a:p>
            <a:pPr marL="342900" indent="-342900" algn="l">
              <a:buClr>
                <a:srgbClr val="0070C0"/>
              </a:buClr>
              <a:buSzPct val="80000"/>
              <a:buFont typeface="Wingdings" pitchFamily="2" charset="2"/>
              <a:buChar char="u"/>
            </a:pPr>
            <a:r>
              <a:rPr lang="en-US" sz="1800" dirty="0">
                <a:solidFill>
                  <a:schemeClr val="tx1"/>
                </a:solidFill>
              </a:rPr>
              <a:t>It allows us to model a relationship between multiple predictor variables and a binary/binomial target variable. In case of logistic regression, the linear function is basically used as an input to another function such as 𝑔 in the following relation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0000" lnSpcReduction="20000"/>
          </a:bodyPr>
          <a:lstStyle/>
          <a:p>
            <a:pPr lvl="0">
              <a:spcBef>
                <a:spcPct val="0"/>
              </a:spcBef>
            </a:pPr>
            <a:r>
              <a:rPr lang="en-US" sz="1600" dirty="0">
                <a:hlinkClick r:id="rId2"/>
              </a:rPr>
              <a:t>https://www.tutorialspoint.com/machine_learning_with_python/machine_learning_with_python_classification_algorithms_logistic_regression.htm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
        <p:nvSpPr>
          <p:cNvPr id="7" name="Rectangle 6">
            <a:extLst>
              <a:ext uri="{FF2B5EF4-FFF2-40B4-BE49-F238E27FC236}">
                <a16:creationId xmlns:a16="http://schemas.microsoft.com/office/drawing/2014/main" id="{95DD3A91-4D04-4E10-A1FE-DCD93F03E4E1}"/>
              </a:ext>
            </a:extLst>
          </p:cNvPr>
          <p:cNvSpPr/>
          <p:nvPr/>
        </p:nvSpPr>
        <p:spPr>
          <a:xfrm>
            <a:off x="1489219" y="3846581"/>
            <a:ext cx="3384376" cy="46098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h</a:t>
            </a:r>
            <a:r>
              <a:rPr lang="en-US" baseline="-25000" dirty="0">
                <a:solidFill>
                  <a:schemeClr val="tx1"/>
                </a:solidFill>
              </a:rPr>
              <a:t>∅</a:t>
            </a:r>
            <a:r>
              <a:rPr lang="en-US" dirty="0">
                <a:solidFill>
                  <a:schemeClr val="tx1"/>
                </a:solidFill>
              </a:rPr>
              <a:t>(x) = g(∅</a:t>
            </a:r>
            <a:r>
              <a:rPr lang="en-US" baseline="30000" dirty="0">
                <a:solidFill>
                  <a:schemeClr val="tx1"/>
                </a:solidFill>
              </a:rPr>
              <a:t>T</a:t>
            </a:r>
            <a:r>
              <a:rPr lang="en-US" dirty="0">
                <a:solidFill>
                  <a:schemeClr val="tx1"/>
                </a:solidFill>
              </a:rPr>
              <a:t>x)    where    0≤ h</a:t>
            </a:r>
            <a:r>
              <a:rPr lang="en-US" baseline="-25000" dirty="0">
                <a:solidFill>
                  <a:schemeClr val="tx1"/>
                </a:solidFill>
              </a:rPr>
              <a:t>∅</a:t>
            </a:r>
            <a:r>
              <a:rPr lang="en-US" dirty="0">
                <a:solidFill>
                  <a:schemeClr val="tx1"/>
                </a:solidFill>
              </a:rPr>
              <a:t> ≤1</a:t>
            </a:r>
          </a:p>
        </p:txBody>
      </p:sp>
      <p:sp>
        <p:nvSpPr>
          <p:cNvPr id="8" name="副標題 2">
            <a:extLst>
              <a:ext uri="{FF2B5EF4-FFF2-40B4-BE49-F238E27FC236}">
                <a16:creationId xmlns:a16="http://schemas.microsoft.com/office/drawing/2014/main" id="{C0EFCF20-4E22-498E-8675-0E9BA859FB06}"/>
              </a:ext>
            </a:extLst>
          </p:cNvPr>
          <p:cNvSpPr txBox="1">
            <a:spLocks/>
          </p:cNvSpPr>
          <p:nvPr/>
        </p:nvSpPr>
        <p:spPr>
          <a:xfrm>
            <a:off x="447626" y="4437551"/>
            <a:ext cx="7920880" cy="460982"/>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Here, 𝑔 is the logistic or sigmoid function which can be given as follows </a:t>
            </a:r>
          </a:p>
        </p:txBody>
      </p:sp>
      <p:sp>
        <p:nvSpPr>
          <p:cNvPr id="9" name="Rectangle 8">
            <a:extLst>
              <a:ext uri="{FF2B5EF4-FFF2-40B4-BE49-F238E27FC236}">
                <a16:creationId xmlns:a16="http://schemas.microsoft.com/office/drawing/2014/main" id="{8B21E934-16E8-45AF-B351-E8E71A12D862}"/>
              </a:ext>
            </a:extLst>
          </p:cNvPr>
          <p:cNvSpPr/>
          <p:nvPr/>
        </p:nvSpPr>
        <p:spPr>
          <a:xfrm>
            <a:off x="1524000" y="5031577"/>
            <a:ext cx="3408040" cy="46098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g(z)=1/(1+e</a:t>
            </a:r>
            <a:r>
              <a:rPr lang="en-US" baseline="30000" dirty="0">
                <a:solidFill>
                  <a:schemeClr val="tx1"/>
                </a:solidFill>
              </a:rPr>
              <a:t>−z</a:t>
            </a:r>
            <a:r>
              <a:rPr lang="en-US" dirty="0">
                <a:solidFill>
                  <a:schemeClr val="tx1"/>
                </a:solidFill>
              </a:rPr>
              <a:t>)    where   z = ∅</a:t>
            </a:r>
            <a:r>
              <a:rPr lang="en-US" baseline="30000" dirty="0">
                <a:solidFill>
                  <a:schemeClr val="tx1"/>
                </a:solidFill>
              </a:rPr>
              <a:t>T</a:t>
            </a:r>
            <a:r>
              <a:rPr lang="en-US" dirty="0">
                <a:solidFill>
                  <a:schemeClr val="tx1"/>
                </a:solidFill>
              </a:rPr>
              <a:t>x</a:t>
            </a:r>
          </a:p>
        </p:txBody>
      </p:sp>
    </p:spTree>
    <p:extLst>
      <p:ext uri="{BB962C8B-B14F-4D97-AF65-F5344CB8AC3E}">
        <p14:creationId xmlns:p14="http://schemas.microsoft.com/office/powerpoint/2010/main" val="2000692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11.3 Binary Regression Models</a:t>
            </a:r>
            <a:endParaRPr lang="zh-TW" altLang="en-US" b="1" dirty="0">
              <a:solidFill>
                <a:srgbClr val="FFFF00"/>
              </a:solidFill>
            </a:endParaRPr>
          </a:p>
        </p:txBody>
      </p:sp>
      <p:sp>
        <p:nvSpPr>
          <p:cNvPr id="3" name="副標題 2"/>
          <p:cNvSpPr>
            <a:spLocks noGrp="1"/>
          </p:cNvSpPr>
          <p:nvPr>
            <p:ph type="subTitle" idx="1"/>
          </p:nvPr>
        </p:nvSpPr>
        <p:spPr>
          <a:xfrm>
            <a:off x="467544" y="1268759"/>
            <a:ext cx="7920880" cy="6480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To sigmoid curve can be represented with the help of following graph. We can see the values of y-axis lie between 0 and 1 and crosses the axis at 0.5.</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0000" lnSpcReduction="20000"/>
          </a:bodyPr>
          <a:lstStyle/>
          <a:p>
            <a:pPr lvl="0">
              <a:spcBef>
                <a:spcPct val="0"/>
              </a:spcBef>
            </a:pPr>
            <a:r>
              <a:rPr lang="en-US" sz="1600" dirty="0">
                <a:hlinkClick r:id="rId2"/>
              </a:rPr>
              <a:t>https://www.tutorialspoint.com/machine_learning_with_python/machine_learning_with_python_classification_algorithms_logistic_regression.htm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1026" name="Picture 2" descr="Binary Logistic Regression Model">
            <a:extLst>
              <a:ext uri="{FF2B5EF4-FFF2-40B4-BE49-F238E27FC236}">
                <a16:creationId xmlns:a16="http://schemas.microsoft.com/office/drawing/2014/main" id="{7EB51A8F-46A8-4573-80B6-2103150E56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5333" y="2219530"/>
            <a:ext cx="3002252" cy="1994276"/>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
        <p:nvSpPr>
          <p:cNvPr id="11" name="副標題 2">
            <a:extLst>
              <a:ext uri="{FF2B5EF4-FFF2-40B4-BE49-F238E27FC236}">
                <a16:creationId xmlns:a16="http://schemas.microsoft.com/office/drawing/2014/main" id="{79AF016B-1A42-4184-ACED-7FFE5B40348F}"/>
              </a:ext>
            </a:extLst>
          </p:cNvPr>
          <p:cNvSpPr txBox="1">
            <a:spLocks/>
          </p:cNvSpPr>
          <p:nvPr/>
        </p:nvSpPr>
        <p:spPr>
          <a:xfrm>
            <a:off x="467544" y="4516504"/>
            <a:ext cx="7920880" cy="1663468"/>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The classes can be divided into positive or negative. </a:t>
            </a:r>
          </a:p>
          <a:p>
            <a:pPr marL="342900" indent="-342900" algn="l">
              <a:buClr>
                <a:srgbClr val="0070C0"/>
              </a:buClr>
              <a:buSzPct val="80000"/>
              <a:buFont typeface="Wingdings" pitchFamily="2" charset="2"/>
              <a:buChar char="u"/>
            </a:pPr>
            <a:r>
              <a:rPr lang="en-US" sz="1800" dirty="0">
                <a:solidFill>
                  <a:schemeClr val="tx1"/>
                </a:solidFill>
              </a:rPr>
              <a:t>The output comes under the probability of positive class if it lies between 0 and 1. </a:t>
            </a:r>
          </a:p>
          <a:p>
            <a:pPr marL="342900" indent="-342900" algn="l">
              <a:buClr>
                <a:srgbClr val="0070C0"/>
              </a:buClr>
              <a:buSzPct val="80000"/>
              <a:buFont typeface="Wingdings" pitchFamily="2" charset="2"/>
              <a:buChar char="u"/>
            </a:pPr>
            <a:r>
              <a:rPr lang="en-US" sz="1800" dirty="0">
                <a:solidFill>
                  <a:schemeClr val="tx1"/>
                </a:solidFill>
              </a:rPr>
              <a:t>For our implementation, we are interpreting the output of hypothesis function as positive if it is ≥ 0.5, otherwise negative.</a:t>
            </a:r>
          </a:p>
        </p:txBody>
      </p:sp>
    </p:spTree>
    <p:extLst>
      <p:ext uri="{BB962C8B-B14F-4D97-AF65-F5344CB8AC3E}">
        <p14:creationId xmlns:p14="http://schemas.microsoft.com/office/powerpoint/2010/main" val="1105409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11.3 Binary Regression Models</a:t>
            </a:r>
            <a:endParaRPr lang="zh-TW" altLang="en-US" b="1" dirty="0">
              <a:solidFill>
                <a:srgbClr val="FFFF00"/>
              </a:solidFill>
            </a:endParaRPr>
          </a:p>
        </p:txBody>
      </p:sp>
      <p:sp>
        <p:nvSpPr>
          <p:cNvPr id="3" name="副標題 2"/>
          <p:cNvSpPr>
            <a:spLocks noGrp="1"/>
          </p:cNvSpPr>
          <p:nvPr>
            <p:ph type="subTitle" idx="1"/>
          </p:nvPr>
        </p:nvSpPr>
        <p:spPr>
          <a:xfrm>
            <a:off x="467544" y="1268759"/>
            <a:ext cx="7920880" cy="6480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We also need to define a loss function to measure how well the algorithm performs using the weights on functions, represented by theta as follows: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0000" lnSpcReduction="20000"/>
          </a:bodyPr>
          <a:lstStyle/>
          <a:p>
            <a:pPr lvl="0">
              <a:spcBef>
                <a:spcPct val="0"/>
              </a:spcBef>
            </a:pPr>
            <a:r>
              <a:rPr lang="en-US" sz="1600" dirty="0">
                <a:hlinkClick r:id="rId2"/>
              </a:rPr>
              <a:t>https://www.tutorialspoint.com/machine_learning_with_python/machine_learning_with_python_classification_algorithms_logistic_regression.htm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
        <p:nvSpPr>
          <p:cNvPr id="9" name="Rectangle 8">
            <a:extLst>
              <a:ext uri="{FF2B5EF4-FFF2-40B4-BE49-F238E27FC236}">
                <a16:creationId xmlns:a16="http://schemas.microsoft.com/office/drawing/2014/main" id="{AA1F8091-ACE4-4755-AC0C-F6C2D79C6A38}"/>
              </a:ext>
            </a:extLst>
          </p:cNvPr>
          <p:cNvSpPr/>
          <p:nvPr/>
        </p:nvSpPr>
        <p:spPr>
          <a:xfrm>
            <a:off x="1524000" y="2077008"/>
            <a:ext cx="4416152" cy="46098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H = g(X∅)</a:t>
            </a:r>
          </a:p>
        </p:txBody>
      </p:sp>
      <p:sp>
        <p:nvSpPr>
          <p:cNvPr id="10" name="Rectangle 9">
            <a:extLst>
              <a:ext uri="{FF2B5EF4-FFF2-40B4-BE49-F238E27FC236}">
                <a16:creationId xmlns:a16="http://schemas.microsoft.com/office/drawing/2014/main" id="{1EF5FDE7-2F74-4FCB-9B7D-6C83ABF0092F}"/>
              </a:ext>
            </a:extLst>
          </p:cNvPr>
          <p:cNvSpPr/>
          <p:nvPr/>
        </p:nvSpPr>
        <p:spPr>
          <a:xfrm>
            <a:off x="1524000" y="2741267"/>
            <a:ext cx="4416152" cy="46098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J(∅) = (1/m)</a:t>
            </a:r>
            <a:r>
              <a:rPr lang="en-US" sz="2000" dirty="0">
                <a:solidFill>
                  <a:schemeClr val="tx1"/>
                </a:solidFill>
              </a:rPr>
              <a:t> </a:t>
            </a:r>
            <a:r>
              <a:rPr lang="en-US" sz="2000" baseline="30000" dirty="0">
                <a:solidFill>
                  <a:schemeClr val="tx1"/>
                </a:solidFill>
              </a:rPr>
              <a:t>.</a:t>
            </a:r>
            <a:r>
              <a:rPr lang="en-US" sz="2000" dirty="0">
                <a:solidFill>
                  <a:schemeClr val="tx1"/>
                </a:solidFill>
              </a:rPr>
              <a:t> [</a:t>
            </a:r>
            <a:r>
              <a:rPr lang="en-US" dirty="0">
                <a:solidFill>
                  <a:schemeClr val="tx1"/>
                </a:solidFill>
              </a:rPr>
              <a:t>−</a:t>
            </a:r>
            <a:r>
              <a:rPr lang="en-US" dirty="0" err="1">
                <a:solidFill>
                  <a:schemeClr val="tx1"/>
                </a:solidFill>
              </a:rPr>
              <a:t>y</a:t>
            </a:r>
            <a:r>
              <a:rPr lang="en-US" baseline="30000" dirty="0" err="1">
                <a:solidFill>
                  <a:schemeClr val="tx1"/>
                </a:solidFill>
              </a:rPr>
              <a:t>T</a:t>
            </a:r>
            <a:r>
              <a:rPr lang="en-US" dirty="0" err="1">
                <a:solidFill>
                  <a:schemeClr val="tx1"/>
                </a:solidFill>
              </a:rPr>
              <a:t>log</a:t>
            </a:r>
            <a:r>
              <a:rPr lang="en-US" dirty="0">
                <a:solidFill>
                  <a:schemeClr val="tx1"/>
                </a:solidFill>
              </a:rPr>
              <a:t>(h) − (1−y)</a:t>
            </a:r>
            <a:r>
              <a:rPr lang="en-US" baseline="30000" dirty="0">
                <a:solidFill>
                  <a:schemeClr val="tx1"/>
                </a:solidFill>
              </a:rPr>
              <a:t>T </a:t>
            </a:r>
            <a:r>
              <a:rPr lang="en-US" dirty="0">
                <a:solidFill>
                  <a:schemeClr val="tx1"/>
                </a:solidFill>
              </a:rPr>
              <a:t>log(1−h)]</a:t>
            </a:r>
          </a:p>
        </p:txBody>
      </p:sp>
      <p:sp>
        <p:nvSpPr>
          <p:cNvPr id="12" name="副標題 2">
            <a:extLst>
              <a:ext uri="{FF2B5EF4-FFF2-40B4-BE49-F238E27FC236}">
                <a16:creationId xmlns:a16="http://schemas.microsoft.com/office/drawing/2014/main" id="{EE484BB9-9FC3-4143-94BD-51141D3F23B1}"/>
              </a:ext>
            </a:extLst>
          </p:cNvPr>
          <p:cNvSpPr txBox="1">
            <a:spLocks/>
          </p:cNvSpPr>
          <p:nvPr/>
        </p:nvSpPr>
        <p:spPr>
          <a:xfrm>
            <a:off x="467544" y="3405525"/>
            <a:ext cx="7920880" cy="1798697"/>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Now, after defining the loss function our prime goal is to minimize the loss function. </a:t>
            </a:r>
          </a:p>
          <a:p>
            <a:pPr marL="342900" indent="-342900" algn="l">
              <a:buClr>
                <a:srgbClr val="0070C0"/>
              </a:buClr>
              <a:buSzPct val="80000"/>
              <a:buFont typeface="Wingdings" pitchFamily="2" charset="2"/>
              <a:buChar char="u"/>
            </a:pPr>
            <a:r>
              <a:rPr lang="en-US" sz="1800" dirty="0">
                <a:solidFill>
                  <a:schemeClr val="tx1"/>
                </a:solidFill>
              </a:rPr>
              <a:t>It can be done with the help of fitting the weights which means by increasing or decreasing the weights. With the help of derivatives of the loss function w.r.t each weight, we would be able to know what parameters should have high weight and what should have smaller weight.</a:t>
            </a:r>
          </a:p>
        </p:txBody>
      </p:sp>
    </p:spTree>
    <p:extLst>
      <p:ext uri="{BB962C8B-B14F-4D97-AF65-F5344CB8AC3E}">
        <p14:creationId xmlns:p14="http://schemas.microsoft.com/office/powerpoint/2010/main" val="3467104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11.3 Regression Models</a:t>
            </a:r>
            <a:endParaRPr lang="zh-TW" altLang="en-US" b="1" dirty="0">
              <a:solidFill>
                <a:srgbClr val="FFFF00"/>
              </a:solidFill>
            </a:endParaRPr>
          </a:p>
        </p:txBody>
      </p:sp>
      <p:sp>
        <p:nvSpPr>
          <p:cNvPr id="3" name="副標題 2"/>
          <p:cNvSpPr>
            <a:spLocks noGrp="1"/>
          </p:cNvSpPr>
          <p:nvPr>
            <p:ph type="subTitle" idx="1"/>
          </p:nvPr>
        </p:nvSpPr>
        <p:spPr>
          <a:xfrm>
            <a:off x="467544" y="1268759"/>
            <a:ext cx="7920880" cy="6480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following gradient descent equation tells us how loss would change if we modified the parameters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0000" lnSpcReduction="20000"/>
          </a:bodyPr>
          <a:lstStyle/>
          <a:p>
            <a:pPr lvl="0">
              <a:spcBef>
                <a:spcPct val="0"/>
              </a:spcBef>
            </a:pPr>
            <a:r>
              <a:rPr lang="en-US" sz="1600" dirty="0">
                <a:hlinkClick r:id="rId2"/>
              </a:rPr>
              <a:t>https://www.tutorialspoint.com/machine_learning_with_python/machine_learning_with_python_classification_algorithms_logistic_regression.htm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
        <p:nvSpPr>
          <p:cNvPr id="10" name="Rectangle 9">
            <a:extLst>
              <a:ext uri="{FF2B5EF4-FFF2-40B4-BE49-F238E27FC236}">
                <a16:creationId xmlns:a16="http://schemas.microsoft.com/office/drawing/2014/main" id="{1EF5FDE7-2F74-4FCB-9B7D-6C83ABF0092F}"/>
              </a:ext>
            </a:extLst>
          </p:cNvPr>
          <p:cNvSpPr/>
          <p:nvPr/>
        </p:nvSpPr>
        <p:spPr>
          <a:xfrm>
            <a:off x="1524000" y="2060847"/>
            <a:ext cx="4416152" cy="46098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∂J(∅)/∂∅</a:t>
            </a:r>
            <a:r>
              <a:rPr lang="en-US" baseline="-25000" dirty="0">
                <a:solidFill>
                  <a:schemeClr val="tx1"/>
                </a:solidFill>
              </a:rPr>
              <a:t>j</a:t>
            </a:r>
            <a:r>
              <a:rPr lang="en-US" dirty="0">
                <a:solidFill>
                  <a:schemeClr val="tx1"/>
                </a:solidFill>
              </a:rPr>
              <a:t> = (1/m) X</a:t>
            </a:r>
            <a:r>
              <a:rPr lang="en-US" baseline="30000" dirty="0">
                <a:solidFill>
                  <a:schemeClr val="tx1"/>
                </a:solidFill>
              </a:rPr>
              <a:t>T</a:t>
            </a:r>
            <a:r>
              <a:rPr lang="en-US" dirty="0">
                <a:solidFill>
                  <a:schemeClr val="tx1"/>
                </a:solidFill>
              </a:rPr>
              <a:t> (g(X∅)−y)</a:t>
            </a:r>
          </a:p>
        </p:txBody>
      </p:sp>
    </p:spTree>
    <p:extLst>
      <p:ext uri="{BB962C8B-B14F-4D97-AF65-F5344CB8AC3E}">
        <p14:creationId xmlns:p14="http://schemas.microsoft.com/office/powerpoint/2010/main" val="4135503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11.3 Binary Regression Models</a:t>
            </a:r>
            <a:endParaRPr lang="zh-TW" altLang="en-US" b="1" dirty="0">
              <a:solidFill>
                <a:srgbClr val="FFFF00"/>
              </a:solidFill>
            </a:endParaRPr>
          </a:p>
        </p:txBody>
      </p:sp>
      <p:sp>
        <p:nvSpPr>
          <p:cNvPr id="3" name="副標題 2"/>
          <p:cNvSpPr>
            <a:spLocks noGrp="1"/>
          </p:cNvSpPr>
          <p:nvPr>
            <p:ph type="subTitle" idx="1"/>
          </p:nvPr>
        </p:nvSpPr>
        <p:spPr>
          <a:xfrm>
            <a:off x="467544" y="1268759"/>
            <a:ext cx="7560840" cy="6480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Implement Binary Logistic Regression:</a:t>
            </a:r>
          </a:p>
          <a:p>
            <a:pPr marL="342900" indent="-342900" algn="l">
              <a:buClr>
                <a:srgbClr val="0070C0"/>
              </a:buClr>
              <a:buSzPct val="80000"/>
              <a:buFont typeface="Wingdings" pitchFamily="2" charset="2"/>
              <a:buChar char="u"/>
            </a:pPr>
            <a:r>
              <a:rPr lang="en-US" sz="1800" dirty="0">
                <a:solidFill>
                  <a:schemeClr val="tx1"/>
                </a:solidFill>
              </a:rPr>
              <a:t>&gt; pip install seaborn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0000" lnSpcReduction="20000"/>
          </a:bodyPr>
          <a:lstStyle/>
          <a:p>
            <a:pPr lvl="0">
              <a:spcBef>
                <a:spcPct val="0"/>
              </a:spcBef>
            </a:pPr>
            <a:r>
              <a:rPr lang="en-US" sz="1600" dirty="0">
                <a:hlinkClick r:id="rId2"/>
              </a:rPr>
              <a:t>https://www.tutorialspoint.com/machine_learning_with_python/machine_learning_with_python_classification_algorithms_logistic_regression.htm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Tree>
    <p:extLst>
      <p:ext uri="{BB962C8B-B14F-4D97-AF65-F5344CB8AC3E}">
        <p14:creationId xmlns:p14="http://schemas.microsoft.com/office/powerpoint/2010/main" val="615590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11.3 Binary Regression Models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22824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Implement Binary Logistic Regression:</a:t>
            </a:r>
          </a:p>
          <a:p>
            <a:pPr marL="342900" indent="-342900" algn="l">
              <a:buClr>
                <a:srgbClr val="0070C0"/>
              </a:buClr>
              <a:buSzPct val="80000"/>
              <a:buFont typeface="Wingdings" pitchFamily="2" charset="2"/>
              <a:buChar char="u"/>
            </a:pPr>
            <a:r>
              <a:rPr lang="en-US" sz="1800" dirty="0">
                <a:solidFill>
                  <a:schemeClr val="tx1"/>
                </a:solidFill>
              </a:rPr>
              <a:t>Print the iris.</a:t>
            </a:r>
          </a:p>
          <a:p>
            <a:pPr marL="342900" indent="-342900" algn="l">
              <a:buClr>
                <a:srgbClr val="0070C0"/>
              </a:buClr>
              <a:buSzPct val="80000"/>
              <a:buFont typeface="Wingdings" pitchFamily="2" charset="2"/>
              <a:buChar char="u"/>
            </a:pPr>
            <a:r>
              <a:rPr lang="en-US" sz="1800" dirty="0">
                <a:solidFill>
                  <a:schemeClr val="tx1"/>
                </a:solidFill>
              </a:rPr>
              <a:t>Check the “filename’: ‘C:\Users\14088\</a:t>
            </a:r>
            <a:r>
              <a:rPr lang="en-US" sz="1800" dirty="0" err="1">
                <a:solidFill>
                  <a:schemeClr val="tx1"/>
                </a:solidFill>
              </a:rPr>
              <a:t>AppData</a:t>
            </a:r>
            <a:r>
              <a:rPr lang="en-US" sz="1800" dirty="0">
                <a:solidFill>
                  <a:schemeClr val="tx1"/>
                </a:solidFill>
              </a:rPr>
              <a:t>\Local\Programs\Python\Pyhton38-21\lib\site-packages\</a:t>
            </a:r>
            <a:r>
              <a:rPr lang="en-US" sz="1800" dirty="0" err="1">
                <a:solidFill>
                  <a:schemeClr val="tx1"/>
                </a:solidFill>
              </a:rPr>
              <a:t>sklearn</a:t>
            </a:r>
            <a:r>
              <a:rPr lang="en-US" sz="1800" dirty="0">
                <a:solidFill>
                  <a:schemeClr val="tx1"/>
                </a:solidFill>
              </a:rPr>
              <a:t>\dataset\data\iris.csv’</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0000" lnSpcReduction="20000"/>
          </a:bodyPr>
          <a:lstStyle/>
          <a:p>
            <a:pPr lvl="0">
              <a:spcBef>
                <a:spcPct val="0"/>
              </a:spcBef>
            </a:pPr>
            <a:r>
              <a:rPr lang="en-US" sz="1600" dirty="0">
                <a:hlinkClick r:id="rId2"/>
              </a:rPr>
              <a:t>https://www.tutorialspoint.com/machine_learning_with_python/machine_learning_with_python_classification_algorithms_logistic_regression.htm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9" name="Picture 8">
            <a:extLst>
              <a:ext uri="{FF2B5EF4-FFF2-40B4-BE49-F238E27FC236}">
                <a16:creationId xmlns:a16="http://schemas.microsoft.com/office/drawing/2014/main" id="{9CED4D73-3CE5-4B13-AC97-EAD6A7FA19BF}"/>
              </a:ext>
            </a:extLst>
          </p:cNvPr>
          <p:cNvPicPr>
            <a:picLocks noChangeAspect="1"/>
          </p:cNvPicPr>
          <p:nvPr/>
        </p:nvPicPr>
        <p:blipFill>
          <a:blip r:embed="rId3"/>
          <a:stretch>
            <a:fillRect/>
          </a:stretch>
        </p:blipFill>
        <p:spPr>
          <a:xfrm>
            <a:off x="832641" y="2641019"/>
            <a:ext cx="7477125" cy="3829050"/>
          </a:xfrm>
          <a:prstGeom prst="rect">
            <a:avLst/>
          </a:prstGeom>
          <a:ln>
            <a:solidFill>
              <a:srgbClr val="C00000"/>
            </a:solidFill>
          </a:ln>
        </p:spPr>
      </p:pic>
    </p:spTree>
    <p:extLst>
      <p:ext uri="{BB962C8B-B14F-4D97-AF65-F5344CB8AC3E}">
        <p14:creationId xmlns:p14="http://schemas.microsoft.com/office/powerpoint/2010/main" val="300338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11.3 Binary Regression Models</a:t>
            </a:r>
            <a:endParaRPr lang="zh-TW" altLang="en-US" b="1" dirty="0">
              <a:solidFill>
                <a:srgbClr val="FFFF00"/>
              </a:solidFill>
            </a:endParaRPr>
          </a:p>
        </p:txBody>
      </p:sp>
      <p:sp>
        <p:nvSpPr>
          <p:cNvPr id="3" name="副標題 2"/>
          <p:cNvSpPr>
            <a:spLocks noGrp="1"/>
          </p:cNvSpPr>
          <p:nvPr>
            <p:ph type="subTitle" idx="1"/>
          </p:nvPr>
        </p:nvSpPr>
        <p:spPr>
          <a:xfrm>
            <a:off x="467544" y="1268759"/>
            <a:ext cx="7560840" cy="102082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Implement Binary Logistic Regression:</a:t>
            </a:r>
          </a:p>
          <a:p>
            <a:pPr marL="342900" indent="-342900" algn="l">
              <a:buClr>
                <a:srgbClr val="0070C0"/>
              </a:buClr>
              <a:buSzPct val="80000"/>
              <a:buFont typeface="Wingdings" pitchFamily="2" charset="2"/>
              <a:buChar char="u"/>
            </a:pPr>
            <a:r>
              <a:rPr lang="en-US" sz="1800" dirty="0">
                <a:solidFill>
                  <a:schemeClr val="tx1"/>
                </a:solidFill>
              </a:rPr>
              <a:t>The original iris.csv is 151x5. The iris (151x5) is separate into 151 x 4 for data (features) array and 151 x 2 for targets (labels) array.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0000" lnSpcReduction="20000"/>
          </a:bodyPr>
          <a:lstStyle/>
          <a:p>
            <a:pPr lvl="0">
              <a:spcBef>
                <a:spcPct val="0"/>
              </a:spcBef>
            </a:pPr>
            <a:r>
              <a:rPr lang="en-US" sz="1600" dirty="0">
                <a:hlinkClick r:id="rId2"/>
              </a:rPr>
              <a:t>https://www.tutorialspoint.com/machine_learning_with_python/machine_learning_with_python_classification_algorithms_logistic_regression.htm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7" name="Picture 6">
            <a:extLst>
              <a:ext uri="{FF2B5EF4-FFF2-40B4-BE49-F238E27FC236}">
                <a16:creationId xmlns:a16="http://schemas.microsoft.com/office/drawing/2014/main" id="{6476E131-B2A2-40EE-A6FA-52DF64018189}"/>
              </a:ext>
            </a:extLst>
          </p:cNvPr>
          <p:cNvPicPr>
            <a:picLocks noChangeAspect="1"/>
          </p:cNvPicPr>
          <p:nvPr/>
        </p:nvPicPr>
        <p:blipFill>
          <a:blip r:embed="rId3"/>
          <a:stretch>
            <a:fillRect/>
          </a:stretch>
        </p:blipFill>
        <p:spPr>
          <a:xfrm>
            <a:off x="423386" y="2547547"/>
            <a:ext cx="2622681" cy="3949181"/>
          </a:xfrm>
          <a:prstGeom prst="rect">
            <a:avLst/>
          </a:prstGeom>
          <a:ln>
            <a:solidFill>
              <a:srgbClr val="C00000"/>
            </a:solidFill>
          </a:ln>
        </p:spPr>
      </p:pic>
      <p:pic>
        <p:nvPicPr>
          <p:cNvPr id="8" name="Picture 7">
            <a:extLst>
              <a:ext uri="{FF2B5EF4-FFF2-40B4-BE49-F238E27FC236}">
                <a16:creationId xmlns:a16="http://schemas.microsoft.com/office/drawing/2014/main" id="{139FCDAB-8487-4691-8338-A3FCCFC5E62E}"/>
              </a:ext>
            </a:extLst>
          </p:cNvPr>
          <p:cNvPicPr>
            <a:picLocks noChangeAspect="1"/>
          </p:cNvPicPr>
          <p:nvPr/>
        </p:nvPicPr>
        <p:blipFill>
          <a:blip r:embed="rId4"/>
          <a:stretch>
            <a:fillRect/>
          </a:stretch>
        </p:blipFill>
        <p:spPr>
          <a:xfrm>
            <a:off x="4103973" y="2412266"/>
            <a:ext cx="4898454" cy="2059484"/>
          </a:xfrm>
          <a:prstGeom prst="rect">
            <a:avLst/>
          </a:prstGeom>
          <a:ln>
            <a:solidFill>
              <a:srgbClr val="C00000"/>
            </a:solidFill>
          </a:ln>
        </p:spPr>
      </p:pic>
      <p:pic>
        <p:nvPicPr>
          <p:cNvPr id="11" name="Picture 10">
            <a:extLst>
              <a:ext uri="{FF2B5EF4-FFF2-40B4-BE49-F238E27FC236}">
                <a16:creationId xmlns:a16="http://schemas.microsoft.com/office/drawing/2014/main" id="{9E0281C9-212F-4509-AB4A-DF44D6ADAA3B}"/>
              </a:ext>
            </a:extLst>
          </p:cNvPr>
          <p:cNvPicPr>
            <a:picLocks noChangeAspect="1"/>
          </p:cNvPicPr>
          <p:nvPr/>
        </p:nvPicPr>
        <p:blipFill>
          <a:blip r:embed="rId5"/>
          <a:stretch>
            <a:fillRect/>
          </a:stretch>
        </p:blipFill>
        <p:spPr>
          <a:xfrm>
            <a:off x="3995935" y="4814515"/>
            <a:ext cx="5203945" cy="1050486"/>
          </a:xfrm>
          <a:prstGeom prst="rect">
            <a:avLst/>
          </a:prstGeom>
        </p:spPr>
      </p:pic>
      <p:sp>
        <p:nvSpPr>
          <p:cNvPr id="13" name="Rectangle 12">
            <a:extLst>
              <a:ext uri="{FF2B5EF4-FFF2-40B4-BE49-F238E27FC236}">
                <a16:creationId xmlns:a16="http://schemas.microsoft.com/office/drawing/2014/main" id="{4B90EA9C-3968-47A6-A196-079822F9DE5C}"/>
              </a:ext>
            </a:extLst>
          </p:cNvPr>
          <p:cNvSpPr/>
          <p:nvPr/>
        </p:nvSpPr>
        <p:spPr>
          <a:xfrm>
            <a:off x="827584" y="3140968"/>
            <a:ext cx="969918" cy="335576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2FB8AC78-6484-4052-B615-47768D94A4CA}"/>
              </a:ext>
            </a:extLst>
          </p:cNvPr>
          <p:cNvCxnSpPr>
            <a:cxnSpLocks/>
            <a:stCxn id="13" idx="3"/>
            <a:endCxn id="17" idx="1"/>
          </p:cNvCxnSpPr>
          <p:nvPr/>
        </p:nvCxnSpPr>
        <p:spPr>
          <a:xfrm flipV="1">
            <a:off x="1797502" y="3626340"/>
            <a:ext cx="2727874" cy="119250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331D8B7-32E8-444A-BF0C-F814AAC9F233}"/>
              </a:ext>
            </a:extLst>
          </p:cNvPr>
          <p:cNvSpPr/>
          <p:nvPr/>
        </p:nvSpPr>
        <p:spPr>
          <a:xfrm>
            <a:off x="1831316" y="3140968"/>
            <a:ext cx="148396" cy="335576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4B537E6-F8CA-4406-931F-E3335B0769A5}"/>
              </a:ext>
            </a:extLst>
          </p:cNvPr>
          <p:cNvSpPr/>
          <p:nvPr/>
        </p:nvSpPr>
        <p:spPr>
          <a:xfrm>
            <a:off x="4525376" y="2780929"/>
            <a:ext cx="2134856" cy="169082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33940112-CC93-427B-B80D-0C0D84CDFB18}"/>
              </a:ext>
            </a:extLst>
          </p:cNvPr>
          <p:cNvCxnSpPr>
            <a:cxnSpLocks/>
            <a:endCxn id="22" idx="1"/>
          </p:cNvCxnSpPr>
          <p:nvPr/>
        </p:nvCxnSpPr>
        <p:spPr>
          <a:xfrm>
            <a:off x="2013526" y="4829226"/>
            <a:ext cx="2090447" cy="59869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0020D1CB-DC19-4847-8BAA-2FE73D354F78}"/>
              </a:ext>
            </a:extLst>
          </p:cNvPr>
          <p:cNvSpPr/>
          <p:nvPr/>
        </p:nvSpPr>
        <p:spPr>
          <a:xfrm>
            <a:off x="4103973" y="5170019"/>
            <a:ext cx="5040027" cy="51580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5431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11.3 Binary Regression Models</a:t>
            </a:r>
            <a:endParaRPr lang="zh-TW" altLang="en-US" b="1" dirty="0">
              <a:solidFill>
                <a:srgbClr val="FFFF00"/>
              </a:solidFill>
            </a:endParaRPr>
          </a:p>
        </p:txBody>
      </p:sp>
      <p:sp>
        <p:nvSpPr>
          <p:cNvPr id="3" name="副標題 2"/>
          <p:cNvSpPr>
            <a:spLocks noGrp="1"/>
          </p:cNvSpPr>
          <p:nvPr>
            <p:ph type="subTitle" idx="1"/>
          </p:nvPr>
        </p:nvSpPr>
        <p:spPr>
          <a:xfrm>
            <a:off x="467544" y="1268760"/>
            <a:ext cx="8236118" cy="68795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Implement Binary Logistic Regression:</a:t>
            </a:r>
          </a:p>
          <a:p>
            <a:pPr marL="342900" indent="-342900" algn="l">
              <a:buClr>
                <a:srgbClr val="0070C0"/>
              </a:buClr>
              <a:buSzPct val="80000"/>
              <a:buFont typeface="Wingdings" pitchFamily="2" charset="2"/>
              <a:buChar char="u"/>
            </a:pPr>
            <a:r>
              <a:rPr lang="en-US" sz="1800" dirty="0">
                <a:solidFill>
                  <a:schemeClr val="tx1"/>
                </a:solidFill>
              </a:rPr>
              <a:t>The </a:t>
            </a:r>
            <a:r>
              <a:rPr lang="en-US" sz="1800" dirty="0" err="1">
                <a:solidFill>
                  <a:schemeClr val="tx1"/>
                </a:solidFill>
              </a:rPr>
              <a:t>target_names</a:t>
            </a:r>
            <a:r>
              <a:rPr lang="en-US" sz="1800" dirty="0">
                <a:solidFill>
                  <a:schemeClr val="tx1"/>
                </a:solidFill>
              </a:rPr>
              <a:t> (</a:t>
            </a:r>
            <a:r>
              <a:rPr lang="en-US" sz="1800" dirty="0" err="1">
                <a:solidFill>
                  <a:schemeClr val="tx1"/>
                </a:solidFill>
              </a:rPr>
              <a:t>label_names</a:t>
            </a:r>
            <a:r>
              <a:rPr lang="en-US" sz="1800" dirty="0">
                <a:solidFill>
                  <a:schemeClr val="tx1"/>
                </a:solidFill>
              </a:rPr>
              <a:t>) array are: ‘</a:t>
            </a:r>
            <a:r>
              <a:rPr lang="en-US" sz="1800" dirty="0" err="1">
                <a:solidFill>
                  <a:schemeClr val="tx1"/>
                </a:solidFill>
              </a:rPr>
              <a:t>setosa</a:t>
            </a:r>
            <a:r>
              <a:rPr lang="en-US" sz="1800" dirty="0">
                <a:solidFill>
                  <a:schemeClr val="tx1"/>
                </a:solidFill>
              </a:rPr>
              <a:t>’, ‘versicolor’, and ‘virginica’.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0000" lnSpcReduction="20000"/>
          </a:bodyPr>
          <a:lstStyle/>
          <a:p>
            <a:pPr lvl="0">
              <a:spcBef>
                <a:spcPct val="0"/>
              </a:spcBef>
            </a:pPr>
            <a:r>
              <a:rPr lang="en-US" sz="1600" dirty="0">
                <a:hlinkClick r:id="rId2"/>
              </a:rPr>
              <a:t>https://www.tutorialspoint.com/machine_learning_with_python/machine_learning_with_python_classification_algorithms_logistic_regression.htm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7" name="Picture 6">
            <a:extLst>
              <a:ext uri="{FF2B5EF4-FFF2-40B4-BE49-F238E27FC236}">
                <a16:creationId xmlns:a16="http://schemas.microsoft.com/office/drawing/2014/main" id="{6476E131-B2A2-40EE-A6FA-52DF64018189}"/>
              </a:ext>
            </a:extLst>
          </p:cNvPr>
          <p:cNvPicPr>
            <a:picLocks noChangeAspect="1"/>
          </p:cNvPicPr>
          <p:nvPr/>
        </p:nvPicPr>
        <p:blipFill>
          <a:blip r:embed="rId3"/>
          <a:stretch>
            <a:fillRect/>
          </a:stretch>
        </p:blipFill>
        <p:spPr>
          <a:xfrm>
            <a:off x="467544" y="2516250"/>
            <a:ext cx="2622681" cy="3949181"/>
          </a:xfrm>
          <a:prstGeom prst="rect">
            <a:avLst/>
          </a:prstGeom>
          <a:ln>
            <a:solidFill>
              <a:srgbClr val="C00000"/>
            </a:solidFill>
          </a:ln>
        </p:spPr>
      </p:pic>
      <p:pic>
        <p:nvPicPr>
          <p:cNvPr id="11" name="Picture 10">
            <a:extLst>
              <a:ext uri="{FF2B5EF4-FFF2-40B4-BE49-F238E27FC236}">
                <a16:creationId xmlns:a16="http://schemas.microsoft.com/office/drawing/2014/main" id="{9E0281C9-212F-4509-AB4A-DF44D6ADAA3B}"/>
              </a:ext>
            </a:extLst>
          </p:cNvPr>
          <p:cNvPicPr>
            <a:picLocks noChangeAspect="1"/>
          </p:cNvPicPr>
          <p:nvPr/>
        </p:nvPicPr>
        <p:blipFill>
          <a:blip r:embed="rId4"/>
          <a:stretch>
            <a:fillRect/>
          </a:stretch>
        </p:blipFill>
        <p:spPr>
          <a:xfrm>
            <a:off x="3499717" y="2685235"/>
            <a:ext cx="5203945" cy="1050486"/>
          </a:xfrm>
          <a:prstGeom prst="rect">
            <a:avLst/>
          </a:prstGeom>
        </p:spPr>
      </p:pic>
      <p:sp>
        <p:nvSpPr>
          <p:cNvPr id="13" name="Rectangle 12">
            <a:extLst>
              <a:ext uri="{FF2B5EF4-FFF2-40B4-BE49-F238E27FC236}">
                <a16:creationId xmlns:a16="http://schemas.microsoft.com/office/drawing/2014/main" id="{4B90EA9C-3968-47A6-A196-079822F9DE5C}"/>
              </a:ext>
            </a:extLst>
          </p:cNvPr>
          <p:cNvSpPr/>
          <p:nvPr/>
        </p:nvSpPr>
        <p:spPr>
          <a:xfrm>
            <a:off x="899592" y="2926925"/>
            <a:ext cx="2088232" cy="14203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33940112-CC93-427B-B80D-0C0D84CDFB18}"/>
              </a:ext>
            </a:extLst>
          </p:cNvPr>
          <p:cNvCxnSpPr>
            <a:cxnSpLocks/>
            <a:stCxn id="13" idx="3"/>
            <a:endCxn id="22" idx="1"/>
          </p:cNvCxnSpPr>
          <p:nvPr/>
        </p:nvCxnSpPr>
        <p:spPr>
          <a:xfrm>
            <a:off x="2987824" y="2997943"/>
            <a:ext cx="566647" cy="62851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0020D1CB-DC19-4847-8BAA-2FE73D354F78}"/>
              </a:ext>
            </a:extLst>
          </p:cNvPr>
          <p:cNvSpPr/>
          <p:nvPr/>
        </p:nvSpPr>
        <p:spPr>
          <a:xfrm>
            <a:off x="3554471" y="3517200"/>
            <a:ext cx="5121985" cy="21852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787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11.3 Binary Regression Models</a:t>
            </a:r>
            <a:endParaRPr lang="zh-TW" altLang="en-US" b="1" dirty="0">
              <a:solidFill>
                <a:srgbClr val="FFFF00"/>
              </a:solidFill>
            </a:endParaRPr>
          </a:p>
        </p:txBody>
      </p:sp>
      <p:sp>
        <p:nvSpPr>
          <p:cNvPr id="3" name="副標題 2"/>
          <p:cNvSpPr>
            <a:spLocks noGrp="1"/>
          </p:cNvSpPr>
          <p:nvPr>
            <p:ph type="subTitle" idx="1"/>
          </p:nvPr>
        </p:nvSpPr>
        <p:spPr>
          <a:xfrm>
            <a:off x="467543" y="1268760"/>
            <a:ext cx="4248473" cy="288032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Implement Binary Logistic Regression:</a:t>
            </a:r>
          </a:p>
          <a:p>
            <a:pPr marL="342900" indent="-342900" algn="l">
              <a:buClr>
                <a:srgbClr val="0070C0"/>
              </a:buClr>
              <a:buSzPct val="80000"/>
              <a:buFont typeface="Wingdings" pitchFamily="2" charset="2"/>
              <a:buChar char="u"/>
            </a:pPr>
            <a:r>
              <a:rPr lang="en-US" sz="1800" dirty="0">
                <a:solidFill>
                  <a:schemeClr val="tx1"/>
                </a:solidFill>
              </a:rPr>
              <a:t>The following statement convert nonzero data, such as, 1, 2, 3, and etc. into 1.</a:t>
            </a:r>
          </a:p>
          <a:p>
            <a:pPr marL="342900" indent="-342900" algn="l">
              <a:buClr>
                <a:srgbClr val="0070C0"/>
              </a:buClr>
              <a:buSzPct val="80000"/>
              <a:buFont typeface="Wingdings" pitchFamily="2" charset="2"/>
              <a:buChar char="u"/>
            </a:pPr>
            <a:r>
              <a:rPr lang="en-US" sz="1800" dirty="0">
                <a:solidFill>
                  <a:schemeClr val="tx1"/>
                </a:solidFill>
              </a:rPr>
              <a:t>&gt; y = (</a:t>
            </a:r>
            <a:r>
              <a:rPr lang="en-US" sz="1800" dirty="0" err="1">
                <a:solidFill>
                  <a:schemeClr val="tx1"/>
                </a:solidFill>
              </a:rPr>
              <a:t>iris.target</a:t>
            </a:r>
            <a:r>
              <a:rPr lang="en-US" sz="1800" dirty="0">
                <a:solidFill>
                  <a:schemeClr val="tx1"/>
                </a:solidFill>
              </a:rPr>
              <a:t> !=0) * 1</a:t>
            </a:r>
          </a:p>
          <a:p>
            <a:pPr marL="342900" indent="-342900" algn="l">
              <a:buClr>
                <a:srgbClr val="0070C0"/>
              </a:buClr>
              <a:buSzPct val="80000"/>
              <a:buFont typeface="Wingdings" pitchFamily="2" charset="2"/>
              <a:buChar char="u"/>
            </a:pPr>
            <a:r>
              <a:rPr lang="en-US" sz="1800" dirty="0">
                <a:solidFill>
                  <a:schemeClr val="tx1"/>
                </a:solidFill>
              </a:rPr>
              <a:t>&gt; (</a:t>
            </a:r>
            <a:r>
              <a:rPr lang="en-US" sz="1800" dirty="0" err="1">
                <a:solidFill>
                  <a:schemeClr val="tx1"/>
                </a:solidFill>
              </a:rPr>
              <a:t>iris.targe</a:t>
            </a:r>
            <a:r>
              <a:rPr lang="en-US" sz="1800" dirty="0">
                <a:solidFill>
                  <a:schemeClr val="tx1"/>
                </a:solidFill>
              </a:rPr>
              <a:t> !=0) will return true or false.</a:t>
            </a:r>
          </a:p>
          <a:p>
            <a:pPr marL="342900" indent="-342900" algn="l">
              <a:buClr>
                <a:srgbClr val="0070C0"/>
              </a:buClr>
              <a:buSzPct val="80000"/>
              <a:buFont typeface="Wingdings" pitchFamily="2" charset="2"/>
              <a:buChar char="u"/>
            </a:pPr>
            <a:r>
              <a:rPr lang="en-US" sz="1800" dirty="0">
                <a:solidFill>
                  <a:schemeClr val="tx1"/>
                </a:solidFill>
              </a:rPr>
              <a:t>&gt; e.g., 0 return false, 1, 2, 3, and etc. become true.</a:t>
            </a:r>
          </a:p>
          <a:p>
            <a:pPr marL="342900" indent="-342900" algn="l">
              <a:buClr>
                <a:srgbClr val="0070C0"/>
              </a:buClr>
              <a:buSzPct val="80000"/>
              <a:buFont typeface="Wingdings" pitchFamily="2" charset="2"/>
              <a:buChar char="u"/>
            </a:pPr>
            <a:r>
              <a:rPr lang="en-US" sz="1800" dirty="0">
                <a:solidFill>
                  <a:schemeClr val="tx1"/>
                </a:solidFill>
              </a:rPr>
              <a:t>&gt; (true or false ) * 1 will become 0 or 1.</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0000" lnSpcReduction="20000"/>
          </a:bodyPr>
          <a:lstStyle/>
          <a:p>
            <a:pPr lvl="0">
              <a:spcBef>
                <a:spcPct val="0"/>
              </a:spcBef>
            </a:pPr>
            <a:r>
              <a:rPr lang="en-US" sz="1600" dirty="0">
                <a:hlinkClick r:id="rId2"/>
              </a:rPr>
              <a:t>https://www.tutorialspoint.com/machine_learning_with_python/machine_learning_with_python_classification_algorithms_logistic_regression.htm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8" name="Picture 7">
            <a:extLst>
              <a:ext uri="{FF2B5EF4-FFF2-40B4-BE49-F238E27FC236}">
                <a16:creationId xmlns:a16="http://schemas.microsoft.com/office/drawing/2014/main" id="{E1FFE34C-3C33-41DC-8976-3F1EC281BBC7}"/>
              </a:ext>
            </a:extLst>
          </p:cNvPr>
          <p:cNvPicPr>
            <a:picLocks noChangeAspect="1"/>
          </p:cNvPicPr>
          <p:nvPr/>
        </p:nvPicPr>
        <p:blipFill>
          <a:blip r:embed="rId3"/>
          <a:stretch>
            <a:fillRect/>
          </a:stretch>
        </p:blipFill>
        <p:spPr>
          <a:xfrm>
            <a:off x="4788024" y="1274384"/>
            <a:ext cx="4174716" cy="5081966"/>
          </a:xfrm>
          <a:prstGeom prst="rect">
            <a:avLst/>
          </a:prstGeom>
          <a:ln>
            <a:solidFill>
              <a:srgbClr val="C00000"/>
            </a:solidFill>
          </a:ln>
        </p:spPr>
      </p:pic>
    </p:spTree>
    <p:extLst>
      <p:ext uri="{BB962C8B-B14F-4D97-AF65-F5344CB8AC3E}">
        <p14:creationId xmlns:p14="http://schemas.microsoft.com/office/powerpoint/2010/main" val="1230445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11.3 Binary Regression Models</a:t>
            </a:r>
            <a:endParaRPr lang="zh-TW" altLang="en-US" b="1" dirty="0">
              <a:solidFill>
                <a:srgbClr val="FFFF00"/>
              </a:solidFill>
            </a:endParaRPr>
          </a:p>
        </p:txBody>
      </p:sp>
      <p:sp>
        <p:nvSpPr>
          <p:cNvPr id="3" name="副標題 2"/>
          <p:cNvSpPr>
            <a:spLocks noGrp="1"/>
          </p:cNvSpPr>
          <p:nvPr>
            <p:ph type="subTitle" idx="1"/>
          </p:nvPr>
        </p:nvSpPr>
        <p:spPr>
          <a:xfrm>
            <a:off x="467543" y="1268760"/>
            <a:ext cx="2808313" cy="129614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Implement Binary Logistic Regression:</a:t>
            </a:r>
          </a:p>
          <a:p>
            <a:pPr marL="342900" indent="-342900" algn="l">
              <a:buClr>
                <a:srgbClr val="0070C0"/>
              </a:buClr>
              <a:buSzPct val="80000"/>
              <a:buFont typeface="Wingdings" pitchFamily="2" charset="2"/>
              <a:buChar char="u"/>
            </a:pPr>
            <a:r>
              <a:rPr lang="en-US" sz="1800" dirty="0">
                <a:solidFill>
                  <a:schemeClr val="tx1"/>
                </a:solidFill>
              </a:rPr>
              <a:t>&gt; python 01_binary_logic.py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0000" lnSpcReduction="20000"/>
          </a:bodyPr>
          <a:lstStyle/>
          <a:p>
            <a:pPr lvl="0">
              <a:spcBef>
                <a:spcPct val="0"/>
              </a:spcBef>
            </a:pPr>
            <a:r>
              <a:rPr lang="en-US" sz="1600" dirty="0">
                <a:hlinkClick r:id="rId2"/>
              </a:rPr>
              <a:t>https://www.tutorialspoint.com/machine_learning_with_python/machine_learning_with_python_classification_algorithms_logistic_regression.htm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7" name="Picture 6">
            <a:extLst>
              <a:ext uri="{FF2B5EF4-FFF2-40B4-BE49-F238E27FC236}">
                <a16:creationId xmlns:a16="http://schemas.microsoft.com/office/drawing/2014/main" id="{17D29842-CD24-4691-BFF7-D71FE4298B73}"/>
              </a:ext>
            </a:extLst>
          </p:cNvPr>
          <p:cNvPicPr>
            <a:picLocks noChangeAspect="1"/>
          </p:cNvPicPr>
          <p:nvPr/>
        </p:nvPicPr>
        <p:blipFill>
          <a:blip r:embed="rId3"/>
          <a:stretch>
            <a:fillRect/>
          </a:stretch>
        </p:blipFill>
        <p:spPr>
          <a:xfrm>
            <a:off x="3419872" y="1124744"/>
            <a:ext cx="5356646" cy="4777549"/>
          </a:xfrm>
          <a:prstGeom prst="rect">
            <a:avLst/>
          </a:prstGeom>
        </p:spPr>
      </p:pic>
    </p:spTree>
    <p:extLst>
      <p:ext uri="{BB962C8B-B14F-4D97-AF65-F5344CB8AC3E}">
        <p14:creationId xmlns:p14="http://schemas.microsoft.com/office/powerpoint/2010/main" val="58593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Logic Regression</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16835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Logic Regression</a:t>
            </a:r>
          </a:p>
          <a:p>
            <a:pPr marL="342900" indent="-342900" algn="l">
              <a:buClr>
                <a:srgbClr val="0070C0"/>
              </a:buClr>
              <a:buSzPct val="80000"/>
              <a:buFont typeface="Wingdings" pitchFamily="2" charset="2"/>
              <a:buChar char="u"/>
            </a:pPr>
            <a:r>
              <a:rPr lang="en-US" sz="1800" dirty="0">
                <a:solidFill>
                  <a:schemeClr val="tx1"/>
                </a:solidFill>
              </a:rPr>
              <a:t>Logistic regression is a supervised learning classification algorithm used to predict the probability of a target variable. </a:t>
            </a:r>
          </a:p>
          <a:p>
            <a:pPr marL="342900" indent="-342900" algn="l">
              <a:buClr>
                <a:srgbClr val="0070C0"/>
              </a:buClr>
              <a:buSzPct val="80000"/>
              <a:buFont typeface="Wingdings" pitchFamily="2" charset="2"/>
              <a:buChar char="u"/>
            </a:pPr>
            <a:r>
              <a:rPr lang="en-US" sz="1800" dirty="0">
                <a:solidFill>
                  <a:schemeClr val="tx1"/>
                </a:solidFill>
              </a:rPr>
              <a:t>The nature of target or dependent variable is dichotomous (</a:t>
            </a:r>
            <a:r>
              <a:rPr lang="en-US" sz="1800" dirty="0" err="1">
                <a:solidFill>
                  <a:schemeClr val="tx1"/>
                </a:solidFill>
              </a:rPr>
              <a:t>dicho</a:t>
            </a:r>
            <a:r>
              <a:rPr lang="en-US" sz="1800" dirty="0">
                <a:solidFill>
                  <a:schemeClr val="tx1"/>
                </a:solidFill>
              </a:rPr>
              <a:t>: two, </a:t>
            </a:r>
            <a:r>
              <a:rPr lang="en-US" sz="1800" dirty="0" err="1">
                <a:solidFill>
                  <a:schemeClr val="tx1"/>
                </a:solidFill>
              </a:rPr>
              <a:t>tomous</a:t>
            </a:r>
            <a:r>
              <a:rPr lang="en-US" sz="1800" dirty="0">
                <a:solidFill>
                  <a:schemeClr val="tx1"/>
                </a:solidFill>
              </a:rPr>
              <a:t>: cut into), which means there would be only two possible classes.</a:t>
            </a:r>
          </a:p>
          <a:p>
            <a:pPr marL="342900" indent="-342900" algn="l">
              <a:buClr>
                <a:srgbClr val="0070C0"/>
              </a:buClr>
              <a:buSzPct val="80000"/>
              <a:buFont typeface="Wingdings" pitchFamily="2" charset="2"/>
              <a:buChar char="u"/>
            </a:pPr>
            <a:r>
              <a:rPr lang="en-US" sz="1800" dirty="0">
                <a:solidFill>
                  <a:schemeClr val="tx1"/>
                </a:solidFill>
              </a:rPr>
              <a:t>In simple words, the dependent variable is binary in nature having data coded as either 1 (stands for success/yes) or 0 (stands for failure/no).</a:t>
            </a:r>
          </a:p>
          <a:p>
            <a:pPr marL="342900" indent="-342900" algn="l">
              <a:buClr>
                <a:srgbClr val="0070C0"/>
              </a:buClr>
              <a:buSzPct val="80000"/>
              <a:buFont typeface="Wingdings" pitchFamily="2" charset="2"/>
              <a:buChar char="u"/>
            </a:pPr>
            <a:r>
              <a:rPr lang="en-US" sz="1800" dirty="0">
                <a:solidFill>
                  <a:schemeClr val="tx1"/>
                </a:solidFill>
              </a:rPr>
              <a:t>Mathematically, a logistic regression model predicts P(Y=1) as a function of X. </a:t>
            </a:r>
          </a:p>
          <a:p>
            <a:pPr marL="342900" indent="-342900" algn="l">
              <a:buClr>
                <a:srgbClr val="0070C0"/>
              </a:buClr>
              <a:buSzPct val="80000"/>
              <a:buFont typeface="Wingdings" pitchFamily="2" charset="2"/>
              <a:buChar char="u"/>
            </a:pPr>
            <a:r>
              <a:rPr lang="en-US" sz="1800" dirty="0">
                <a:solidFill>
                  <a:schemeClr val="tx1"/>
                </a:solidFill>
              </a:rPr>
              <a:t>It is one of the simplest ML algorithms that can be used for various classification problems, such as, spam detection, Diabetes prediction, cancer detection, and etc.</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0000" lnSpcReduction="20000"/>
          </a:bodyPr>
          <a:lstStyle/>
          <a:p>
            <a:pPr lvl="0">
              <a:spcBef>
                <a:spcPct val="0"/>
              </a:spcBef>
            </a:pPr>
            <a:r>
              <a:rPr lang="en-US" sz="1600" dirty="0">
                <a:hlinkClick r:id="rId2"/>
              </a:rPr>
              <a:t>https://www.tutorialspoint.com/machine_learning_with_python/machine_learning_with_python_classification_algorithms_logistic_regression.htm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36035587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11.3 Binary Regression Models</a:t>
            </a:r>
            <a:endParaRPr lang="zh-TW" altLang="en-US" b="1" dirty="0">
              <a:solidFill>
                <a:srgbClr val="FFFF00"/>
              </a:solidFill>
            </a:endParaRPr>
          </a:p>
        </p:txBody>
      </p:sp>
      <p:sp>
        <p:nvSpPr>
          <p:cNvPr id="3" name="副標題 2"/>
          <p:cNvSpPr>
            <a:spLocks noGrp="1"/>
          </p:cNvSpPr>
          <p:nvPr>
            <p:ph type="subTitle" idx="1"/>
          </p:nvPr>
        </p:nvSpPr>
        <p:spPr>
          <a:xfrm>
            <a:off x="467543" y="1268760"/>
            <a:ext cx="3384377" cy="10081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Implement Binary Logistic Regression:</a:t>
            </a:r>
          </a:p>
          <a:p>
            <a:pPr marL="342900" indent="-342900" algn="l">
              <a:buClr>
                <a:srgbClr val="0070C0"/>
              </a:buClr>
              <a:buSzPct val="80000"/>
              <a:buFont typeface="Wingdings" pitchFamily="2" charset="2"/>
              <a:buChar char="u"/>
            </a:pPr>
            <a:r>
              <a:rPr lang="en-US" sz="1800" dirty="0">
                <a:solidFill>
                  <a:schemeClr val="tx1"/>
                </a:solidFill>
              </a:rPr>
              <a:t>Plot the data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0000" lnSpcReduction="20000"/>
          </a:bodyPr>
          <a:lstStyle/>
          <a:p>
            <a:pPr lvl="0">
              <a:spcBef>
                <a:spcPct val="0"/>
              </a:spcBef>
            </a:pPr>
            <a:r>
              <a:rPr lang="en-US" sz="1600" dirty="0">
                <a:hlinkClick r:id="rId2"/>
              </a:rPr>
              <a:t>https://www.tutorialspoint.com/machine_learning_with_python/machine_learning_with_python_classification_algorithms_logistic_regression.htm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8" name="Picture 7">
            <a:extLst>
              <a:ext uri="{FF2B5EF4-FFF2-40B4-BE49-F238E27FC236}">
                <a16:creationId xmlns:a16="http://schemas.microsoft.com/office/drawing/2014/main" id="{311DFAEA-F881-443E-9C2E-AA21A57E5FB7}"/>
              </a:ext>
            </a:extLst>
          </p:cNvPr>
          <p:cNvPicPr>
            <a:picLocks noChangeAspect="1"/>
          </p:cNvPicPr>
          <p:nvPr/>
        </p:nvPicPr>
        <p:blipFill>
          <a:blip r:embed="rId3"/>
          <a:stretch>
            <a:fillRect/>
          </a:stretch>
        </p:blipFill>
        <p:spPr>
          <a:xfrm>
            <a:off x="4019575" y="1205449"/>
            <a:ext cx="4667225" cy="5163408"/>
          </a:xfrm>
          <a:prstGeom prst="rect">
            <a:avLst/>
          </a:prstGeom>
          <a:ln>
            <a:solidFill>
              <a:srgbClr val="C00000"/>
            </a:solidFill>
          </a:ln>
        </p:spPr>
      </p:pic>
    </p:spTree>
    <p:extLst>
      <p:ext uri="{BB962C8B-B14F-4D97-AF65-F5344CB8AC3E}">
        <p14:creationId xmlns:p14="http://schemas.microsoft.com/office/powerpoint/2010/main" val="3245100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11.3 Binary Regression Models</a:t>
            </a:r>
            <a:endParaRPr lang="zh-TW" altLang="en-US" b="1" dirty="0">
              <a:solidFill>
                <a:srgbClr val="FFFF00"/>
              </a:solidFill>
            </a:endParaRPr>
          </a:p>
        </p:txBody>
      </p:sp>
      <p:sp>
        <p:nvSpPr>
          <p:cNvPr id="3" name="副標題 2"/>
          <p:cNvSpPr>
            <a:spLocks noGrp="1"/>
          </p:cNvSpPr>
          <p:nvPr>
            <p:ph type="subTitle" idx="1"/>
          </p:nvPr>
        </p:nvSpPr>
        <p:spPr>
          <a:xfrm>
            <a:off x="467543" y="1268760"/>
            <a:ext cx="8136905" cy="10081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Implement Binary Logistic Regression:</a:t>
            </a:r>
          </a:p>
          <a:p>
            <a:pPr marL="342900" indent="-342900" algn="l">
              <a:buClr>
                <a:srgbClr val="0070C0"/>
              </a:buClr>
              <a:buSzPct val="80000"/>
              <a:buFont typeface="Wingdings" pitchFamily="2" charset="2"/>
              <a:buChar char="u"/>
            </a:pPr>
            <a:r>
              <a:rPr lang="en-US" sz="1800" dirty="0">
                <a:hlinkClick r:id="rId2"/>
              </a:rPr>
              <a:t>https://medium.com/@martinpella/logistic-regression-from-scratch-in-python-124c5636b8ac</a:t>
            </a:r>
            <a:endParaRPr lang="en-US" sz="1800" dirty="0"/>
          </a:p>
          <a:p>
            <a:pPr marL="342900" indent="-342900" algn="l">
              <a:buClr>
                <a:srgbClr val="0070C0"/>
              </a:buClr>
              <a:buSzPct val="80000"/>
              <a:buFont typeface="Wingdings" pitchFamily="2" charset="2"/>
              <a:buChar char="u"/>
            </a:pPr>
            <a:r>
              <a:rPr lang="en-US" sz="1800" dirty="0">
                <a:solidFill>
                  <a:schemeClr val="tx1"/>
                </a:solidFill>
              </a:rPr>
              <a:t>There is extra column added in X. X[m x 3] * theta [2] </a:t>
            </a:r>
            <a:r>
              <a:rPr lang="en-US" sz="1800">
                <a:solidFill>
                  <a:schemeClr val="tx1"/>
                </a:solidFill>
              </a:rPr>
              <a:t>causes problem.</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0000" lnSpcReduction="20000"/>
          </a:bodyPr>
          <a:lstStyle/>
          <a:p>
            <a:pPr lvl="0">
              <a:spcBef>
                <a:spcPct val="0"/>
              </a:spcBef>
            </a:pPr>
            <a:r>
              <a:rPr lang="en-US" sz="1600" dirty="0">
                <a:hlinkClick r:id="rId3"/>
              </a:rPr>
              <a:t>https://www.tutorialspoint.com/machine_learning_with_python/machine_learning_with_python_classification_algorithms_logistic_regression.htm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spTree>
    <p:extLst>
      <p:ext uri="{BB962C8B-B14F-4D97-AF65-F5344CB8AC3E}">
        <p14:creationId xmlns:p14="http://schemas.microsoft.com/office/powerpoint/2010/main" val="3118186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11.1 Types of Logistic Regression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85348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11.1 Types of Logistic Regression</a:t>
            </a:r>
            <a:endParaRPr lang="zh-TW" altLang="en-US" b="1" dirty="0">
              <a:solidFill>
                <a:srgbClr val="FFFF00"/>
              </a:solidFill>
            </a:endParaRPr>
          </a:p>
        </p:txBody>
      </p:sp>
      <p:sp>
        <p:nvSpPr>
          <p:cNvPr id="3" name="副標題 2"/>
          <p:cNvSpPr>
            <a:spLocks noGrp="1"/>
          </p:cNvSpPr>
          <p:nvPr>
            <p:ph type="subTitle" idx="1"/>
          </p:nvPr>
        </p:nvSpPr>
        <p:spPr>
          <a:xfrm>
            <a:off x="467544" y="1268759"/>
            <a:ext cx="7920880" cy="158417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Types of Logic Regression</a:t>
            </a:r>
          </a:p>
          <a:p>
            <a:pPr marL="342900" indent="-342900" algn="l">
              <a:buClr>
                <a:srgbClr val="0070C0"/>
              </a:buClr>
              <a:buSzPct val="80000"/>
              <a:buFont typeface="Wingdings" pitchFamily="2" charset="2"/>
              <a:buChar char="u"/>
            </a:pPr>
            <a:r>
              <a:rPr lang="en-US" sz="1800" dirty="0">
                <a:solidFill>
                  <a:schemeClr val="tx1"/>
                </a:solidFill>
              </a:rPr>
              <a:t>The logistic regression means binary logistic regression having binary target variables.</a:t>
            </a:r>
          </a:p>
          <a:p>
            <a:pPr marL="342900" indent="-342900" algn="l">
              <a:buClr>
                <a:srgbClr val="0070C0"/>
              </a:buClr>
              <a:buSzPct val="80000"/>
              <a:buFont typeface="Wingdings" pitchFamily="2" charset="2"/>
              <a:buChar char="u"/>
            </a:pPr>
            <a:r>
              <a:rPr lang="en-US" sz="1800" dirty="0">
                <a:solidFill>
                  <a:schemeClr val="tx1"/>
                </a:solidFill>
              </a:rPr>
              <a:t>There can be two more categories of target variables that can be predicted by it.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0000" lnSpcReduction="20000"/>
          </a:bodyPr>
          <a:lstStyle/>
          <a:p>
            <a:pPr lvl="0">
              <a:spcBef>
                <a:spcPct val="0"/>
              </a:spcBef>
            </a:pPr>
            <a:r>
              <a:rPr lang="en-US" sz="1600" dirty="0">
                <a:hlinkClick r:id="rId2"/>
              </a:rPr>
              <a:t>https://www.tutorialspoint.com/machine_learning_with_python/machine_learning_with_python_classification_algorithms_logistic_regression.htm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3146598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11.1 Types of Logistic Regression</a:t>
            </a:r>
            <a:endParaRPr lang="zh-TW" altLang="en-US" b="1" dirty="0">
              <a:solidFill>
                <a:srgbClr val="FFFF00"/>
              </a:solidFill>
            </a:endParaRPr>
          </a:p>
        </p:txBody>
      </p:sp>
      <p:sp>
        <p:nvSpPr>
          <p:cNvPr id="3" name="副標題 2"/>
          <p:cNvSpPr>
            <a:spLocks noGrp="1"/>
          </p:cNvSpPr>
          <p:nvPr>
            <p:ph type="subTitle" idx="1"/>
          </p:nvPr>
        </p:nvSpPr>
        <p:spPr>
          <a:xfrm>
            <a:off x="467544" y="1268759"/>
            <a:ext cx="7920880" cy="508759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Based on those number of categories, Logistic regression can be divided into following types:</a:t>
            </a:r>
          </a:p>
          <a:p>
            <a:pPr marL="342900" indent="-342900" algn="l">
              <a:buClr>
                <a:srgbClr val="0070C0"/>
              </a:buClr>
              <a:buSzPct val="80000"/>
              <a:buFont typeface="Wingdings" pitchFamily="2" charset="2"/>
              <a:buChar char="u"/>
            </a:pPr>
            <a:r>
              <a:rPr lang="en-US" sz="1800" b="1" dirty="0">
                <a:solidFill>
                  <a:schemeClr val="tx1"/>
                </a:solidFill>
              </a:rPr>
              <a:t>Binary or Binomial</a:t>
            </a:r>
          </a:p>
          <a:p>
            <a:pPr marL="342900" indent="-342900" algn="l">
              <a:buClr>
                <a:srgbClr val="0070C0"/>
              </a:buClr>
              <a:buSzPct val="80000"/>
              <a:buFont typeface="Wingdings" pitchFamily="2" charset="2"/>
              <a:buChar char="u"/>
            </a:pPr>
            <a:r>
              <a:rPr lang="en-US" sz="1800" dirty="0">
                <a:solidFill>
                  <a:schemeClr val="tx1"/>
                </a:solidFill>
              </a:rPr>
              <a:t>In such a kind of classification, a dependent variable will have only two possible types either 1 and 0. </a:t>
            </a:r>
          </a:p>
          <a:p>
            <a:pPr marL="342900" indent="-342900" algn="l">
              <a:buClr>
                <a:srgbClr val="0070C0"/>
              </a:buClr>
              <a:buSzPct val="80000"/>
              <a:buFont typeface="Wingdings" pitchFamily="2" charset="2"/>
              <a:buChar char="u"/>
            </a:pPr>
            <a:r>
              <a:rPr lang="en-US" sz="1800" dirty="0">
                <a:solidFill>
                  <a:schemeClr val="tx1"/>
                </a:solidFill>
              </a:rPr>
              <a:t>For example, these variables may represent success or failure, yes or no, win or loss etc.</a:t>
            </a:r>
          </a:p>
          <a:p>
            <a:pPr marL="342900" indent="-342900" algn="l">
              <a:buClr>
                <a:srgbClr val="0070C0"/>
              </a:buClr>
              <a:buSzPct val="80000"/>
              <a:buFont typeface="Wingdings" pitchFamily="2" charset="2"/>
              <a:buChar char="u"/>
            </a:pPr>
            <a:r>
              <a:rPr lang="en-US" sz="1800" b="1" dirty="0">
                <a:solidFill>
                  <a:schemeClr val="tx1"/>
                </a:solidFill>
              </a:rPr>
              <a:t>Multinomial</a:t>
            </a:r>
          </a:p>
          <a:p>
            <a:pPr marL="342900" indent="-342900" algn="l">
              <a:buClr>
                <a:srgbClr val="0070C0"/>
              </a:buClr>
              <a:buSzPct val="80000"/>
              <a:buFont typeface="Wingdings" pitchFamily="2" charset="2"/>
              <a:buChar char="u"/>
            </a:pPr>
            <a:r>
              <a:rPr lang="en-US" sz="1800" dirty="0">
                <a:solidFill>
                  <a:schemeClr val="tx1"/>
                </a:solidFill>
              </a:rPr>
              <a:t>In such a kind of classification, dependent variable can have 3 or more possible </a:t>
            </a:r>
            <a:r>
              <a:rPr lang="en-US" sz="1800" b="1" i="1" dirty="0">
                <a:solidFill>
                  <a:schemeClr val="tx1"/>
                </a:solidFill>
              </a:rPr>
              <a:t>unordered</a:t>
            </a:r>
            <a:r>
              <a:rPr lang="en-US" sz="1800" dirty="0">
                <a:solidFill>
                  <a:schemeClr val="tx1"/>
                </a:solidFill>
              </a:rPr>
              <a:t> types or the types having no quantitative significance. </a:t>
            </a:r>
          </a:p>
          <a:p>
            <a:pPr marL="342900" indent="-342900" algn="l">
              <a:buClr>
                <a:srgbClr val="0070C0"/>
              </a:buClr>
              <a:buSzPct val="80000"/>
              <a:buFont typeface="Wingdings" pitchFamily="2" charset="2"/>
              <a:buChar char="u"/>
            </a:pPr>
            <a:r>
              <a:rPr lang="en-US" sz="1800" dirty="0">
                <a:solidFill>
                  <a:schemeClr val="tx1"/>
                </a:solidFill>
              </a:rPr>
              <a:t>For example, these variables may represent “Type A”, “Type B”, or “Type C”.</a:t>
            </a:r>
          </a:p>
          <a:p>
            <a:pPr marL="342900" indent="-342900" algn="l">
              <a:buClr>
                <a:srgbClr val="0070C0"/>
              </a:buClr>
              <a:buSzPct val="80000"/>
              <a:buFont typeface="Wingdings" pitchFamily="2" charset="2"/>
              <a:buChar char="u"/>
            </a:pPr>
            <a:r>
              <a:rPr lang="en-US" sz="1800" b="1" dirty="0">
                <a:solidFill>
                  <a:schemeClr val="tx1"/>
                </a:solidFill>
              </a:rPr>
              <a:t>Ordinal</a:t>
            </a:r>
          </a:p>
          <a:p>
            <a:pPr marL="342900" indent="-342900" algn="l">
              <a:buClr>
                <a:srgbClr val="0070C0"/>
              </a:buClr>
              <a:buSzPct val="80000"/>
              <a:buFont typeface="Wingdings" pitchFamily="2" charset="2"/>
              <a:buChar char="u"/>
            </a:pPr>
            <a:r>
              <a:rPr lang="en-US" sz="1800" dirty="0">
                <a:solidFill>
                  <a:schemeClr val="tx1"/>
                </a:solidFill>
              </a:rPr>
              <a:t>In such a kind of classification, dependent variable can have 3 or more possible </a:t>
            </a:r>
            <a:r>
              <a:rPr lang="en-US" sz="1800" b="1" i="1" dirty="0">
                <a:solidFill>
                  <a:schemeClr val="tx1"/>
                </a:solidFill>
              </a:rPr>
              <a:t>ordered</a:t>
            </a:r>
            <a:r>
              <a:rPr lang="en-US" sz="1800" dirty="0">
                <a:solidFill>
                  <a:schemeClr val="tx1"/>
                </a:solidFill>
              </a:rPr>
              <a:t> types or the types having a quantitative significance. </a:t>
            </a:r>
          </a:p>
          <a:p>
            <a:pPr marL="342900" indent="-342900" algn="l">
              <a:buClr>
                <a:srgbClr val="0070C0"/>
              </a:buClr>
              <a:buSzPct val="80000"/>
              <a:buFont typeface="Wingdings" pitchFamily="2" charset="2"/>
              <a:buChar char="u"/>
            </a:pPr>
            <a:r>
              <a:rPr lang="en-US" sz="1800" dirty="0">
                <a:solidFill>
                  <a:schemeClr val="tx1"/>
                </a:solidFill>
              </a:rPr>
              <a:t>For example, these variables may represent “poor”, “good”, “very good”, or “Excellent” and each category can have the scores like 0, 1, 2, or 3.</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0000" lnSpcReduction="20000"/>
          </a:bodyPr>
          <a:lstStyle/>
          <a:p>
            <a:pPr lvl="0">
              <a:spcBef>
                <a:spcPct val="0"/>
              </a:spcBef>
            </a:pPr>
            <a:r>
              <a:rPr lang="en-US" sz="1600" dirty="0">
                <a:hlinkClick r:id="rId2"/>
              </a:rPr>
              <a:t>https://www.tutorialspoint.com/machine_learning_with_python/machine_learning_with_python_classification_algorithms_logistic_regression.htm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2207106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11.2 Logistic Regression Assumption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844436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11.2 Logistic Regression Assumption</a:t>
            </a:r>
            <a:endParaRPr lang="zh-TW" altLang="en-US" b="1" dirty="0">
              <a:solidFill>
                <a:srgbClr val="FFFF00"/>
              </a:solidFill>
            </a:endParaRPr>
          </a:p>
        </p:txBody>
      </p:sp>
      <p:sp>
        <p:nvSpPr>
          <p:cNvPr id="3" name="副標題 2"/>
          <p:cNvSpPr>
            <a:spLocks noGrp="1"/>
          </p:cNvSpPr>
          <p:nvPr>
            <p:ph type="subTitle" idx="1"/>
          </p:nvPr>
        </p:nvSpPr>
        <p:spPr>
          <a:xfrm>
            <a:off x="467544" y="1268759"/>
            <a:ext cx="7920880" cy="295232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Logistic Regression Assumption</a:t>
            </a:r>
          </a:p>
          <a:p>
            <a:pPr marL="342900" indent="-342900" algn="l">
              <a:buClr>
                <a:srgbClr val="0070C0"/>
              </a:buClr>
              <a:buSzPct val="80000"/>
              <a:buFont typeface="Wingdings" pitchFamily="2" charset="2"/>
              <a:buChar char="u"/>
            </a:pPr>
            <a:r>
              <a:rPr lang="en-US" sz="1800" dirty="0">
                <a:solidFill>
                  <a:schemeClr val="tx1"/>
                </a:solidFill>
              </a:rPr>
              <a:t>Before diving into the implementation of logistic regression, we must be aware of the following assumptions about the same:</a:t>
            </a:r>
          </a:p>
          <a:p>
            <a:pPr marL="800100" lvl="1" indent="-342900" algn="l">
              <a:buClr>
                <a:srgbClr val="0070C0"/>
              </a:buClr>
              <a:buSzPct val="80000"/>
              <a:buFont typeface="Wingdings" pitchFamily="2" charset="2"/>
              <a:buChar char="u"/>
            </a:pPr>
            <a:r>
              <a:rPr lang="en-US" sz="1800" dirty="0">
                <a:solidFill>
                  <a:schemeClr val="tx1"/>
                </a:solidFill>
              </a:rPr>
              <a:t>In case of binary logistic regression, the target variables must be binary always and the desired outcome is represented by the factor level 1.</a:t>
            </a:r>
          </a:p>
          <a:p>
            <a:pPr marL="800100" lvl="1" indent="-342900" algn="l">
              <a:buClr>
                <a:srgbClr val="0070C0"/>
              </a:buClr>
              <a:buSzPct val="80000"/>
              <a:buFont typeface="Wingdings" pitchFamily="2" charset="2"/>
              <a:buChar char="u"/>
            </a:pPr>
            <a:r>
              <a:rPr lang="en-US" sz="1800" dirty="0">
                <a:solidFill>
                  <a:schemeClr val="tx1"/>
                </a:solidFill>
              </a:rPr>
              <a:t>There should not be any multi-collinearity in the model, which means the independent variables must be independent of each other.</a:t>
            </a:r>
          </a:p>
          <a:p>
            <a:pPr marL="800100" lvl="1" indent="-342900" algn="l">
              <a:buClr>
                <a:srgbClr val="0070C0"/>
              </a:buClr>
              <a:buSzPct val="80000"/>
              <a:buFont typeface="Wingdings" pitchFamily="2" charset="2"/>
              <a:buChar char="u"/>
            </a:pPr>
            <a:r>
              <a:rPr lang="en-US" sz="1800" dirty="0">
                <a:solidFill>
                  <a:schemeClr val="tx1"/>
                </a:solidFill>
              </a:rPr>
              <a:t>We must include meaningful variables in our model.</a:t>
            </a:r>
          </a:p>
          <a:p>
            <a:pPr marL="800100" lvl="1" indent="-342900" algn="l">
              <a:buClr>
                <a:srgbClr val="0070C0"/>
              </a:buClr>
              <a:buSzPct val="80000"/>
              <a:buFont typeface="Wingdings" pitchFamily="2" charset="2"/>
              <a:buChar char="u"/>
            </a:pPr>
            <a:r>
              <a:rPr lang="en-US" sz="1800" dirty="0">
                <a:solidFill>
                  <a:schemeClr val="tx1"/>
                </a:solidFill>
              </a:rPr>
              <a:t>We should choose a large sample size for logistic regression.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0000" lnSpcReduction="20000"/>
          </a:bodyPr>
          <a:lstStyle/>
          <a:p>
            <a:pPr lvl="0">
              <a:spcBef>
                <a:spcPct val="0"/>
              </a:spcBef>
            </a:pPr>
            <a:r>
              <a:rPr lang="en-US" sz="1600" dirty="0">
                <a:hlinkClick r:id="rId2"/>
              </a:rPr>
              <a:t>https://www.tutorialspoint.com/machine_learning_with_python/machine_learning_with_python_classification_algorithms_logistic_regression.htm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1203353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11.3 Binary Regression Models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4191765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11.3 Binary Regression Models</a:t>
            </a:r>
            <a:endParaRPr lang="zh-TW" altLang="en-US" b="1" dirty="0">
              <a:solidFill>
                <a:srgbClr val="FFFF00"/>
              </a:solidFill>
            </a:endParaRPr>
          </a:p>
        </p:txBody>
      </p:sp>
      <p:sp>
        <p:nvSpPr>
          <p:cNvPr id="3" name="副標題 2"/>
          <p:cNvSpPr>
            <a:spLocks noGrp="1"/>
          </p:cNvSpPr>
          <p:nvPr>
            <p:ph type="subTitle" idx="1"/>
          </p:nvPr>
        </p:nvSpPr>
        <p:spPr>
          <a:xfrm>
            <a:off x="467544" y="1268759"/>
            <a:ext cx="7920880" cy="24482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Regression Models</a:t>
            </a:r>
          </a:p>
          <a:p>
            <a:pPr marL="342900" indent="-342900" algn="l">
              <a:buClr>
                <a:srgbClr val="0070C0"/>
              </a:buClr>
              <a:buSzPct val="80000"/>
              <a:buFont typeface="Wingdings" pitchFamily="2" charset="2"/>
              <a:buChar char="u"/>
            </a:pPr>
            <a:r>
              <a:rPr lang="en-US" sz="1800" b="1" dirty="0">
                <a:solidFill>
                  <a:schemeClr val="tx1"/>
                </a:solidFill>
              </a:rPr>
              <a:t>Binary Logic Regression Model</a:t>
            </a:r>
            <a:r>
              <a:rPr lang="en-US" sz="1800" dirty="0">
                <a:solidFill>
                  <a:schemeClr val="tx1"/>
                </a:solidFill>
              </a:rPr>
              <a:t>: The simplest form of logistic regression is binary or binomial logistic regression in which the target or dependent variable can have only 2 possible types either 1 or 0.</a:t>
            </a:r>
          </a:p>
          <a:p>
            <a:pPr marL="342900" indent="-342900" algn="l">
              <a:buClr>
                <a:srgbClr val="0070C0"/>
              </a:buClr>
              <a:buSzPct val="80000"/>
              <a:buFont typeface="Wingdings" pitchFamily="2" charset="2"/>
              <a:buChar char="u"/>
            </a:pPr>
            <a:r>
              <a:rPr lang="en-US" sz="1800" b="1" dirty="0">
                <a:solidFill>
                  <a:schemeClr val="tx1"/>
                </a:solidFill>
              </a:rPr>
              <a:t>Multinomial Logistic Regression Model</a:t>
            </a:r>
            <a:r>
              <a:rPr lang="en-US" sz="1800" dirty="0">
                <a:solidFill>
                  <a:schemeClr val="tx1"/>
                </a:solidFill>
              </a:rPr>
              <a:t>: Another useful form of logistic regression is multinomial logistic regression in which the target or dependent variable can have 3 or more possible </a:t>
            </a:r>
            <a:r>
              <a:rPr lang="en-US" sz="1800" b="1" i="1" dirty="0">
                <a:solidFill>
                  <a:schemeClr val="tx1"/>
                </a:solidFill>
              </a:rPr>
              <a:t>unordered</a:t>
            </a:r>
            <a:r>
              <a:rPr lang="en-US" sz="1800" dirty="0">
                <a:solidFill>
                  <a:schemeClr val="tx1"/>
                </a:solidFill>
              </a:rPr>
              <a:t> types, i.e., the types having no quantitative significance.</a:t>
            </a: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0000" lnSpcReduction="20000"/>
          </a:bodyPr>
          <a:lstStyle/>
          <a:p>
            <a:pPr lvl="0">
              <a:spcBef>
                <a:spcPct val="0"/>
              </a:spcBef>
            </a:pPr>
            <a:r>
              <a:rPr lang="en-US" sz="1600" dirty="0">
                <a:hlinkClick r:id="rId2"/>
              </a:rPr>
              <a:t>https://www.tutorialspoint.com/machine_learning_with_python/machine_learning_with_python_classification_algorithms_logistic_regression.htm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55784518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2200</TotalTime>
  <Words>1858</Words>
  <Application>Microsoft Office PowerPoint</Application>
  <PresentationFormat>On-screen Show (4:3)</PresentationFormat>
  <Paragraphs>151</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Wingdings</vt:lpstr>
      <vt:lpstr>Office 佈景主題</vt:lpstr>
      <vt:lpstr>11 Logic Regression</vt:lpstr>
      <vt:lpstr>11 Logic Regression</vt:lpstr>
      <vt:lpstr>11.1 Types of Logistic Regression</vt:lpstr>
      <vt:lpstr>11.1 Types of Logistic Regression</vt:lpstr>
      <vt:lpstr>11.1 Types of Logistic Regression</vt:lpstr>
      <vt:lpstr>11.2 Logistic Regression Assumption</vt:lpstr>
      <vt:lpstr>11.2 Logistic Regression Assumption</vt:lpstr>
      <vt:lpstr>11.3 Binary Regression Models</vt:lpstr>
      <vt:lpstr>11.3 Binary Regression Models</vt:lpstr>
      <vt:lpstr>11.3 Binary Regression Models</vt:lpstr>
      <vt:lpstr>11.3 Binary Regression Models</vt:lpstr>
      <vt:lpstr>11.3 Binary Regression Models</vt:lpstr>
      <vt:lpstr>11.3 Regression Models</vt:lpstr>
      <vt:lpstr>11.3 Binary Regression Models</vt:lpstr>
      <vt:lpstr>11.3 Binary Regression Models</vt:lpstr>
      <vt:lpstr>11.3 Binary Regression Models</vt:lpstr>
      <vt:lpstr>11.3 Binary Regression Models</vt:lpstr>
      <vt:lpstr>11.3 Binary Regression Models</vt:lpstr>
      <vt:lpstr>11.3 Binary Regression Models</vt:lpstr>
      <vt:lpstr>11.3 Binary Regression Models</vt:lpstr>
      <vt:lpstr>11.3 Binary Regression Models</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664</cp:revision>
  <dcterms:created xsi:type="dcterms:W3CDTF">2018-09-28T16:40:41Z</dcterms:created>
  <dcterms:modified xsi:type="dcterms:W3CDTF">2020-04-27T05:53:13Z</dcterms:modified>
</cp:coreProperties>
</file>