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0" r:id="rId3"/>
    <p:sldId id="282" r:id="rId4"/>
    <p:sldId id="283" r:id="rId5"/>
    <p:sldId id="281" r:id="rId6"/>
    <p:sldId id="260" r:id="rId7"/>
    <p:sldId id="284" r:id="rId8"/>
    <p:sldId id="285" r:id="rId9"/>
    <p:sldId id="286" r:id="rId10"/>
    <p:sldId id="287"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6806" autoAdjust="0"/>
  </p:normalViewPr>
  <p:slideViewPr>
    <p:cSldViewPr>
      <p:cViewPr varScale="1">
        <p:scale>
          <a:sx n="95" d="100"/>
          <a:sy n="95" d="100"/>
        </p:scale>
        <p:origin x="33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regression_algorithms_linear_regression.htm" TargetMode="External"/><Relationship Id="rId2" Type="http://schemas.openxmlformats.org/officeDocument/2006/relationships/hyperlink" Target="https://www.tutorialspoint.com/machine_learning_with_python/machine_learning_with_python_multiple_linear_regression.htm"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regression_algorithms_linear_regression.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regression_algorithms_linear_regression.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regression_algorithms_linear_regression.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regression_algorithms_linear_regression.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ython_regression_algorithms_linear_regression.ht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machine_learning_with_python/machine_learning_with_python_regression_algorithms_linear_regression.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 Linear Regression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17.2 Multiple Linear Regression</a:t>
            </a:r>
            <a:endParaRPr lang="zh-TW" altLang="en-US" b="1" dirty="0">
              <a:solidFill>
                <a:srgbClr val="FFFF00"/>
              </a:solidFill>
            </a:endParaRPr>
          </a:p>
        </p:txBody>
      </p:sp>
      <p:sp>
        <p:nvSpPr>
          <p:cNvPr id="3" name="副標題 2"/>
          <p:cNvSpPr>
            <a:spLocks noGrp="1"/>
          </p:cNvSpPr>
          <p:nvPr>
            <p:ph type="subTitle" idx="1"/>
          </p:nvPr>
        </p:nvSpPr>
        <p:spPr>
          <a:xfrm>
            <a:off x="539552" y="1268759"/>
            <a:ext cx="8352928" cy="6372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result</a:t>
            </a:r>
          </a:p>
          <a:p>
            <a:pPr marL="342900" indent="-342900" algn="l">
              <a:buClr>
                <a:srgbClr val="0070C0"/>
              </a:buClr>
              <a:buSzPct val="80000"/>
              <a:buFont typeface="Wingdings" pitchFamily="2" charset="2"/>
              <a:buChar char="u"/>
            </a:pPr>
            <a:r>
              <a:rPr lang="en-US" sz="1000" dirty="0">
                <a:hlinkClick r:id="rId2"/>
              </a:rPr>
              <a:t>https://www.tutorialspoint.com/machine_learning_with_python/machine_learning_with_python_multiple_linear_regression.htm</a:t>
            </a:r>
            <a:endParaRPr lang="en-US" sz="10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https://www.tutorialspoint.com/machine_learning_with_python/machine_learning_with_python_regression_algorithms_linear_regression.htm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10" name="Picture 9">
            <a:extLst>
              <a:ext uri="{FF2B5EF4-FFF2-40B4-BE49-F238E27FC236}">
                <a16:creationId xmlns:a16="http://schemas.microsoft.com/office/drawing/2014/main" id="{1DD9E132-C204-4BFB-A0B2-8D695C2FA337}"/>
              </a:ext>
            </a:extLst>
          </p:cNvPr>
          <p:cNvPicPr>
            <a:picLocks noChangeAspect="1"/>
          </p:cNvPicPr>
          <p:nvPr/>
        </p:nvPicPr>
        <p:blipFill>
          <a:blip r:embed="rId4"/>
          <a:stretch>
            <a:fillRect/>
          </a:stretch>
        </p:blipFill>
        <p:spPr>
          <a:xfrm>
            <a:off x="1979712" y="2138260"/>
            <a:ext cx="4720076" cy="4030960"/>
          </a:xfrm>
          <a:prstGeom prst="rect">
            <a:avLst/>
          </a:prstGeom>
          <a:ln>
            <a:solidFill>
              <a:srgbClr val="C00000"/>
            </a:solidFill>
          </a:ln>
        </p:spPr>
      </p:pic>
    </p:spTree>
    <p:extLst>
      <p:ext uri="{BB962C8B-B14F-4D97-AF65-F5344CB8AC3E}">
        <p14:creationId xmlns:p14="http://schemas.microsoft.com/office/powerpoint/2010/main" val="16288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Linear Regression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4449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Linear Regression</a:t>
            </a:r>
          </a:p>
          <a:p>
            <a:pPr marL="342900" indent="-342900" algn="l">
              <a:buClr>
                <a:srgbClr val="0070C0"/>
              </a:buClr>
              <a:buSzPct val="80000"/>
              <a:buFont typeface="Wingdings" pitchFamily="2" charset="2"/>
              <a:buChar char="u"/>
            </a:pPr>
            <a:r>
              <a:rPr lang="en-US" sz="1800" dirty="0">
                <a:solidFill>
                  <a:schemeClr val="tx1"/>
                </a:solidFill>
              </a:rPr>
              <a:t>Linear regression may be defined as the statistical model that analyzes the linear relationship between a dependent variable with given set of independent variables. Linear relationship between variables means that when the value of one or more independent variables will change (increase or decrease), the value of dependent variable will also change accordingly (increase or decrease).</a:t>
            </a:r>
          </a:p>
          <a:p>
            <a:pPr marL="342900" indent="-342900" algn="l">
              <a:buClr>
                <a:srgbClr val="0070C0"/>
              </a:buClr>
              <a:buSzPct val="80000"/>
              <a:buFont typeface="Wingdings" pitchFamily="2" charset="2"/>
              <a:buChar char="u"/>
            </a:pPr>
            <a:r>
              <a:rPr lang="en-US" sz="1800" dirty="0">
                <a:solidFill>
                  <a:schemeClr val="tx1"/>
                </a:solidFill>
              </a:rPr>
              <a:t>Mathematically the relationship can be represented with the help of following equation.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https://www.tutorialspoint.com/machine_learning_with_python/machine_learning_with_python_regression_algorithms_linear_regression.htm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498E6304-2DFB-4685-898D-EE67368FCF95}"/>
              </a:ext>
            </a:extLst>
          </p:cNvPr>
          <p:cNvSpPr/>
          <p:nvPr/>
        </p:nvSpPr>
        <p:spPr>
          <a:xfrm>
            <a:off x="2915816" y="3857702"/>
            <a:ext cx="1349896" cy="369332"/>
          </a:xfrm>
          <a:prstGeom prst="rect">
            <a:avLst/>
          </a:prstGeom>
          <a:ln>
            <a:solidFill>
              <a:srgbClr val="C00000"/>
            </a:solidFill>
          </a:ln>
        </p:spPr>
        <p:txBody>
          <a:bodyPr wrap="square">
            <a:spAutoFit/>
          </a:bodyPr>
          <a:lstStyle/>
          <a:p>
            <a:r>
              <a:rPr lang="en-US" dirty="0">
                <a:solidFill>
                  <a:srgbClr val="000000"/>
                </a:solidFill>
                <a:latin typeface="MathJax_Math-italic"/>
              </a:rPr>
              <a:t>y </a:t>
            </a:r>
            <a:r>
              <a:rPr lang="en-US" dirty="0">
                <a:solidFill>
                  <a:srgbClr val="000000"/>
                </a:solidFill>
                <a:latin typeface="MathJax_Main"/>
              </a:rPr>
              <a:t>= </a:t>
            </a:r>
            <a:r>
              <a:rPr lang="en-US" dirty="0">
                <a:solidFill>
                  <a:srgbClr val="000000"/>
                </a:solidFill>
                <a:latin typeface="MathJax_Math-italic"/>
              </a:rPr>
              <a:t>m X </a:t>
            </a:r>
            <a:r>
              <a:rPr lang="en-US" dirty="0">
                <a:solidFill>
                  <a:srgbClr val="000000"/>
                </a:solidFill>
                <a:latin typeface="MathJax_Main"/>
              </a:rPr>
              <a:t>+ </a:t>
            </a:r>
            <a:r>
              <a:rPr lang="en-US" dirty="0">
                <a:solidFill>
                  <a:srgbClr val="000000"/>
                </a:solidFill>
                <a:latin typeface="MathJax_Math-italic"/>
              </a:rPr>
              <a:t>b</a:t>
            </a:r>
            <a:endParaRPr lang="en-US" dirty="0"/>
          </a:p>
        </p:txBody>
      </p:sp>
      <p:sp>
        <p:nvSpPr>
          <p:cNvPr id="9" name="副標題 2">
            <a:extLst>
              <a:ext uri="{FF2B5EF4-FFF2-40B4-BE49-F238E27FC236}">
                <a16:creationId xmlns:a16="http://schemas.microsoft.com/office/drawing/2014/main" id="{59273475-D9DF-4AD4-B763-02E2500FC15A}"/>
              </a:ext>
            </a:extLst>
          </p:cNvPr>
          <p:cNvSpPr txBox="1">
            <a:spLocks/>
          </p:cNvSpPr>
          <p:nvPr/>
        </p:nvSpPr>
        <p:spPr>
          <a:xfrm>
            <a:off x="467544" y="4276549"/>
            <a:ext cx="8352928" cy="138469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Here, y is the dependent variable we are trying to predict.</a:t>
            </a:r>
          </a:p>
          <a:p>
            <a:pPr marL="342900" indent="-342900" algn="l">
              <a:buClr>
                <a:srgbClr val="0070C0"/>
              </a:buClr>
              <a:buSzPct val="80000"/>
              <a:buFont typeface="Wingdings" pitchFamily="2" charset="2"/>
              <a:buChar char="u"/>
            </a:pPr>
            <a:r>
              <a:rPr lang="en-US" sz="1800" dirty="0">
                <a:solidFill>
                  <a:schemeClr val="tx1"/>
                </a:solidFill>
              </a:rPr>
              <a:t>X is the independent variable we are using to make predictions. </a:t>
            </a:r>
          </a:p>
          <a:p>
            <a:pPr marL="342900" indent="-342900" algn="l">
              <a:buClr>
                <a:srgbClr val="0070C0"/>
              </a:buClr>
              <a:buSzPct val="80000"/>
              <a:buFont typeface="Wingdings" pitchFamily="2" charset="2"/>
              <a:buChar char="u"/>
            </a:pPr>
            <a:r>
              <a:rPr lang="en-US" sz="1800" dirty="0">
                <a:solidFill>
                  <a:schemeClr val="tx1"/>
                </a:solidFill>
              </a:rPr>
              <a:t>m is the slop of the regression line which represents the effect X has on y.</a:t>
            </a:r>
          </a:p>
          <a:p>
            <a:pPr marL="342900" indent="-342900" algn="l">
              <a:buClr>
                <a:srgbClr val="0070C0"/>
              </a:buClr>
              <a:buSzPct val="80000"/>
              <a:buFont typeface="Wingdings" pitchFamily="2" charset="2"/>
              <a:buChar char="u"/>
            </a:pPr>
            <a:r>
              <a:rPr lang="en-US" sz="1800" dirty="0">
                <a:solidFill>
                  <a:schemeClr val="tx1"/>
                </a:solidFill>
              </a:rPr>
              <a:t>b is a constant, known as the y-intercept. If X = 0, y would be equal to 𝑏.</a:t>
            </a:r>
          </a:p>
          <a:p>
            <a:pPr marL="342900" indent="-342900" algn="l">
              <a:buClr>
                <a:srgbClr val="0070C0"/>
              </a:buClr>
              <a:buSzPct val="80000"/>
              <a:buFont typeface="Wingdings" pitchFamily="2" charset="2"/>
              <a:buChar char="u"/>
            </a:pPr>
            <a:endParaRPr lang="en-US" sz="1800" b="1" dirty="0">
              <a:solidFill>
                <a:schemeClr val="tx1"/>
              </a:solidFill>
            </a:endParaRPr>
          </a:p>
        </p:txBody>
      </p:sp>
    </p:spTree>
    <p:extLst>
      <p:ext uri="{BB962C8B-B14F-4D97-AF65-F5344CB8AC3E}">
        <p14:creationId xmlns:p14="http://schemas.microsoft.com/office/powerpoint/2010/main" val="232276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Linear Regression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Positive Linear Relationship</a:t>
            </a:r>
          </a:p>
          <a:p>
            <a:pPr marL="342900" indent="-342900" algn="l">
              <a:buClr>
                <a:srgbClr val="0070C0"/>
              </a:buClr>
              <a:buSzPct val="80000"/>
              <a:buFont typeface="Wingdings" pitchFamily="2" charset="2"/>
              <a:buChar char="u"/>
            </a:pPr>
            <a:r>
              <a:rPr lang="en-US" sz="1800" dirty="0">
                <a:solidFill>
                  <a:schemeClr val="tx1"/>
                </a:solidFill>
              </a:rPr>
              <a:t>A linear relationship will be called positive if both independent and dependent variable increases.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https://www.tutorialspoint.com/machine_learning_with_python/machine_learning_with_python_regression_algorithms_linear_regression.htm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Positive Linear Relationship">
            <a:extLst>
              <a:ext uri="{FF2B5EF4-FFF2-40B4-BE49-F238E27FC236}">
                <a16:creationId xmlns:a16="http://schemas.microsoft.com/office/drawing/2014/main" id="{228A15DE-20C9-49D9-B5DB-8691E82C9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614367"/>
            <a:ext cx="3257550" cy="21907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56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Linear Regression</a:t>
            </a:r>
            <a:endParaRPr lang="zh-TW" altLang="en-US" b="1" dirty="0">
              <a:solidFill>
                <a:srgbClr val="FFFF00"/>
              </a:solidFill>
            </a:endParaRPr>
          </a:p>
        </p:txBody>
      </p:sp>
      <p:sp>
        <p:nvSpPr>
          <p:cNvPr id="3" name="副標題 2"/>
          <p:cNvSpPr>
            <a:spLocks noGrp="1"/>
          </p:cNvSpPr>
          <p:nvPr>
            <p:ph type="subTitle" idx="1"/>
          </p:nvPr>
        </p:nvSpPr>
        <p:spPr>
          <a:xfrm>
            <a:off x="457200" y="1268760"/>
            <a:ext cx="8352928" cy="14401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Types of Linear Regression</a:t>
            </a:r>
          </a:p>
          <a:p>
            <a:pPr marL="342900" indent="-342900" algn="l">
              <a:buClr>
                <a:srgbClr val="0070C0"/>
              </a:buClr>
              <a:buSzPct val="80000"/>
              <a:buFont typeface="Wingdings" pitchFamily="2" charset="2"/>
              <a:buChar char="u"/>
            </a:pPr>
            <a:r>
              <a:rPr lang="en-US" sz="1800" dirty="0">
                <a:solidFill>
                  <a:schemeClr val="tx1"/>
                </a:solidFill>
              </a:rPr>
              <a:t>Linear regression is of the following two type:</a:t>
            </a:r>
          </a:p>
          <a:p>
            <a:pPr marL="342900" indent="-342900" algn="l">
              <a:buClr>
                <a:srgbClr val="0070C0"/>
              </a:buClr>
              <a:buSzPct val="80000"/>
              <a:buFont typeface="Wingdings" pitchFamily="2" charset="2"/>
              <a:buChar char="u"/>
            </a:pPr>
            <a:r>
              <a:rPr lang="en-US" sz="1800" dirty="0">
                <a:solidFill>
                  <a:schemeClr val="tx1"/>
                </a:solidFill>
              </a:rPr>
              <a:t>Simple Linear Regression</a:t>
            </a:r>
          </a:p>
          <a:p>
            <a:pPr marL="342900" indent="-342900" algn="l">
              <a:buClr>
                <a:srgbClr val="0070C0"/>
              </a:buClr>
              <a:buSzPct val="80000"/>
              <a:buFont typeface="Wingdings" pitchFamily="2" charset="2"/>
              <a:buChar char="u"/>
            </a:pPr>
            <a:r>
              <a:rPr lang="en-US" sz="1800" dirty="0">
                <a:solidFill>
                  <a:schemeClr val="tx1"/>
                </a:solidFill>
              </a:rPr>
              <a:t>Multiple Linear Regression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https://www.tutorialspoint.com/machine_learning_with_python/machine_learning_with_python_regression_algorithms_linear_regression.htm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27209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17.1 Simple Linear Regression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3092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17.1 Simple Linear Regression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966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Simple Linear Regression</a:t>
            </a:r>
          </a:p>
          <a:p>
            <a:pPr marL="342900" indent="-342900" algn="l">
              <a:buClr>
                <a:srgbClr val="0070C0"/>
              </a:buClr>
              <a:buSzPct val="80000"/>
              <a:buFont typeface="Wingdings" pitchFamily="2" charset="2"/>
              <a:buChar char="u"/>
            </a:pPr>
            <a:r>
              <a:rPr lang="en-US" sz="1800" b="1" dirty="0">
                <a:solidFill>
                  <a:schemeClr val="tx1"/>
                </a:solidFill>
              </a:rPr>
              <a:t>Single input variable</a:t>
            </a:r>
          </a:p>
          <a:p>
            <a:pPr marL="342900" indent="-342900" algn="l">
              <a:buClr>
                <a:srgbClr val="0070C0"/>
              </a:buClr>
              <a:buSzPct val="80000"/>
              <a:buFont typeface="Wingdings" pitchFamily="2" charset="2"/>
              <a:buChar char="u"/>
            </a:pPr>
            <a:r>
              <a:rPr lang="en-US" sz="1800" b="1" dirty="0">
                <a:solidFill>
                  <a:schemeClr val="tx1"/>
                </a:solidFill>
              </a:rPr>
              <a:t>Single output variable.</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https://www.tutorialspoint.com/machine_learning_with_python/machine_learning_with_python_regression_algorithms_linear_regression.htm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3074" name="Picture 2" descr="Python Implementation">
            <a:extLst>
              <a:ext uri="{FF2B5EF4-FFF2-40B4-BE49-F238E27FC236}">
                <a16:creationId xmlns:a16="http://schemas.microsoft.com/office/drawing/2014/main" id="{4ADE69B0-FD06-41B2-A052-1C9605D25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564904"/>
            <a:ext cx="3505200" cy="21907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5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17.2 Multiple Linear Regression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7285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17.2 Multiple Linear Regression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Multiple Linear Regression</a:t>
            </a:r>
          </a:p>
          <a:p>
            <a:pPr marL="342900" indent="-342900" algn="l">
              <a:buClr>
                <a:srgbClr val="0070C0"/>
              </a:buClr>
              <a:buSzPct val="80000"/>
              <a:buFont typeface="Wingdings" pitchFamily="2" charset="2"/>
              <a:buChar char="u"/>
            </a:pPr>
            <a:r>
              <a:rPr lang="en-US" sz="1800" dirty="0">
                <a:solidFill>
                  <a:schemeClr val="tx1"/>
                </a:solidFill>
              </a:rPr>
              <a:t>It is the extension of simple linear regression that predicts a response using two or more features. </a:t>
            </a:r>
          </a:p>
          <a:p>
            <a:pPr marL="342900" indent="-342900" algn="l">
              <a:buClr>
                <a:srgbClr val="0070C0"/>
              </a:buClr>
              <a:buSzPct val="80000"/>
              <a:buFont typeface="Wingdings" pitchFamily="2" charset="2"/>
              <a:buChar char="u"/>
            </a:pPr>
            <a:r>
              <a:rPr lang="en-US" sz="1800" dirty="0">
                <a:solidFill>
                  <a:schemeClr val="tx1"/>
                </a:solidFill>
              </a:rPr>
              <a:t>Mathematically we can explain it as follows −</a:t>
            </a:r>
          </a:p>
          <a:p>
            <a:pPr marL="342900" indent="-342900" algn="l">
              <a:buClr>
                <a:srgbClr val="0070C0"/>
              </a:buClr>
              <a:buSzPct val="80000"/>
              <a:buFont typeface="Wingdings" pitchFamily="2" charset="2"/>
              <a:buChar char="u"/>
            </a:pPr>
            <a:r>
              <a:rPr lang="en-US" sz="1800" dirty="0">
                <a:solidFill>
                  <a:schemeClr val="tx1"/>
                </a:solidFill>
              </a:rPr>
              <a:t>Consider a dataset having </a:t>
            </a:r>
            <a:r>
              <a:rPr lang="en-US" sz="1800" b="1" dirty="0">
                <a:solidFill>
                  <a:schemeClr val="tx1"/>
                </a:solidFill>
              </a:rPr>
              <a:t>n</a:t>
            </a:r>
            <a:r>
              <a:rPr lang="en-US" sz="1800" dirty="0">
                <a:solidFill>
                  <a:schemeClr val="tx1"/>
                </a:solidFill>
              </a:rPr>
              <a:t> observations, </a:t>
            </a:r>
            <a:r>
              <a:rPr lang="en-US" sz="1800" b="1" dirty="0">
                <a:solidFill>
                  <a:schemeClr val="tx1"/>
                </a:solidFill>
              </a:rPr>
              <a:t>p</a:t>
            </a:r>
            <a:r>
              <a:rPr lang="en-US" sz="1800" dirty="0">
                <a:solidFill>
                  <a:schemeClr val="tx1"/>
                </a:solidFill>
              </a:rPr>
              <a:t> features i.e. independent variables and </a:t>
            </a:r>
            <a:r>
              <a:rPr lang="en-US" sz="1800" b="1" dirty="0">
                <a:solidFill>
                  <a:schemeClr val="tx1"/>
                </a:solidFill>
              </a:rPr>
              <a:t>y</a:t>
            </a:r>
            <a:r>
              <a:rPr lang="en-US" sz="1800" dirty="0">
                <a:solidFill>
                  <a:schemeClr val="tx1"/>
                </a:solidFill>
              </a:rPr>
              <a:t> as one response, i.e., dependent variable the regression line for p features can be calculated as follows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https://www.tutorialspoint.com/machine_learning_with_python/machine_learning_with_python_regression_algorithms_linear_regression.htm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69AD5EAE-454B-445B-B70E-A00C4CAF976D}"/>
              </a:ext>
            </a:extLst>
          </p:cNvPr>
          <p:cNvPicPr>
            <a:picLocks noChangeAspect="1"/>
          </p:cNvPicPr>
          <p:nvPr/>
        </p:nvPicPr>
        <p:blipFill>
          <a:blip r:embed="rId3"/>
          <a:stretch>
            <a:fillRect/>
          </a:stretch>
        </p:blipFill>
        <p:spPr>
          <a:xfrm>
            <a:off x="2267744" y="3721373"/>
            <a:ext cx="4446182" cy="499715"/>
          </a:xfrm>
          <a:prstGeom prst="rect">
            <a:avLst/>
          </a:prstGeom>
          <a:ln>
            <a:solidFill>
              <a:srgbClr val="C00000"/>
            </a:solidFill>
          </a:ln>
        </p:spPr>
      </p:pic>
      <p:sp>
        <p:nvSpPr>
          <p:cNvPr id="9" name="副標題 2">
            <a:extLst>
              <a:ext uri="{FF2B5EF4-FFF2-40B4-BE49-F238E27FC236}">
                <a16:creationId xmlns:a16="http://schemas.microsoft.com/office/drawing/2014/main" id="{606AA487-95A6-4977-B577-F59BCD947F56}"/>
              </a:ext>
            </a:extLst>
          </p:cNvPr>
          <p:cNvSpPr txBox="1">
            <a:spLocks/>
          </p:cNvSpPr>
          <p:nvPr/>
        </p:nvSpPr>
        <p:spPr>
          <a:xfrm>
            <a:off x="335791" y="4378672"/>
            <a:ext cx="8352928"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We can also write the above equation as follows. </a:t>
            </a:r>
          </a:p>
        </p:txBody>
      </p:sp>
      <p:pic>
        <p:nvPicPr>
          <p:cNvPr id="8" name="Picture 7">
            <a:extLst>
              <a:ext uri="{FF2B5EF4-FFF2-40B4-BE49-F238E27FC236}">
                <a16:creationId xmlns:a16="http://schemas.microsoft.com/office/drawing/2014/main" id="{1BF3BCB5-5E29-4825-B943-537F61CBBA29}"/>
              </a:ext>
            </a:extLst>
          </p:cNvPr>
          <p:cNvPicPr>
            <a:picLocks noChangeAspect="1"/>
          </p:cNvPicPr>
          <p:nvPr/>
        </p:nvPicPr>
        <p:blipFill>
          <a:blip r:embed="rId4"/>
          <a:stretch>
            <a:fillRect/>
          </a:stretch>
        </p:blipFill>
        <p:spPr>
          <a:xfrm>
            <a:off x="2255995" y="4994547"/>
            <a:ext cx="4110847" cy="522685"/>
          </a:xfrm>
          <a:prstGeom prst="rect">
            <a:avLst/>
          </a:prstGeom>
          <a:ln>
            <a:solidFill>
              <a:srgbClr val="C00000"/>
            </a:solidFill>
          </a:ln>
        </p:spPr>
      </p:pic>
    </p:spTree>
    <p:extLst>
      <p:ext uri="{BB962C8B-B14F-4D97-AF65-F5344CB8AC3E}">
        <p14:creationId xmlns:p14="http://schemas.microsoft.com/office/powerpoint/2010/main" val="318931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17.2 Multiple Linear Regression</a:t>
            </a:r>
            <a:endParaRPr lang="zh-TW" altLang="en-US" b="1" dirty="0">
              <a:solidFill>
                <a:srgbClr val="FFFF00"/>
              </a:solidFill>
            </a:endParaRPr>
          </a:p>
        </p:txBody>
      </p:sp>
      <p:sp>
        <p:nvSpPr>
          <p:cNvPr id="3" name="副標題 2"/>
          <p:cNvSpPr>
            <a:spLocks noGrp="1"/>
          </p:cNvSpPr>
          <p:nvPr>
            <p:ph type="subTitle" idx="1"/>
          </p:nvPr>
        </p:nvSpPr>
        <p:spPr>
          <a:xfrm>
            <a:off x="539552" y="1268759"/>
            <a:ext cx="8352928" cy="4212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Python Multiple Linear Regression:</a:t>
            </a:r>
            <a:endParaRPr lang="en-US" sz="10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https://www.tutorialspoint.com/machine_learning_with_python/machine_learning_with_python_regression_algorithms_linear_regression.htm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11" name="Picture 10">
            <a:extLst>
              <a:ext uri="{FF2B5EF4-FFF2-40B4-BE49-F238E27FC236}">
                <a16:creationId xmlns:a16="http://schemas.microsoft.com/office/drawing/2014/main" id="{9EC836B9-51D6-4FF8-AF8B-F94E3EFD7B87}"/>
              </a:ext>
            </a:extLst>
          </p:cNvPr>
          <p:cNvPicPr>
            <a:picLocks noChangeAspect="1"/>
          </p:cNvPicPr>
          <p:nvPr/>
        </p:nvPicPr>
        <p:blipFill>
          <a:blip r:embed="rId3"/>
          <a:stretch>
            <a:fillRect/>
          </a:stretch>
        </p:blipFill>
        <p:spPr>
          <a:xfrm>
            <a:off x="827584" y="1834027"/>
            <a:ext cx="7255916" cy="3983490"/>
          </a:xfrm>
          <a:prstGeom prst="rect">
            <a:avLst/>
          </a:prstGeom>
          <a:ln>
            <a:solidFill>
              <a:srgbClr val="C00000"/>
            </a:solidFill>
          </a:ln>
        </p:spPr>
      </p:pic>
    </p:spTree>
    <p:extLst>
      <p:ext uri="{BB962C8B-B14F-4D97-AF65-F5344CB8AC3E}">
        <p14:creationId xmlns:p14="http://schemas.microsoft.com/office/powerpoint/2010/main" val="323847636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2478</TotalTime>
  <Words>606</Words>
  <Application>Microsoft Office PowerPoint</Application>
  <PresentationFormat>On-screen Show (4:3)</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MathJax_Main</vt:lpstr>
      <vt:lpstr>MathJax_Math-italic</vt:lpstr>
      <vt:lpstr>Wingdings</vt:lpstr>
      <vt:lpstr>Office 佈景主題</vt:lpstr>
      <vt:lpstr>17 Linear Regression</vt:lpstr>
      <vt:lpstr>17 Linear Regression</vt:lpstr>
      <vt:lpstr>17 Linear Regression</vt:lpstr>
      <vt:lpstr>17 Linear Regression</vt:lpstr>
      <vt:lpstr>17.1 Simple Linear Regression</vt:lpstr>
      <vt:lpstr>17.1 Simple Linear Regression</vt:lpstr>
      <vt:lpstr>17.2 Multiple Linear Regression</vt:lpstr>
      <vt:lpstr>17.2 Multiple Linear Regression</vt:lpstr>
      <vt:lpstr>17.2 Multiple Linear Regression</vt:lpstr>
      <vt:lpstr>17.2 Multiple Linear Regression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808</cp:revision>
  <dcterms:created xsi:type="dcterms:W3CDTF">2018-09-28T16:40:41Z</dcterms:created>
  <dcterms:modified xsi:type="dcterms:W3CDTF">2020-04-29T17:34:16Z</dcterms:modified>
</cp:coreProperties>
</file>