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0" r:id="rId3"/>
    <p:sldId id="282" r:id="rId4"/>
    <p:sldId id="281" r:id="rId5"/>
    <p:sldId id="260" r:id="rId6"/>
    <p:sldId id="283" r:id="rId7"/>
    <p:sldId id="284" r:id="rId8"/>
    <p:sldId id="285" r:id="rId9"/>
    <p:sldId id="286" r:id="rId10"/>
    <p:sldId id="287" r:id="rId11"/>
    <p:sldId id="288" r:id="rId12"/>
    <p:sldId id="289" r:id="rId13"/>
    <p:sldId id="29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naive_baye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Naïve Bayes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14.3 Props and Cons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3706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14.3 Pros and Cons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816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Pros and Cons</a:t>
            </a:r>
          </a:p>
          <a:p>
            <a:pPr marL="342900" indent="-342900" algn="l">
              <a:buClr>
                <a:srgbClr val="0070C0"/>
              </a:buClr>
              <a:buSzPct val="80000"/>
              <a:buFont typeface="Wingdings" pitchFamily="2" charset="2"/>
              <a:buChar char="u"/>
            </a:pPr>
            <a:r>
              <a:rPr lang="en-US" sz="1800" b="1" dirty="0">
                <a:solidFill>
                  <a:schemeClr val="tx1"/>
                </a:solidFill>
              </a:rPr>
              <a:t>Pros</a:t>
            </a:r>
          </a:p>
          <a:p>
            <a:pPr marL="342900" indent="-342900" algn="l">
              <a:buClr>
                <a:srgbClr val="0070C0"/>
              </a:buClr>
              <a:buSzPct val="80000"/>
              <a:buFont typeface="Wingdings" pitchFamily="2" charset="2"/>
              <a:buChar char="u"/>
            </a:pPr>
            <a:r>
              <a:rPr lang="en-US" sz="1800" dirty="0">
                <a:solidFill>
                  <a:schemeClr val="tx1"/>
                </a:solidFill>
              </a:rPr>
              <a:t>The followings are some pros of using Naïve Bayes classifiers −</a:t>
            </a:r>
          </a:p>
          <a:p>
            <a:pPr marL="800100" lvl="1" indent="-342900" algn="l">
              <a:buClr>
                <a:srgbClr val="0070C0"/>
              </a:buClr>
              <a:buSzPct val="80000"/>
              <a:buFont typeface="Wingdings" pitchFamily="2" charset="2"/>
              <a:buChar char="u"/>
            </a:pPr>
            <a:r>
              <a:rPr lang="en-US" sz="1800" dirty="0">
                <a:solidFill>
                  <a:schemeClr val="tx1"/>
                </a:solidFill>
              </a:rPr>
              <a:t>Naïve Bayes classification is easy to implement and fast.</a:t>
            </a:r>
          </a:p>
          <a:p>
            <a:pPr marL="800100" lvl="1" indent="-342900" algn="l">
              <a:buClr>
                <a:srgbClr val="0070C0"/>
              </a:buClr>
              <a:buSzPct val="80000"/>
              <a:buFont typeface="Wingdings" pitchFamily="2" charset="2"/>
              <a:buChar char="u"/>
            </a:pPr>
            <a:r>
              <a:rPr lang="en-US" sz="1800" dirty="0">
                <a:solidFill>
                  <a:schemeClr val="tx1"/>
                </a:solidFill>
              </a:rPr>
              <a:t>It will converge faster than discriminative models like logistic regression.</a:t>
            </a:r>
          </a:p>
          <a:p>
            <a:pPr marL="800100" lvl="1" indent="-342900" algn="l">
              <a:buClr>
                <a:srgbClr val="0070C0"/>
              </a:buClr>
              <a:buSzPct val="80000"/>
              <a:buFont typeface="Wingdings" pitchFamily="2" charset="2"/>
              <a:buChar char="u"/>
            </a:pPr>
            <a:r>
              <a:rPr lang="en-US" sz="1800" dirty="0">
                <a:solidFill>
                  <a:schemeClr val="tx1"/>
                </a:solidFill>
              </a:rPr>
              <a:t>It requires less training data.</a:t>
            </a:r>
          </a:p>
          <a:p>
            <a:pPr marL="800100" lvl="1" indent="-342900" algn="l">
              <a:buClr>
                <a:srgbClr val="0070C0"/>
              </a:buClr>
              <a:buSzPct val="80000"/>
              <a:buFont typeface="Wingdings" pitchFamily="2" charset="2"/>
              <a:buChar char="u"/>
            </a:pPr>
            <a:r>
              <a:rPr lang="en-US" sz="1800" dirty="0">
                <a:solidFill>
                  <a:schemeClr val="tx1"/>
                </a:solidFill>
              </a:rPr>
              <a:t>It is highly scalable in nature, or they scale linearly with the number of predictors and data points.</a:t>
            </a:r>
          </a:p>
          <a:p>
            <a:pPr marL="800100" lvl="1" indent="-342900" algn="l">
              <a:buClr>
                <a:srgbClr val="0070C0"/>
              </a:buClr>
              <a:buSzPct val="80000"/>
              <a:buFont typeface="Wingdings" pitchFamily="2" charset="2"/>
              <a:buChar char="u"/>
            </a:pPr>
            <a:r>
              <a:rPr lang="en-US" sz="1800" dirty="0">
                <a:solidFill>
                  <a:schemeClr val="tx1"/>
                </a:solidFill>
              </a:rPr>
              <a:t>It can make probabilistic predictions and can handle continuous as well as discrete data.</a:t>
            </a:r>
          </a:p>
          <a:p>
            <a:pPr marL="800100" lvl="1" indent="-342900" algn="l">
              <a:buClr>
                <a:srgbClr val="0070C0"/>
              </a:buClr>
              <a:buSzPct val="80000"/>
              <a:buFont typeface="Wingdings" pitchFamily="2" charset="2"/>
              <a:buChar char="u"/>
            </a:pPr>
            <a:r>
              <a:rPr lang="en-US" sz="1800" dirty="0">
                <a:solidFill>
                  <a:schemeClr val="tx1"/>
                </a:solidFill>
              </a:rPr>
              <a:t>Naïve Bayes classification algorithm can be used for binary as well as multi-class classification problems both.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51269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14.3 Pros and Cons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Pros and Cons</a:t>
            </a:r>
          </a:p>
          <a:p>
            <a:pPr marL="342900" indent="-342900" algn="l">
              <a:buClr>
                <a:srgbClr val="0070C0"/>
              </a:buClr>
              <a:buSzPct val="80000"/>
              <a:buFont typeface="Wingdings" pitchFamily="2" charset="2"/>
              <a:buChar char="u"/>
            </a:pPr>
            <a:r>
              <a:rPr lang="en-US" sz="1800" b="1" dirty="0">
                <a:solidFill>
                  <a:schemeClr val="tx1"/>
                </a:solidFill>
              </a:rPr>
              <a:t>Cons</a:t>
            </a:r>
          </a:p>
          <a:p>
            <a:pPr marL="342900" indent="-342900" algn="l">
              <a:buClr>
                <a:srgbClr val="0070C0"/>
              </a:buClr>
              <a:buSzPct val="80000"/>
              <a:buFont typeface="Wingdings" pitchFamily="2" charset="2"/>
              <a:buChar char="u"/>
            </a:pPr>
            <a:r>
              <a:rPr lang="en-US" sz="1800" dirty="0">
                <a:solidFill>
                  <a:schemeClr val="tx1"/>
                </a:solidFill>
              </a:rPr>
              <a:t>The followings are some cons of using Naïve Bayes classifiers −</a:t>
            </a:r>
          </a:p>
          <a:p>
            <a:pPr marL="800100" lvl="1" indent="-342900" algn="l">
              <a:buClr>
                <a:srgbClr val="0070C0"/>
              </a:buClr>
              <a:buSzPct val="80000"/>
              <a:buFont typeface="Wingdings" pitchFamily="2" charset="2"/>
              <a:buChar char="u"/>
            </a:pPr>
            <a:r>
              <a:rPr lang="en-US" sz="1800" dirty="0">
                <a:solidFill>
                  <a:schemeClr val="tx1"/>
                </a:solidFill>
              </a:rPr>
              <a:t>One of the most important cons of Naïve Bayes classification is its strong feature independence because in real life it is almost impossible to have a set of features which are completely independent of each other.</a:t>
            </a:r>
          </a:p>
          <a:p>
            <a:pPr marL="800100" lvl="1" indent="-342900" algn="l">
              <a:buClr>
                <a:srgbClr val="0070C0"/>
              </a:buClr>
              <a:buSzPct val="80000"/>
              <a:buFont typeface="Wingdings" pitchFamily="2" charset="2"/>
              <a:buChar char="u"/>
            </a:pPr>
            <a:r>
              <a:rPr lang="en-US" sz="1800" dirty="0">
                <a:solidFill>
                  <a:schemeClr val="tx1"/>
                </a:solidFill>
              </a:rPr>
              <a:t>Another issue with Naïve Bayes classification is its ‘zero frequency’ which means that if a categorial variable has a category but not being observed in training data set, then Naïve Bayes model will assign a zero probability to it and it will be unable to make a prediction.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00734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14.3 Pros and Cons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Pros and Cons</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Applications of Naïve Bayes classification</a:t>
            </a:r>
          </a:p>
          <a:p>
            <a:pPr marL="342900" indent="-342900" algn="l">
              <a:buClr>
                <a:srgbClr val="0070C0"/>
              </a:buClr>
              <a:buSzPct val="80000"/>
              <a:buFont typeface="Wingdings" pitchFamily="2" charset="2"/>
              <a:buChar char="u"/>
            </a:pPr>
            <a:r>
              <a:rPr lang="en-US" sz="1800" dirty="0">
                <a:solidFill>
                  <a:schemeClr val="tx1"/>
                </a:solidFill>
              </a:rPr>
              <a:t>The following are some common applications of Naïve Bayes classification −</a:t>
            </a:r>
          </a:p>
          <a:p>
            <a:pPr marL="800100" lvl="1" indent="-342900" algn="l">
              <a:buClr>
                <a:srgbClr val="0070C0"/>
              </a:buClr>
              <a:buSzPct val="80000"/>
              <a:buFont typeface="Wingdings" pitchFamily="2" charset="2"/>
              <a:buChar char="u"/>
            </a:pPr>
            <a:r>
              <a:rPr lang="en-US" sz="1800" b="1" dirty="0">
                <a:solidFill>
                  <a:schemeClr val="tx1"/>
                </a:solidFill>
              </a:rPr>
              <a:t>Real-time prediction</a:t>
            </a:r>
            <a:r>
              <a:rPr lang="en-US" sz="1800" dirty="0">
                <a:solidFill>
                  <a:schemeClr val="tx1"/>
                </a:solidFill>
              </a:rPr>
              <a:t> − Due to its ease of implementation and fast computation, it can be used to do prediction in real-time.</a:t>
            </a:r>
          </a:p>
          <a:p>
            <a:pPr marL="800100" lvl="1" indent="-342900" algn="l">
              <a:buClr>
                <a:srgbClr val="0070C0"/>
              </a:buClr>
              <a:buSzPct val="80000"/>
              <a:buFont typeface="Wingdings" pitchFamily="2" charset="2"/>
              <a:buChar char="u"/>
            </a:pPr>
            <a:r>
              <a:rPr lang="en-US" sz="1800" b="1" dirty="0">
                <a:solidFill>
                  <a:schemeClr val="tx1"/>
                </a:solidFill>
              </a:rPr>
              <a:t>Multi-class prediction</a:t>
            </a:r>
            <a:r>
              <a:rPr lang="en-US" sz="1800" dirty="0">
                <a:solidFill>
                  <a:schemeClr val="tx1"/>
                </a:solidFill>
              </a:rPr>
              <a:t> − Naïve Bayes classification algorithm can be used to predict posterior probability of multiple classes of target variable.</a:t>
            </a:r>
          </a:p>
          <a:p>
            <a:pPr marL="800100" lvl="1" indent="-342900" algn="l">
              <a:buClr>
                <a:srgbClr val="0070C0"/>
              </a:buClr>
              <a:buSzPct val="80000"/>
              <a:buFont typeface="Wingdings" pitchFamily="2" charset="2"/>
              <a:buChar char="u"/>
            </a:pPr>
            <a:r>
              <a:rPr lang="en-US" sz="1800" b="1" dirty="0">
                <a:solidFill>
                  <a:schemeClr val="tx1"/>
                </a:solidFill>
              </a:rPr>
              <a:t>Text classification</a:t>
            </a:r>
            <a:r>
              <a:rPr lang="en-US" sz="1800" dirty="0">
                <a:solidFill>
                  <a:schemeClr val="tx1"/>
                </a:solidFill>
              </a:rPr>
              <a:t> − Due to the feature of multi-class prediction, Naïve Bayes classification algorithms are well suited for text classification. That is why it is also used to solve problems like spam-filtering and sentiment analysis.</a:t>
            </a:r>
          </a:p>
          <a:p>
            <a:pPr marL="800100" lvl="1" indent="-342900" algn="l">
              <a:buClr>
                <a:srgbClr val="0070C0"/>
              </a:buClr>
              <a:buSzPct val="80000"/>
              <a:buFont typeface="Wingdings" pitchFamily="2" charset="2"/>
              <a:buChar char="u"/>
            </a:pPr>
            <a:r>
              <a:rPr lang="en-US" sz="1800" b="1" dirty="0">
                <a:solidFill>
                  <a:schemeClr val="tx1"/>
                </a:solidFill>
              </a:rPr>
              <a:t>Recommendation system</a:t>
            </a:r>
            <a:r>
              <a:rPr lang="en-US" sz="1800" dirty="0">
                <a:solidFill>
                  <a:schemeClr val="tx1"/>
                </a:solidFill>
              </a:rPr>
              <a:t> − Along with the algorithms like collaborative filtering, Naïve Bayes makes a Recommendation system which can be used to filter unseen information and to predict weather a user would like the given resource or not.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7393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Naïve Bayes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Naïve Bayes Algorithm</a:t>
            </a:r>
          </a:p>
          <a:p>
            <a:pPr marL="342900" indent="-342900" algn="l">
              <a:buClr>
                <a:srgbClr val="0070C0"/>
              </a:buClr>
              <a:buSzPct val="80000"/>
              <a:buFont typeface="Wingdings" pitchFamily="2" charset="2"/>
              <a:buChar char="u"/>
            </a:pPr>
            <a:r>
              <a:rPr lang="en-US" sz="1800" dirty="0">
                <a:solidFill>
                  <a:schemeClr val="tx1"/>
                </a:solidFill>
              </a:rPr>
              <a:t>Naïve Bayes algorithms is a classification technique based on Bayes’ theorem with a strong assumption that all the predictors are independent to each other. </a:t>
            </a:r>
          </a:p>
          <a:p>
            <a:pPr marL="342900" indent="-342900" algn="l">
              <a:buClr>
                <a:srgbClr val="0070C0"/>
              </a:buClr>
              <a:buSzPct val="80000"/>
              <a:buFont typeface="Wingdings" pitchFamily="2" charset="2"/>
              <a:buChar char="u"/>
            </a:pPr>
            <a:r>
              <a:rPr lang="en-US" sz="1800" dirty="0">
                <a:solidFill>
                  <a:schemeClr val="tx1"/>
                </a:solidFill>
              </a:rPr>
              <a:t>In simple words, the assumption is that the presence of a feature in a class is independent to the presence of any other feature in the same class. </a:t>
            </a:r>
          </a:p>
          <a:p>
            <a:pPr marL="342900" indent="-342900" algn="l">
              <a:buClr>
                <a:srgbClr val="0070C0"/>
              </a:buClr>
              <a:buSzPct val="80000"/>
              <a:buFont typeface="Wingdings" pitchFamily="2" charset="2"/>
              <a:buChar char="u"/>
            </a:pPr>
            <a:r>
              <a:rPr lang="en-US" sz="1800" dirty="0">
                <a:solidFill>
                  <a:schemeClr val="tx1"/>
                </a:solidFill>
              </a:rPr>
              <a:t>For example, a phone may be considered as smart if it is having touch screen, internet facility, good camera, and  etc. </a:t>
            </a:r>
          </a:p>
          <a:p>
            <a:pPr marL="342900" indent="-342900" algn="l">
              <a:buClr>
                <a:srgbClr val="0070C0"/>
              </a:buClr>
              <a:buSzPct val="80000"/>
              <a:buFont typeface="Wingdings" pitchFamily="2" charset="2"/>
              <a:buChar char="u"/>
            </a:pPr>
            <a:r>
              <a:rPr lang="en-US" sz="1800" dirty="0">
                <a:solidFill>
                  <a:schemeClr val="tx1"/>
                </a:solidFill>
              </a:rPr>
              <a:t>Though all these features are dependent on each other, they contribute independently to the probability of that the phone is a smart phone.</a:t>
            </a:r>
          </a:p>
          <a:p>
            <a:pPr marL="342900" indent="-342900" algn="l">
              <a:buClr>
                <a:srgbClr val="0070C0"/>
              </a:buClr>
              <a:buSzPct val="80000"/>
              <a:buFont typeface="Wingdings" pitchFamily="2" charset="2"/>
              <a:buChar char="u"/>
            </a:pPr>
            <a:r>
              <a:rPr lang="en-US" sz="1800" dirty="0">
                <a:solidFill>
                  <a:schemeClr val="tx1"/>
                </a:solidFill>
              </a:rPr>
              <a:t>In Bayesian classification, the main interest is to find the posterior probabilities i.e. the probability of a label given some observed features, 𝑃(𝐿 | 𝑓𝑒𝑎𝑡𝑢𝑟𝑒𝑠).</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Naïve Bayes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Naïve Bayes Algorithm</a:t>
            </a:r>
          </a:p>
          <a:p>
            <a:pPr marL="342900" indent="-342900" algn="l">
              <a:buClr>
                <a:srgbClr val="0070C0"/>
              </a:buClr>
              <a:buSzPct val="80000"/>
              <a:buFont typeface="Wingdings" pitchFamily="2" charset="2"/>
              <a:buChar char="u"/>
            </a:pPr>
            <a:r>
              <a:rPr lang="en-US" sz="1800" dirty="0">
                <a:solidFill>
                  <a:schemeClr val="tx1"/>
                </a:solidFill>
              </a:rPr>
              <a:t>With the help of Bayes theorem, we can express this in quantitative form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187A306D-C986-4403-B1A9-615401000EAF}"/>
              </a:ext>
            </a:extLst>
          </p:cNvPr>
          <p:cNvSpPr/>
          <p:nvPr/>
        </p:nvSpPr>
        <p:spPr>
          <a:xfrm>
            <a:off x="1475656" y="2204864"/>
            <a:ext cx="4432925" cy="369332"/>
          </a:xfrm>
          <a:prstGeom prst="rect">
            <a:avLst/>
          </a:prstGeom>
          <a:ln>
            <a:solidFill>
              <a:srgbClr val="C00000"/>
            </a:solidFill>
          </a:ln>
        </p:spPr>
        <p:txBody>
          <a:bodyPr wrap="square">
            <a:spAutoFit/>
          </a:bodyPr>
          <a:lstStyle/>
          <a:p>
            <a:r>
              <a:rPr lang="en-US" dirty="0">
                <a:solidFill>
                  <a:srgbClr val="000000"/>
                </a:solidFill>
                <a:latin typeface="MathJax_Math-italic"/>
              </a:rPr>
              <a:t>P</a:t>
            </a:r>
            <a:r>
              <a:rPr lang="en-US" dirty="0">
                <a:solidFill>
                  <a:srgbClr val="000000"/>
                </a:solidFill>
                <a:latin typeface="MathJax_Main"/>
              </a:rPr>
              <a:t>(</a:t>
            </a:r>
            <a:r>
              <a:rPr lang="en-US" dirty="0" err="1">
                <a:solidFill>
                  <a:srgbClr val="000000"/>
                </a:solidFill>
                <a:latin typeface="MathJax_Math-italic"/>
              </a:rPr>
              <a:t>L</a:t>
            </a:r>
            <a:r>
              <a:rPr lang="en-US" dirty="0" err="1">
                <a:solidFill>
                  <a:srgbClr val="000000"/>
                </a:solidFill>
                <a:latin typeface="MathJax_Main"/>
              </a:rPr>
              <a:t>|</a:t>
            </a:r>
            <a:r>
              <a:rPr lang="en-US" dirty="0" err="1">
                <a:solidFill>
                  <a:srgbClr val="000000"/>
                </a:solidFill>
                <a:latin typeface="MathJax_Math-italic"/>
              </a:rPr>
              <a:t>features</a:t>
            </a:r>
            <a:r>
              <a:rPr lang="en-US" dirty="0">
                <a:solidFill>
                  <a:srgbClr val="000000"/>
                </a:solidFill>
                <a:latin typeface="MathJax_Main"/>
              </a:rPr>
              <a:t>)=</a:t>
            </a:r>
            <a:r>
              <a:rPr lang="en-US" dirty="0">
                <a:solidFill>
                  <a:srgbClr val="000000"/>
                </a:solidFill>
                <a:latin typeface="MathJax_Math-italic"/>
              </a:rPr>
              <a:t>P</a:t>
            </a:r>
            <a:r>
              <a:rPr lang="en-US" dirty="0">
                <a:solidFill>
                  <a:srgbClr val="000000"/>
                </a:solidFill>
                <a:latin typeface="MathJax_Main"/>
              </a:rPr>
              <a:t>(</a:t>
            </a:r>
            <a:r>
              <a:rPr lang="en-US" dirty="0">
                <a:solidFill>
                  <a:srgbClr val="000000"/>
                </a:solidFill>
                <a:latin typeface="MathJax_Math-italic"/>
              </a:rPr>
              <a:t>L</a:t>
            </a:r>
            <a:r>
              <a:rPr lang="en-US" dirty="0">
                <a:solidFill>
                  <a:srgbClr val="000000"/>
                </a:solidFill>
                <a:latin typeface="MathJax_Main"/>
              </a:rPr>
              <a:t>)</a:t>
            </a:r>
            <a:r>
              <a:rPr lang="en-US" dirty="0">
                <a:solidFill>
                  <a:srgbClr val="000000"/>
                </a:solidFill>
                <a:latin typeface="MathJax_Math-italic"/>
              </a:rPr>
              <a:t>P</a:t>
            </a:r>
            <a:r>
              <a:rPr lang="en-US" dirty="0">
                <a:solidFill>
                  <a:srgbClr val="000000"/>
                </a:solidFill>
                <a:latin typeface="MathJax_Main"/>
              </a:rPr>
              <a:t>(</a:t>
            </a:r>
            <a:r>
              <a:rPr lang="en-US" dirty="0" err="1">
                <a:solidFill>
                  <a:srgbClr val="000000"/>
                </a:solidFill>
                <a:latin typeface="MathJax_Math-italic"/>
              </a:rPr>
              <a:t>features</a:t>
            </a:r>
            <a:r>
              <a:rPr lang="en-US" dirty="0" err="1">
                <a:solidFill>
                  <a:srgbClr val="000000"/>
                </a:solidFill>
                <a:latin typeface="MathJax_Main"/>
              </a:rPr>
              <a:t>|</a:t>
            </a:r>
            <a:r>
              <a:rPr lang="en-US" dirty="0" err="1">
                <a:solidFill>
                  <a:srgbClr val="000000"/>
                </a:solidFill>
                <a:latin typeface="MathJax_Math-italic"/>
              </a:rPr>
              <a:t>L</a:t>
            </a:r>
            <a:r>
              <a:rPr lang="en-US" dirty="0">
                <a:solidFill>
                  <a:srgbClr val="000000"/>
                </a:solidFill>
                <a:latin typeface="MathJax_Main"/>
              </a:rPr>
              <a:t>) / </a:t>
            </a:r>
            <a:r>
              <a:rPr lang="en-US" dirty="0">
                <a:solidFill>
                  <a:srgbClr val="000000"/>
                </a:solidFill>
                <a:latin typeface="MathJax_Math-italic"/>
              </a:rPr>
              <a:t>P</a:t>
            </a:r>
            <a:r>
              <a:rPr lang="en-US" dirty="0">
                <a:solidFill>
                  <a:srgbClr val="000000"/>
                </a:solidFill>
                <a:latin typeface="MathJax_Main"/>
              </a:rPr>
              <a:t>(</a:t>
            </a:r>
            <a:r>
              <a:rPr lang="en-US" dirty="0">
                <a:solidFill>
                  <a:srgbClr val="000000"/>
                </a:solidFill>
                <a:latin typeface="MathJax_Math-italic"/>
              </a:rPr>
              <a:t>features</a:t>
            </a:r>
            <a:r>
              <a:rPr lang="en-US" dirty="0">
                <a:solidFill>
                  <a:srgbClr val="000000"/>
                </a:solidFill>
                <a:latin typeface="MathJax_Main"/>
              </a:rPr>
              <a:t>)</a:t>
            </a:r>
            <a:endParaRPr lang="en-US" dirty="0"/>
          </a:p>
        </p:txBody>
      </p:sp>
      <p:sp>
        <p:nvSpPr>
          <p:cNvPr id="8" name="副標題 2">
            <a:extLst>
              <a:ext uri="{FF2B5EF4-FFF2-40B4-BE49-F238E27FC236}">
                <a16:creationId xmlns:a16="http://schemas.microsoft.com/office/drawing/2014/main" id="{EF0E0C12-F638-4C08-8B87-F275069757B5}"/>
              </a:ext>
            </a:extLst>
          </p:cNvPr>
          <p:cNvSpPr txBox="1">
            <a:spLocks/>
          </p:cNvSpPr>
          <p:nvPr/>
        </p:nvSpPr>
        <p:spPr>
          <a:xfrm>
            <a:off x="487890" y="2641186"/>
            <a:ext cx="8352928" cy="136387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(𝐿 | 𝑓𝑒𝑎𝑡𝑢𝑟𝑒𝑠) is the posterior probability of class.</a:t>
            </a:r>
          </a:p>
          <a:p>
            <a:pPr marL="342900" indent="-342900" algn="l">
              <a:buClr>
                <a:srgbClr val="0070C0"/>
              </a:buClr>
              <a:buSzPct val="80000"/>
              <a:buFont typeface="Wingdings" pitchFamily="2" charset="2"/>
              <a:buChar char="u"/>
            </a:pPr>
            <a:r>
              <a:rPr lang="en-US" sz="1800" dirty="0">
                <a:solidFill>
                  <a:schemeClr val="tx1"/>
                </a:solidFill>
              </a:rPr>
              <a:t>𝑃(𝐿) is the prior probability of class.</a:t>
            </a:r>
          </a:p>
          <a:p>
            <a:pPr marL="342900" indent="-342900" algn="l">
              <a:buClr>
                <a:srgbClr val="0070C0"/>
              </a:buClr>
              <a:buSzPct val="80000"/>
              <a:buFont typeface="Wingdings" pitchFamily="2" charset="2"/>
              <a:buChar char="u"/>
            </a:pPr>
            <a:r>
              <a:rPr lang="en-US" sz="1800" dirty="0">
                <a:solidFill>
                  <a:schemeClr val="tx1"/>
                </a:solidFill>
              </a:rPr>
              <a:t>𝑃(𝑓𝑒𝑎𝑡𝑢𝑟𝑒𝑠|𝐿) is the likelihood which is the probability of predictor given class.</a:t>
            </a:r>
          </a:p>
          <a:p>
            <a:pPr marL="342900" indent="-342900" algn="l">
              <a:buClr>
                <a:srgbClr val="0070C0"/>
              </a:buClr>
              <a:buSzPct val="80000"/>
              <a:buFont typeface="Wingdings" pitchFamily="2" charset="2"/>
              <a:buChar char="u"/>
            </a:pPr>
            <a:r>
              <a:rPr lang="en-US" sz="1800" dirty="0">
                <a:solidFill>
                  <a:schemeClr val="tx1"/>
                </a:solidFill>
              </a:rPr>
              <a:t>𝑃(𝑓𝑒𝑎𝑡𝑢𝑟𝑒𝑠) is the prior probability of predictor.</a:t>
            </a:r>
          </a:p>
        </p:txBody>
      </p:sp>
    </p:spTree>
    <p:extLst>
      <p:ext uri="{BB962C8B-B14F-4D97-AF65-F5344CB8AC3E}">
        <p14:creationId xmlns:p14="http://schemas.microsoft.com/office/powerpoint/2010/main" val="69328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14.1 Build Model by Naïve Bayes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Build Model by Naïve Bayes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965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Model by Naïve Bayes</a:t>
            </a:r>
          </a:p>
          <a:p>
            <a:pPr marL="342900" indent="-342900" algn="l">
              <a:buClr>
                <a:srgbClr val="0070C0"/>
              </a:buClr>
              <a:buSzPct val="80000"/>
              <a:buFont typeface="Wingdings" pitchFamily="2" charset="2"/>
              <a:buChar char="u"/>
            </a:pPr>
            <a:r>
              <a:rPr lang="en-US" sz="1800" dirty="0">
                <a:solidFill>
                  <a:schemeClr val="tx1"/>
                </a:solidFill>
              </a:rPr>
              <a:t>Scikit learn is the most useful library that helps us to build a Naïve Bayes model in Python. </a:t>
            </a:r>
          </a:p>
          <a:p>
            <a:pPr marL="342900" indent="-342900" algn="l">
              <a:buClr>
                <a:srgbClr val="0070C0"/>
              </a:buClr>
              <a:buSzPct val="80000"/>
              <a:buFont typeface="Wingdings" pitchFamily="2" charset="2"/>
              <a:buChar char="u"/>
            </a:pPr>
            <a:r>
              <a:rPr lang="en-US" sz="1800" dirty="0">
                <a:solidFill>
                  <a:schemeClr val="tx1"/>
                </a:solidFill>
              </a:rPr>
              <a:t>We have the three types of Naïve Bayes model under Scikit learn Python library −</a:t>
            </a:r>
          </a:p>
          <a:p>
            <a:pPr marL="342900" indent="-342900" algn="l">
              <a:buClr>
                <a:srgbClr val="0070C0"/>
              </a:buClr>
              <a:buSzPct val="80000"/>
              <a:buFont typeface="Wingdings" pitchFamily="2" charset="2"/>
              <a:buChar char="u"/>
            </a:pPr>
            <a:r>
              <a:rPr lang="en-US" sz="1800" b="1" dirty="0">
                <a:solidFill>
                  <a:schemeClr val="tx1"/>
                </a:solidFill>
              </a:rPr>
              <a:t>Gaussian Naïve Bayes</a:t>
            </a:r>
          </a:p>
          <a:p>
            <a:pPr marL="342900" indent="-342900" algn="l">
              <a:buClr>
                <a:srgbClr val="0070C0"/>
              </a:buClr>
              <a:buSzPct val="80000"/>
              <a:buFont typeface="Wingdings" pitchFamily="2" charset="2"/>
              <a:buChar char="u"/>
            </a:pPr>
            <a:r>
              <a:rPr lang="en-US" sz="1800" dirty="0">
                <a:solidFill>
                  <a:schemeClr val="tx1"/>
                </a:solidFill>
              </a:rPr>
              <a:t>It is the simplest Naïve Bayes classifier having the assumption that the data from each label is drawn from a simple Gaussian distribution.</a:t>
            </a:r>
          </a:p>
          <a:p>
            <a:pPr marL="342900" indent="-342900" algn="l">
              <a:buClr>
                <a:srgbClr val="0070C0"/>
              </a:buClr>
              <a:buSzPct val="80000"/>
              <a:buFont typeface="Wingdings" pitchFamily="2" charset="2"/>
              <a:buChar char="u"/>
            </a:pPr>
            <a:r>
              <a:rPr lang="en-US" sz="1800" b="1" dirty="0">
                <a:solidFill>
                  <a:schemeClr val="tx1"/>
                </a:solidFill>
              </a:rPr>
              <a:t>Multinomial Naïve Bayes</a:t>
            </a:r>
          </a:p>
          <a:p>
            <a:pPr marL="342900" indent="-342900" algn="l">
              <a:buClr>
                <a:srgbClr val="0070C0"/>
              </a:buClr>
              <a:buSzPct val="80000"/>
              <a:buFont typeface="Wingdings" pitchFamily="2" charset="2"/>
              <a:buChar char="u"/>
            </a:pPr>
            <a:r>
              <a:rPr lang="en-US" sz="1800" dirty="0">
                <a:solidFill>
                  <a:schemeClr val="tx1"/>
                </a:solidFill>
              </a:rPr>
              <a:t>Another useful Naïve Bayes classifier is Multinomial Naïve Bayes in which the features are assumed to be drawn from a simple Multinomial distribution. Such kind of Naïve Bayes are most appropriate for the features that represents discrete counts.</a:t>
            </a:r>
          </a:p>
          <a:p>
            <a:pPr marL="342900" indent="-342900" algn="l">
              <a:buClr>
                <a:srgbClr val="0070C0"/>
              </a:buClr>
              <a:buSzPct val="80000"/>
              <a:buFont typeface="Wingdings" pitchFamily="2" charset="2"/>
              <a:buChar char="u"/>
            </a:pPr>
            <a:r>
              <a:rPr lang="en-US" sz="1800" b="1" dirty="0">
                <a:solidFill>
                  <a:schemeClr val="tx1"/>
                </a:solidFill>
              </a:rPr>
              <a:t>Bernoulli Naïve Bayes</a:t>
            </a:r>
          </a:p>
          <a:p>
            <a:pPr marL="342900" indent="-342900" algn="l">
              <a:buClr>
                <a:srgbClr val="0070C0"/>
              </a:buClr>
              <a:buSzPct val="80000"/>
              <a:buFont typeface="Wingdings" pitchFamily="2" charset="2"/>
              <a:buChar char="u"/>
            </a:pPr>
            <a:r>
              <a:rPr lang="en-US" sz="1800" dirty="0">
                <a:solidFill>
                  <a:schemeClr val="tx1"/>
                </a:solidFill>
              </a:rPr>
              <a:t>Another important model is Bernoulli Naïve Bayes in which features are assumed to be binary (0s and 1s). Text classification with ‘bag of words’ model can be an application of Bernoulli Naïve Bayes.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14.2 Naïve Bayes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8267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14.2 Naïve Bayes Example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Naïve Bayes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89F91FA8-9F3E-4A8E-A5E8-E5F723DAC8C1}"/>
              </a:ext>
            </a:extLst>
          </p:cNvPr>
          <p:cNvPicPr>
            <a:picLocks noChangeAspect="1"/>
          </p:cNvPicPr>
          <p:nvPr/>
        </p:nvPicPr>
        <p:blipFill>
          <a:blip r:embed="rId3"/>
          <a:stretch>
            <a:fillRect/>
          </a:stretch>
        </p:blipFill>
        <p:spPr>
          <a:xfrm>
            <a:off x="2195736" y="1772816"/>
            <a:ext cx="5156621" cy="4433992"/>
          </a:xfrm>
          <a:prstGeom prst="rect">
            <a:avLst/>
          </a:prstGeom>
          <a:ln>
            <a:solidFill>
              <a:srgbClr val="C00000"/>
            </a:solidFill>
          </a:ln>
        </p:spPr>
      </p:pic>
    </p:spTree>
    <p:extLst>
      <p:ext uri="{BB962C8B-B14F-4D97-AF65-F5344CB8AC3E}">
        <p14:creationId xmlns:p14="http://schemas.microsoft.com/office/powerpoint/2010/main" val="402858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14.2 Naïve Bayes Example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Naïve Bayes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211A3FC5-7FC0-4DAA-9291-1762ADED16B5}"/>
              </a:ext>
            </a:extLst>
          </p:cNvPr>
          <p:cNvPicPr>
            <a:picLocks noChangeAspect="1"/>
          </p:cNvPicPr>
          <p:nvPr/>
        </p:nvPicPr>
        <p:blipFill>
          <a:blip r:embed="rId3"/>
          <a:stretch>
            <a:fillRect/>
          </a:stretch>
        </p:blipFill>
        <p:spPr>
          <a:xfrm>
            <a:off x="1835696" y="1785392"/>
            <a:ext cx="5248275" cy="3952875"/>
          </a:xfrm>
          <a:prstGeom prst="rect">
            <a:avLst/>
          </a:prstGeom>
          <a:ln>
            <a:solidFill>
              <a:srgbClr val="C00000"/>
            </a:solidFill>
          </a:ln>
        </p:spPr>
      </p:pic>
    </p:spTree>
    <p:extLst>
      <p:ext uri="{BB962C8B-B14F-4D97-AF65-F5344CB8AC3E}">
        <p14:creationId xmlns:p14="http://schemas.microsoft.com/office/powerpoint/2010/main" val="201997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14.2 Naïve Bayes Example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Naïve Bayes Plot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https://www.tutorialspoint.com/machine_learning_with_python/machine_learning_with_python_classification_algorithms_naive_bayes.htm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E382DACF-82C1-4C1A-B664-CD447C046613}"/>
              </a:ext>
            </a:extLst>
          </p:cNvPr>
          <p:cNvPicPr>
            <a:picLocks noChangeAspect="1"/>
          </p:cNvPicPr>
          <p:nvPr/>
        </p:nvPicPr>
        <p:blipFill>
          <a:blip r:embed="rId3"/>
          <a:stretch>
            <a:fillRect/>
          </a:stretch>
        </p:blipFill>
        <p:spPr>
          <a:xfrm>
            <a:off x="1867229" y="1770382"/>
            <a:ext cx="5553557" cy="4747815"/>
          </a:xfrm>
          <a:prstGeom prst="rect">
            <a:avLst/>
          </a:prstGeom>
          <a:ln>
            <a:solidFill>
              <a:srgbClr val="C00000"/>
            </a:solidFill>
          </a:ln>
        </p:spPr>
      </p:pic>
    </p:spTree>
    <p:extLst>
      <p:ext uri="{BB962C8B-B14F-4D97-AF65-F5344CB8AC3E}">
        <p14:creationId xmlns:p14="http://schemas.microsoft.com/office/powerpoint/2010/main" val="31420384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TotalTime>
  <Words>1125</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MathJax_Main</vt:lpstr>
      <vt:lpstr>MathJax_Math-italic</vt:lpstr>
      <vt:lpstr>Wingdings</vt:lpstr>
      <vt:lpstr>Office 佈景主題</vt:lpstr>
      <vt:lpstr>14 Naïve Bayes</vt:lpstr>
      <vt:lpstr>14 Naïve Bayes</vt:lpstr>
      <vt:lpstr>14 Naïve Bayes</vt:lpstr>
      <vt:lpstr>14.1 Build Model by Naïve Bayes</vt:lpstr>
      <vt:lpstr>14.1 Build Model by Naïve Bayes</vt:lpstr>
      <vt:lpstr>14.2 Naïve Bayes Example</vt:lpstr>
      <vt:lpstr>14.2 Naïve Bayes Example</vt:lpstr>
      <vt:lpstr>14.2 Naïve Bayes Example</vt:lpstr>
      <vt:lpstr>14.2 Naïve Bayes Example</vt:lpstr>
      <vt:lpstr>14.3 Props and Cons</vt:lpstr>
      <vt:lpstr>14.3 Pros and Cons</vt:lpstr>
      <vt:lpstr>14.3 Pros and Cons</vt:lpstr>
      <vt:lpstr>14.3 Pros and Cons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757</cp:revision>
  <dcterms:created xsi:type="dcterms:W3CDTF">2018-09-28T16:40:41Z</dcterms:created>
  <dcterms:modified xsi:type="dcterms:W3CDTF">2020-04-29T03:46:43Z</dcterms:modified>
</cp:coreProperties>
</file>