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81" r:id="rId4"/>
    <p:sldId id="260" r:id="rId5"/>
    <p:sldId id="282" r:id="rId6"/>
    <p:sldId id="283" r:id="rId7"/>
    <p:sldId id="285" r:id="rId8"/>
    <p:sldId id="284" r:id="rId9"/>
    <p:sldId id="286" r:id="rId10"/>
    <p:sldId id="287" r:id="rId11"/>
    <p:sldId id="288"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random_forest.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assification_algorithms_random_forest.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assification_algorithms_random_forest.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assification_algorithms_random_forest.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assification_algorithms_random_forest.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classification_algorithms_random_forest.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classification_algorithms_random_forest.htm"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 Regression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16.3 Types of ML Algorithm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ML Algorithm</a:t>
            </a:r>
          </a:p>
          <a:p>
            <a:pPr marL="342900" indent="-342900" algn="l">
              <a:buClr>
                <a:srgbClr val="0070C0"/>
              </a:buClr>
              <a:buSzPct val="80000"/>
              <a:buFont typeface="Wingdings" pitchFamily="2" charset="2"/>
              <a:buChar char="u"/>
            </a:pPr>
            <a:r>
              <a:rPr lang="en-US" sz="1800" dirty="0">
                <a:solidFill>
                  <a:schemeClr val="tx1"/>
                </a:solidFill>
              </a:rPr>
              <a:t>Types of ML Regression Algorithms</a:t>
            </a:r>
          </a:p>
          <a:p>
            <a:pPr marL="342900" indent="-342900" algn="l">
              <a:buClr>
                <a:srgbClr val="0070C0"/>
              </a:buClr>
              <a:buSzPct val="80000"/>
              <a:buFont typeface="Wingdings" pitchFamily="2" charset="2"/>
              <a:buChar char="u"/>
            </a:pPr>
            <a:r>
              <a:rPr lang="en-US" sz="1800" dirty="0">
                <a:solidFill>
                  <a:schemeClr val="tx1"/>
                </a:solidFill>
              </a:rPr>
              <a:t>The ML regression algorithm is Linear regression algorithm.</a:t>
            </a:r>
          </a:p>
          <a:p>
            <a:pPr marL="342900" indent="-342900" algn="l">
              <a:buClr>
                <a:srgbClr val="0070C0"/>
              </a:buClr>
              <a:buSzPct val="80000"/>
              <a:buFont typeface="Wingdings" pitchFamily="2" charset="2"/>
              <a:buChar char="u"/>
            </a:pPr>
            <a:r>
              <a:rPr lang="en-US" sz="1800" dirty="0">
                <a:solidFill>
                  <a:schemeClr val="tx1"/>
                </a:solidFill>
              </a:rPr>
              <a:t>The ML regression algorithm is divided into two types namely:</a:t>
            </a:r>
          </a:p>
          <a:p>
            <a:pPr marL="800100" lvl="1" indent="-342900" algn="l">
              <a:buClr>
                <a:srgbClr val="0070C0"/>
              </a:buClr>
              <a:buSzPct val="80000"/>
              <a:buFont typeface="Wingdings" pitchFamily="2" charset="2"/>
              <a:buChar char="u"/>
            </a:pPr>
            <a:r>
              <a:rPr lang="en-US" sz="1800" dirty="0">
                <a:solidFill>
                  <a:schemeClr val="tx1"/>
                </a:solidFill>
              </a:rPr>
              <a:t>Simple Linear Regression algorithm</a:t>
            </a:r>
          </a:p>
          <a:p>
            <a:pPr marL="800100" lvl="1" indent="-342900" algn="l">
              <a:buClr>
                <a:srgbClr val="0070C0"/>
              </a:buClr>
              <a:buSzPct val="80000"/>
              <a:buFont typeface="Wingdings" pitchFamily="2" charset="2"/>
              <a:buChar char="u"/>
            </a:pPr>
            <a:r>
              <a:rPr lang="en-US" sz="1800" dirty="0">
                <a:solidFill>
                  <a:schemeClr val="tx1"/>
                </a:solidFill>
              </a:rPr>
              <a:t>Multiple Linear Regression algorithm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https://www.tutorialspoint.com/machine_learning_with_python/machine_learning_with_python_regression_algorithms_overview.htmt.htm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59000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16.3 Types of ML Algorithm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087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ML Algorithm</a:t>
            </a:r>
          </a:p>
          <a:p>
            <a:pPr marL="342900" indent="-342900" algn="l">
              <a:buClr>
                <a:srgbClr val="0070C0"/>
              </a:buClr>
              <a:buSzPct val="80000"/>
              <a:buFont typeface="Wingdings" pitchFamily="2" charset="2"/>
              <a:buChar char="u"/>
            </a:pPr>
            <a:r>
              <a:rPr lang="en-US" sz="1800" b="1" dirty="0">
                <a:solidFill>
                  <a:schemeClr val="tx1"/>
                </a:solidFill>
              </a:rPr>
              <a:t>Applications</a:t>
            </a:r>
          </a:p>
          <a:p>
            <a:pPr marL="342900" indent="-342900" algn="l">
              <a:buClr>
                <a:srgbClr val="0070C0"/>
              </a:buClr>
              <a:buSzPct val="80000"/>
              <a:buFont typeface="Wingdings" pitchFamily="2" charset="2"/>
              <a:buChar char="u"/>
            </a:pPr>
            <a:r>
              <a:rPr lang="en-US" sz="1800" dirty="0">
                <a:solidFill>
                  <a:schemeClr val="tx1"/>
                </a:solidFill>
              </a:rPr>
              <a:t>The applications of ML regression algorithms are as follows −</a:t>
            </a:r>
          </a:p>
          <a:p>
            <a:pPr marL="342900" indent="-342900" algn="l">
              <a:buClr>
                <a:srgbClr val="0070C0"/>
              </a:buClr>
              <a:buSzPct val="80000"/>
              <a:buFont typeface="Wingdings" pitchFamily="2" charset="2"/>
              <a:buChar char="u"/>
            </a:pPr>
            <a:r>
              <a:rPr lang="en-US" sz="1800" b="1" dirty="0">
                <a:solidFill>
                  <a:schemeClr val="tx1"/>
                </a:solidFill>
              </a:rPr>
              <a:t>Forecasting or Predictive analysis</a:t>
            </a:r>
            <a:r>
              <a:rPr lang="en-US" sz="1800" dirty="0">
                <a:solidFill>
                  <a:schemeClr val="tx1"/>
                </a:solidFill>
              </a:rPr>
              <a:t> − One of the important uses of regression is forecasting or predictive analysis. For example, we can forecast GDP, oil prices or in simple words the quantitative data that changes with the passage of time.</a:t>
            </a:r>
          </a:p>
          <a:p>
            <a:pPr marL="342900" indent="-342900" algn="l">
              <a:buClr>
                <a:srgbClr val="0070C0"/>
              </a:buClr>
              <a:buSzPct val="80000"/>
              <a:buFont typeface="Wingdings" pitchFamily="2" charset="2"/>
              <a:buChar char="u"/>
            </a:pPr>
            <a:r>
              <a:rPr lang="en-US" sz="1800" b="1" dirty="0">
                <a:solidFill>
                  <a:schemeClr val="tx1"/>
                </a:solidFill>
              </a:rPr>
              <a:t>Optimization</a:t>
            </a:r>
            <a:r>
              <a:rPr lang="en-US" sz="1800" dirty="0">
                <a:solidFill>
                  <a:schemeClr val="tx1"/>
                </a:solidFill>
              </a:rPr>
              <a:t> − We can optimize business processes with the help of regression. For example, a store manager can create a statistical model to understand the peek time of coming of customers.</a:t>
            </a:r>
          </a:p>
          <a:p>
            <a:pPr marL="342900" indent="-342900" algn="l">
              <a:buClr>
                <a:srgbClr val="0070C0"/>
              </a:buClr>
              <a:buSzPct val="80000"/>
              <a:buFont typeface="Wingdings" pitchFamily="2" charset="2"/>
              <a:buChar char="u"/>
            </a:pPr>
            <a:r>
              <a:rPr lang="en-US" sz="1800" b="1" dirty="0">
                <a:solidFill>
                  <a:schemeClr val="tx1"/>
                </a:solidFill>
              </a:rPr>
              <a:t>Error correction</a:t>
            </a:r>
            <a:r>
              <a:rPr lang="en-US" sz="1800" dirty="0">
                <a:solidFill>
                  <a:schemeClr val="tx1"/>
                </a:solidFill>
              </a:rPr>
              <a:t> − In business, taking correct decision is equally important as optimizing the business process. Regression can help us to take correct decision as well in correcting the already implemented decision.</a:t>
            </a:r>
          </a:p>
          <a:p>
            <a:pPr marL="342900" indent="-342900" algn="l">
              <a:buClr>
                <a:srgbClr val="0070C0"/>
              </a:buClr>
              <a:buSzPct val="80000"/>
              <a:buFont typeface="Wingdings" pitchFamily="2" charset="2"/>
              <a:buChar char="u"/>
            </a:pPr>
            <a:r>
              <a:rPr lang="en-US" sz="1800" b="1" dirty="0">
                <a:solidFill>
                  <a:schemeClr val="tx1"/>
                </a:solidFill>
              </a:rPr>
              <a:t>Economics</a:t>
            </a:r>
            <a:r>
              <a:rPr lang="en-US" sz="1800" dirty="0">
                <a:solidFill>
                  <a:schemeClr val="tx1"/>
                </a:solidFill>
              </a:rPr>
              <a:t> − It is the most used tool in economics. We can use regression to predict supply, demand, consumption, inventory investment etc.</a:t>
            </a:r>
          </a:p>
          <a:p>
            <a:pPr marL="342900" indent="-342900" algn="l">
              <a:buClr>
                <a:srgbClr val="0070C0"/>
              </a:buClr>
              <a:buSzPct val="80000"/>
              <a:buFont typeface="Wingdings" pitchFamily="2" charset="2"/>
              <a:buChar char="u"/>
            </a:pPr>
            <a:r>
              <a:rPr lang="en-US" sz="1800" b="1" dirty="0">
                <a:solidFill>
                  <a:schemeClr val="tx1"/>
                </a:solidFill>
              </a:rPr>
              <a:t>Finance</a:t>
            </a:r>
            <a:r>
              <a:rPr lang="en-US" sz="1800" dirty="0">
                <a:solidFill>
                  <a:schemeClr val="tx1"/>
                </a:solidFill>
              </a:rPr>
              <a:t> − A financial company is always interested in minimizing the risk portfolio and want to know the factors that affects the customers. All these can be predicted with the help of regression model.</a:t>
            </a: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https://www.tutorialspoint.com/machine_learning_with_python/machine_learning_with_python_regression_algorithms_overview.htmt.htm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56162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Regression Overview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803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Regression</a:t>
            </a:r>
          </a:p>
          <a:p>
            <a:pPr marL="342900" indent="-342900" algn="l">
              <a:buClr>
                <a:srgbClr val="0070C0"/>
              </a:buClr>
              <a:buSzPct val="80000"/>
              <a:buFont typeface="Wingdings" pitchFamily="2" charset="2"/>
              <a:buChar char="u"/>
            </a:pPr>
            <a:r>
              <a:rPr lang="en-US" sz="1800" dirty="0">
                <a:solidFill>
                  <a:schemeClr val="tx1"/>
                </a:solidFill>
              </a:rPr>
              <a:t>Regression is another important and broadly used statistical and machine learning tool. </a:t>
            </a:r>
          </a:p>
          <a:p>
            <a:pPr marL="342900" indent="-342900" algn="l">
              <a:buClr>
                <a:srgbClr val="0070C0"/>
              </a:buClr>
              <a:buSzPct val="80000"/>
              <a:buFont typeface="Wingdings" pitchFamily="2" charset="2"/>
              <a:buChar char="u"/>
            </a:pPr>
            <a:r>
              <a:rPr lang="en-US" sz="1800" dirty="0">
                <a:solidFill>
                  <a:schemeClr val="tx1"/>
                </a:solidFill>
              </a:rPr>
              <a:t>The key objective of regression-based tasks is to predict output labels or responses which are continues numeric values, for the given input data. </a:t>
            </a:r>
          </a:p>
          <a:p>
            <a:pPr marL="342900" indent="-342900" algn="l">
              <a:buClr>
                <a:srgbClr val="0070C0"/>
              </a:buClr>
              <a:buSzPct val="80000"/>
              <a:buFont typeface="Wingdings" pitchFamily="2" charset="2"/>
              <a:buChar char="u"/>
            </a:pPr>
            <a:r>
              <a:rPr lang="en-US" sz="1800" dirty="0">
                <a:solidFill>
                  <a:schemeClr val="tx1"/>
                </a:solidFill>
              </a:rPr>
              <a:t>The output will be based on what the model has learned in training phase. </a:t>
            </a:r>
          </a:p>
          <a:p>
            <a:pPr marL="342900" indent="-342900" algn="l">
              <a:buClr>
                <a:srgbClr val="0070C0"/>
              </a:buClr>
              <a:buSzPct val="80000"/>
              <a:buFont typeface="Wingdings" pitchFamily="2" charset="2"/>
              <a:buChar char="u"/>
            </a:pPr>
            <a:r>
              <a:rPr lang="en-US" sz="1800" dirty="0">
                <a:solidFill>
                  <a:schemeClr val="tx1"/>
                </a:solidFill>
              </a:rPr>
              <a:t>The regression models use the input data features (independent variables) and their corresponding continuous numeric output values (dependent or outcome variables) to learn specific association between inputs and corresponding outputs.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https://www.tutorialspoint.com/machine_learning_with_python/machine_learning_with_python_regression_algorithms_overview.htmt.htm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descr="Introduction to Regression">
            <a:extLst>
              <a:ext uri="{FF2B5EF4-FFF2-40B4-BE49-F238E27FC236}">
                <a16:creationId xmlns:a16="http://schemas.microsoft.com/office/drawing/2014/main" id="{D1149768-1FA8-47D3-87ED-FE6A6D28C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265580"/>
            <a:ext cx="3555529" cy="244492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16.1 Types of Regression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16.1 Types of Regression Model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Regression Model</a:t>
            </a:r>
          </a:p>
          <a:p>
            <a:pPr marL="342900" indent="-342900" algn="l">
              <a:buClr>
                <a:srgbClr val="0070C0"/>
              </a:buClr>
              <a:buSzPct val="80000"/>
              <a:buFont typeface="Wingdings" pitchFamily="2" charset="2"/>
              <a:buChar char="u"/>
            </a:pPr>
            <a:r>
              <a:rPr lang="en-US" sz="1800" dirty="0">
                <a:solidFill>
                  <a:schemeClr val="tx1"/>
                </a:solidFill>
              </a:rPr>
              <a:t>Regression models are of following two types −</a:t>
            </a:r>
          </a:p>
          <a:p>
            <a:pPr marL="342900" indent="-342900" algn="l">
              <a:buClr>
                <a:srgbClr val="0070C0"/>
              </a:buClr>
              <a:buSzPct val="80000"/>
              <a:buFont typeface="Wingdings" pitchFamily="2" charset="2"/>
              <a:buChar char="u"/>
            </a:pPr>
            <a:r>
              <a:rPr lang="en-US" sz="1800" b="1" dirty="0">
                <a:solidFill>
                  <a:schemeClr val="tx1"/>
                </a:solidFill>
              </a:rPr>
              <a:t>Simple regression model</a:t>
            </a:r>
            <a:r>
              <a:rPr lang="en-US" sz="1800" dirty="0">
                <a:solidFill>
                  <a:schemeClr val="tx1"/>
                </a:solidFill>
              </a:rPr>
              <a:t> − This is the most basic regression model in which predictions are formed from a single, univariate feature of the data</a:t>
            </a:r>
          </a:p>
          <a:p>
            <a:pPr marL="342900" indent="-342900" algn="l">
              <a:buClr>
                <a:srgbClr val="0070C0"/>
              </a:buClr>
              <a:buSzPct val="80000"/>
              <a:buFont typeface="Wingdings" pitchFamily="2" charset="2"/>
              <a:buChar char="u"/>
            </a:pPr>
            <a:r>
              <a:rPr lang="en-US" sz="1800" b="1" dirty="0">
                <a:solidFill>
                  <a:schemeClr val="tx1"/>
                </a:solidFill>
              </a:rPr>
              <a:t>Multiple regression model</a:t>
            </a:r>
            <a:r>
              <a:rPr lang="en-US" sz="1800" dirty="0">
                <a:solidFill>
                  <a:schemeClr val="tx1"/>
                </a:solidFill>
              </a:rPr>
              <a:t> − As name implies, in this regression model the predictions are formed from multiple features of the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https://www.tutorialspoint.com/machine_learning_with_python/machine_learning_with_python_regression_algorithms_overview.htmt.htm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2050" name="Picture 2" descr="Types of Regression Models">
            <a:extLst>
              <a:ext uri="{FF2B5EF4-FFF2-40B4-BE49-F238E27FC236}">
                <a16:creationId xmlns:a16="http://schemas.microsoft.com/office/drawing/2014/main" id="{D39CE5C7-0702-481E-8754-5E54E64EC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429000"/>
            <a:ext cx="3457575" cy="1514475"/>
          </a:xfrm>
          <a:prstGeom prst="rect">
            <a:avLst/>
          </a:prstGeom>
          <a:solidFill>
            <a:schemeClr val="accent2"/>
          </a:solidFill>
          <a:ln>
            <a:solidFill>
              <a:srgbClr val="C00000"/>
            </a:solidFill>
          </a:ln>
        </p:spPr>
      </p:pic>
    </p:spTree>
    <p:extLst>
      <p:ext uri="{BB962C8B-B14F-4D97-AF65-F5344CB8AC3E}">
        <p14:creationId xmlns:p14="http://schemas.microsoft.com/office/powerpoint/2010/main" val="360355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16.2 Build Regressor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5531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16.2 Build Regressor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Input Data: linear.txt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https://www.tutorialspoint.com/machine_learning_with_python/machine_learning_with_python_regression_algorithms_overview.htmt.htm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DC0AC480-806D-4DB1-9B61-AFDC61D63BE3}"/>
              </a:ext>
            </a:extLst>
          </p:cNvPr>
          <p:cNvPicPr>
            <a:picLocks noChangeAspect="1"/>
          </p:cNvPicPr>
          <p:nvPr/>
        </p:nvPicPr>
        <p:blipFill>
          <a:blip r:embed="rId3"/>
          <a:stretch>
            <a:fillRect/>
          </a:stretch>
        </p:blipFill>
        <p:spPr>
          <a:xfrm>
            <a:off x="2843808" y="1792148"/>
            <a:ext cx="2571750" cy="2390775"/>
          </a:xfrm>
          <a:prstGeom prst="rect">
            <a:avLst/>
          </a:prstGeom>
          <a:ln>
            <a:solidFill>
              <a:srgbClr val="C00000"/>
            </a:solidFill>
          </a:ln>
        </p:spPr>
      </p:pic>
    </p:spTree>
    <p:extLst>
      <p:ext uri="{BB962C8B-B14F-4D97-AF65-F5344CB8AC3E}">
        <p14:creationId xmlns:p14="http://schemas.microsoft.com/office/powerpoint/2010/main" val="6495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16.2 Build Regressor</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23042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Read in Data</a:t>
            </a:r>
          </a:p>
          <a:p>
            <a:pPr marL="342900" indent="-342900" algn="l">
              <a:buClr>
                <a:srgbClr val="0070C0"/>
              </a:buClr>
              <a:buSzPct val="80000"/>
              <a:buFont typeface="Wingdings" pitchFamily="2" charset="2"/>
              <a:buChar char="u"/>
            </a:pPr>
            <a:r>
              <a:rPr lang="en-US" sz="1800" b="1" dirty="0">
                <a:solidFill>
                  <a:schemeClr val="tx1"/>
                </a:solidFill>
              </a:rPr>
              <a:t>Separate dataset into training and test</a:t>
            </a:r>
          </a:p>
          <a:p>
            <a:pPr marL="342900" indent="-342900" algn="l">
              <a:buClr>
                <a:srgbClr val="0070C0"/>
              </a:buClr>
              <a:buSzPct val="80000"/>
              <a:buFont typeface="Wingdings" pitchFamily="2" charset="2"/>
              <a:buChar char="u"/>
            </a:pPr>
            <a:r>
              <a:rPr lang="en-US" sz="1800" b="1" dirty="0">
                <a:solidFill>
                  <a:schemeClr val="tx1"/>
                </a:solidFill>
              </a:rPr>
              <a:t>Model evaluation and Prediction</a:t>
            </a:r>
          </a:p>
          <a:p>
            <a:pPr marL="342900" indent="-342900" algn="l">
              <a:buClr>
                <a:srgbClr val="0070C0"/>
              </a:buClr>
              <a:buSzPct val="80000"/>
              <a:buFont typeface="Wingdings" pitchFamily="2" charset="2"/>
              <a:buChar char="u"/>
            </a:pPr>
            <a:r>
              <a:rPr lang="en-US" sz="1800" b="1" dirty="0">
                <a:solidFill>
                  <a:schemeClr val="tx1"/>
                </a:solidFill>
              </a:rPr>
              <a:t>Performance compilation</a:t>
            </a:r>
          </a:p>
          <a:p>
            <a:pPr marL="342900" indent="-342900" algn="l">
              <a:buClr>
                <a:srgbClr val="0070C0"/>
              </a:buClr>
              <a:buSzPct val="80000"/>
              <a:buFont typeface="Wingdings" pitchFamily="2" charset="2"/>
              <a:buChar char="u"/>
            </a:pPr>
            <a:r>
              <a:rPr lang="en-US" sz="1800" b="1" dirty="0">
                <a:solidFill>
                  <a:schemeClr val="tx1"/>
                </a:solidFill>
              </a:rPr>
              <a:t>Plot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https://www.tutorialspoint.com/machine_learning_with_python/machine_learning_with_python_regression_algorithms_overview.htmt.htm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45D15E7B-658B-48AF-8E4C-202C3335E818}"/>
              </a:ext>
            </a:extLst>
          </p:cNvPr>
          <p:cNvPicPr>
            <a:picLocks noChangeAspect="1"/>
          </p:cNvPicPr>
          <p:nvPr/>
        </p:nvPicPr>
        <p:blipFill>
          <a:blip r:embed="rId3"/>
          <a:stretch>
            <a:fillRect/>
          </a:stretch>
        </p:blipFill>
        <p:spPr>
          <a:xfrm>
            <a:off x="4052363" y="1268759"/>
            <a:ext cx="4460286" cy="5452715"/>
          </a:xfrm>
          <a:prstGeom prst="rect">
            <a:avLst/>
          </a:prstGeom>
          <a:ln>
            <a:solidFill>
              <a:srgbClr val="C00000"/>
            </a:solidFill>
          </a:ln>
        </p:spPr>
      </p:pic>
    </p:spTree>
    <p:extLst>
      <p:ext uri="{BB962C8B-B14F-4D97-AF65-F5344CB8AC3E}">
        <p14:creationId xmlns:p14="http://schemas.microsoft.com/office/powerpoint/2010/main" val="26124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16.2 Build Regressor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https://www.tutorialspoint.com/machine_learning_with_python/machine_learning_with_python_regression_algorithms_overview.htmt.htm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28CD9761-2559-456A-BA3F-7CCCC9567E62}"/>
              </a:ext>
            </a:extLst>
          </p:cNvPr>
          <p:cNvPicPr>
            <a:picLocks noChangeAspect="1"/>
          </p:cNvPicPr>
          <p:nvPr/>
        </p:nvPicPr>
        <p:blipFill>
          <a:blip r:embed="rId3"/>
          <a:stretch>
            <a:fillRect/>
          </a:stretch>
        </p:blipFill>
        <p:spPr>
          <a:xfrm>
            <a:off x="467544" y="1963481"/>
            <a:ext cx="4925354" cy="4198788"/>
          </a:xfrm>
          <a:prstGeom prst="rect">
            <a:avLst/>
          </a:prstGeom>
          <a:ln>
            <a:solidFill>
              <a:srgbClr val="C00000"/>
            </a:solidFill>
          </a:ln>
        </p:spPr>
      </p:pic>
      <p:pic>
        <p:nvPicPr>
          <p:cNvPr id="8" name="Picture 7">
            <a:extLst>
              <a:ext uri="{FF2B5EF4-FFF2-40B4-BE49-F238E27FC236}">
                <a16:creationId xmlns:a16="http://schemas.microsoft.com/office/drawing/2014/main" id="{803E6C35-CCD2-440A-8CFC-01417D34956C}"/>
              </a:ext>
            </a:extLst>
          </p:cNvPr>
          <p:cNvPicPr>
            <a:picLocks noChangeAspect="1"/>
          </p:cNvPicPr>
          <p:nvPr/>
        </p:nvPicPr>
        <p:blipFill>
          <a:blip r:embed="rId4"/>
          <a:stretch>
            <a:fillRect/>
          </a:stretch>
        </p:blipFill>
        <p:spPr>
          <a:xfrm>
            <a:off x="5581972" y="1944289"/>
            <a:ext cx="3238500" cy="3895725"/>
          </a:xfrm>
          <a:prstGeom prst="rect">
            <a:avLst/>
          </a:prstGeom>
        </p:spPr>
      </p:pic>
    </p:spTree>
    <p:extLst>
      <p:ext uri="{BB962C8B-B14F-4D97-AF65-F5344CB8AC3E}">
        <p14:creationId xmlns:p14="http://schemas.microsoft.com/office/powerpoint/2010/main" val="133218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16.3 Types of ML Algorithm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011448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2457</TotalTime>
  <Words>708</Words>
  <Application>Microsoft Office PowerPoint</Application>
  <PresentationFormat>On-screen Show (4:3)</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16 Regression Overview</vt:lpstr>
      <vt:lpstr>16 Regression Overview</vt:lpstr>
      <vt:lpstr>16.1 Types of Regression Model</vt:lpstr>
      <vt:lpstr>16.1 Types of Regression Model</vt:lpstr>
      <vt:lpstr>16.2 Build Regressor</vt:lpstr>
      <vt:lpstr>16.2 Build Regressor</vt:lpstr>
      <vt:lpstr>16.2 Build Regressor</vt:lpstr>
      <vt:lpstr>16.2 Build Regressor</vt:lpstr>
      <vt:lpstr>16.3 Types of ML Algorithm</vt:lpstr>
      <vt:lpstr>16.3 Types of ML Algorithm</vt:lpstr>
      <vt:lpstr>16.3 Types of ML Algorithm</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791</cp:revision>
  <dcterms:created xsi:type="dcterms:W3CDTF">2018-09-28T16:40:41Z</dcterms:created>
  <dcterms:modified xsi:type="dcterms:W3CDTF">2020-04-29T17:09:03Z</dcterms:modified>
</cp:coreProperties>
</file>