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93" r:id="rId4"/>
    <p:sldId id="294" r:id="rId5"/>
    <p:sldId id="295" r:id="rId6"/>
    <p:sldId id="297" r:id="rId7"/>
    <p:sldId id="296" r:id="rId8"/>
    <p:sldId id="298" r:id="rId9"/>
    <p:sldId id="299" r:id="rId10"/>
    <p:sldId id="291" r:id="rId11"/>
    <p:sldId id="292" r:id="rId12"/>
    <p:sldId id="300" r:id="rId13"/>
    <p:sldId id="301" r:id="rId14"/>
    <p:sldId id="302" r:id="rId15"/>
    <p:sldId id="303" r:id="rId16"/>
    <p:sldId id="304" r:id="rId17"/>
    <p:sldId id="305" r:id="rId18"/>
    <p:sldId id="306" r:id="rId19"/>
    <p:sldId id="307" r:id="rId20"/>
    <p:sldId id="308"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6806" autoAdjust="0"/>
  </p:normalViewPr>
  <p:slideViewPr>
    <p:cSldViewPr>
      <p:cViewPr varScale="1">
        <p:scale>
          <a:sx n="95" d="100"/>
          <a:sy n="95" d="100"/>
        </p:scale>
        <p:origin x="33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algorithms_performance_metric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Performance </a:t>
            </a:r>
            <a:r>
              <a:rPr lang="en-US" altLang="zh-TW" sz="4800" b="1" dirty="0" err="1">
                <a:solidFill>
                  <a:srgbClr val="FFFF00"/>
                </a:solidFill>
              </a:rPr>
              <a:t>Mertrics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23.1 Performance Metrics Example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26220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Performance Metrics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2376264"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Example 1</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7A5F7E8D-843F-447C-8E08-01D772C749B2}"/>
              </a:ext>
            </a:extLst>
          </p:cNvPr>
          <p:cNvPicPr>
            <a:picLocks noChangeAspect="1"/>
          </p:cNvPicPr>
          <p:nvPr/>
        </p:nvPicPr>
        <p:blipFill>
          <a:blip r:embed="rId3"/>
          <a:stretch>
            <a:fillRect/>
          </a:stretch>
        </p:blipFill>
        <p:spPr>
          <a:xfrm>
            <a:off x="3256731" y="1412776"/>
            <a:ext cx="5419725" cy="4257675"/>
          </a:xfrm>
          <a:prstGeom prst="rect">
            <a:avLst/>
          </a:prstGeom>
          <a:ln>
            <a:solidFill>
              <a:srgbClr val="C00000"/>
            </a:solidFill>
          </a:ln>
        </p:spPr>
      </p:pic>
    </p:spTree>
    <p:extLst>
      <p:ext uri="{BB962C8B-B14F-4D97-AF65-F5344CB8AC3E}">
        <p14:creationId xmlns:p14="http://schemas.microsoft.com/office/powerpoint/2010/main" val="141578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23.1 Performance Metrics Example 1</a:t>
            </a:r>
            <a:endParaRPr lang="zh-TW" altLang="en-US" b="1" dirty="0">
              <a:solidFill>
                <a:srgbClr val="FFFF00"/>
              </a:solidFill>
            </a:endParaRPr>
          </a:p>
        </p:txBody>
      </p:sp>
      <p:sp>
        <p:nvSpPr>
          <p:cNvPr id="3" name="副標題 2"/>
          <p:cNvSpPr>
            <a:spLocks noGrp="1"/>
          </p:cNvSpPr>
          <p:nvPr>
            <p:ph type="subTitle" idx="1"/>
          </p:nvPr>
        </p:nvSpPr>
        <p:spPr>
          <a:xfrm>
            <a:off x="467544" y="1268760"/>
            <a:ext cx="7152456"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Example 1</a:t>
            </a:r>
          </a:p>
          <a:p>
            <a:pPr marL="342900" indent="-342900" algn="l">
              <a:buClr>
                <a:srgbClr val="0070C0"/>
              </a:buClr>
              <a:buSzPct val="80000"/>
              <a:buFont typeface="Wingdings" pitchFamily="2" charset="2"/>
              <a:buChar char="u"/>
            </a:pPr>
            <a:r>
              <a:rPr lang="en-US" sz="1800" b="1" dirty="0">
                <a:solidFill>
                  <a:schemeClr val="tx1"/>
                </a:solidFill>
              </a:rPr>
              <a:t>Display Result:</a:t>
            </a:r>
            <a:endParaRPr lang="en-US" sz="1800" dirty="0">
              <a:solidFill>
                <a:schemeClr val="tx1"/>
              </a:solidFill>
            </a:endParaRP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38A12D87-343D-45DB-BBF6-EB52472F9815}"/>
              </a:ext>
            </a:extLst>
          </p:cNvPr>
          <p:cNvPicPr>
            <a:picLocks noChangeAspect="1"/>
          </p:cNvPicPr>
          <p:nvPr/>
        </p:nvPicPr>
        <p:blipFill>
          <a:blip r:embed="rId3"/>
          <a:stretch>
            <a:fillRect/>
          </a:stretch>
        </p:blipFill>
        <p:spPr>
          <a:xfrm>
            <a:off x="1043608" y="2132856"/>
            <a:ext cx="6505575" cy="2905125"/>
          </a:xfrm>
          <a:prstGeom prst="rect">
            <a:avLst/>
          </a:prstGeom>
          <a:ln>
            <a:solidFill>
              <a:srgbClr val="C00000"/>
            </a:solidFill>
          </a:ln>
        </p:spPr>
      </p:pic>
    </p:spTree>
    <p:extLst>
      <p:ext uri="{BB962C8B-B14F-4D97-AF65-F5344CB8AC3E}">
        <p14:creationId xmlns:p14="http://schemas.microsoft.com/office/powerpoint/2010/main" val="237644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23.2 Performance Metrics for Regression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4233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168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Problems</a:t>
            </a:r>
          </a:p>
          <a:p>
            <a:pPr marL="342900" indent="-342900" algn="l">
              <a:buClr>
                <a:srgbClr val="0070C0"/>
              </a:buClr>
              <a:buSzPct val="80000"/>
              <a:buFont typeface="Wingdings" pitchFamily="2" charset="2"/>
              <a:buChar char="u"/>
            </a:pPr>
            <a:r>
              <a:rPr lang="en-US" sz="1800" dirty="0">
                <a:solidFill>
                  <a:schemeClr val="tx1"/>
                </a:solidFill>
              </a:rPr>
              <a:t>We have discussed regression and its algorithms in previous chapters. </a:t>
            </a:r>
          </a:p>
          <a:p>
            <a:pPr marL="342900" indent="-342900" algn="l">
              <a:buClr>
                <a:srgbClr val="0070C0"/>
              </a:buClr>
              <a:buSzPct val="80000"/>
              <a:buFont typeface="Wingdings" pitchFamily="2" charset="2"/>
              <a:buChar char="u"/>
            </a:pPr>
            <a:r>
              <a:rPr lang="en-US" sz="1800" dirty="0">
                <a:solidFill>
                  <a:schemeClr val="tx1"/>
                </a:solidFill>
              </a:rPr>
              <a:t>Here, we are going to discuss various performance metrics that can be used to evaluate predictions for regression problems.</a:t>
            </a:r>
          </a:p>
          <a:p>
            <a:pPr marL="342900" indent="-342900" algn="l">
              <a:buClr>
                <a:srgbClr val="0070C0"/>
              </a:buClr>
              <a:buSzPct val="80000"/>
              <a:buFont typeface="Wingdings" pitchFamily="2" charset="2"/>
              <a:buChar char="u"/>
            </a:pPr>
            <a:r>
              <a:rPr lang="en-US" sz="1800" b="1" dirty="0">
                <a:solidFill>
                  <a:schemeClr val="tx1"/>
                </a:solidFill>
              </a:rPr>
              <a:t>Mean Absolute Error (MAE)</a:t>
            </a:r>
          </a:p>
          <a:p>
            <a:pPr marL="342900" indent="-342900" algn="l">
              <a:buClr>
                <a:srgbClr val="0070C0"/>
              </a:buClr>
              <a:buSzPct val="80000"/>
              <a:buFont typeface="Wingdings" pitchFamily="2" charset="2"/>
              <a:buChar char="u"/>
            </a:pPr>
            <a:r>
              <a:rPr lang="en-US" sz="1800" dirty="0">
                <a:solidFill>
                  <a:schemeClr val="tx1"/>
                </a:solidFill>
              </a:rPr>
              <a:t>It is the simplest error metric used in regression problems. It is basically the sum of average of the absolute difference between the predicted and actual values. </a:t>
            </a:r>
          </a:p>
          <a:p>
            <a:pPr marL="342900" indent="-342900" algn="l">
              <a:buClr>
                <a:srgbClr val="0070C0"/>
              </a:buClr>
              <a:buSzPct val="80000"/>
              <a:buFont typeface="Wingdings" pitchFamily="2" charset="2"/>
              <a:buChar char="u"/>
            </a:pPr>
            <a:r>
              <a:rPr lang="en-US" sz="1800" dirty="0">
                <a:solidFill>
                  <a:schemeClr val="tx1"/>
                </a:solidFill>
              </a:rPr>
              <a:t>In simple words, with MAE, we can get an idea of how wrong the predictions were. </a:t>
            </a:r>
          </a:p>
          <a:p>
            <a:pPr marL="342900" indent="-342900" algn="l">
              <a:buClr>
                <a:srgbClr val="0070C0"/>
              </a:buClr>
              <a:buSzPct val="80000"/>
              <a:buFont typeface="Wingdings" pitchFamily="2" charset="2"/>
              <a:buChar char="u"/>
            </a:pPr>
            <a:r>
              <a:rPr lang="en-US" sz="1800" dirty="0">
                <a:solidFill>
                  <a:schemeClr val="tx1"/>
                </a:solidFill>
              </a:rPr>
              <a:t>MAE does not indicate the direction of the model, i.e., no indication about underperformance or overperformance of the model.</a:t>
            </a:r>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63363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57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Problems</a:t>
            </a:r>
          </a:p>
          <a:p>
            <a:pPr marL="342900" indent="-342900" algn="l">
              <a:buClr>
                <a:srgbClr val="0070C0"/>
              </a:buClr>
              <a:buSzPct val="80000"/>
              <a:buFont typeface="Wingdings" pitchFamily="2" charset="2"/>
              <a:buChar char="u"/>
            </a:pPr>
            <a:r>
              <a:rPr lang="en-US" sz="1800" dirty="0">
                <a:solidFill>
                  <a:schemeClr val="tx1"/>
                </a:solidFill>
              </a:rPr>
              <a:t>The following is the formula to calculate MAE:</a:t>
            </a:r>
          </a:p>
          <a:p>
            <a:pPr algn="l"/>
            <a:br>
              <a:rPr lang="en-US" sz="1800" dirty="0">
                <a:solidFill>
                  <a:schemeClr val="tx1"/>
                </a:solidFill>
              </a:rPr>
            </a:b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411AAE9C-5785-43BC-9942-B6DA7A26618A}"/>
              </a:ext>
            </a:extLst>
          </p:cNvPr>
          <p:cNvPicPr>
            <a:picLocks noChangeAspect="1"/>
          </p:cNvPicPr>
          <p:nvPr/>
        </p:nvPicPr>
        <p:blipFill>
          <a:blip r:embed="rId3"/>
          <a:stretch>
            <a:fillRect/>
          </a:stretch>
        </p:blipFill>
        <p:spPr>
          <a:xfrm>
            <a:off x="2843808" y="2204864"/>
            <a:ext cx="2133600" cy="657225"/>
          </a:xfrm>
          <a:prstGeom prst="rect">
            <a:avLst/>
          </a:prstGeom>
          <a:ln>
            <a:solidFill>
              <a:srgbClr val="C00000"/>
            </a:solidFill>
          </a:ln>
        </p:spPr>
      </p:pic>
      <p:sp>
        <p:nvSpPr>
          <p:cNvPr id="8" name="副標題 2">
            <a:extLst>
              <a:ext uri="{FF2B5EF4-FFF2-40B4-BE49-F238E27FC236}">
                <a16:creationId xmlns:a16="http://schemas.microsoft.com/office/drawing/2014/main" id="{BCC7938B-1FB5-4000-A5B1-F44277EC03B8}"/>
              </a:ext>
            </a:extLst>
          </p:cNvPr>
          <p:cNvSpPr txBox="1">
            <a:spLocks/>
          </p:cNvSpPr>
          <p:nvPr/>
        </p:nvSpPr>
        <p:spPr>
          <a:xfrm>
            <a:off x="457200" y="3018171"/>
            <a:ext cx="8219256" cy="14189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Here, Y = Actual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And </a:t>
            </a:r>
            <a:r>
              <a:rPr lang="en-US" altLang="en-US" sz="2400" cap="small" dirty="0">
                <a:solidFill>
                  <a:srgbClr val="000000"/>
                </a:solidFill>
                <a:latin typeface="MathJax_Math-italic"/>
                <a:cs typeface="Arial" panose="020B0604020202020204" pitchFamily="34" charset="0"/>
              </a:rPr>
              <a:t>Ŷ</a:t>
            </a:r>
            <a:r>
              <a:rPr lang="en-US" altLang="en-US" sz="2400" dirty="0">
                <a:solidFill>
                  <a:srgbClr val="000000"/>
                </a:solidFill>
                <a:latin typeface="MathJax_Math-italic"/>
                <a:cs typeface="Arial" panose="020B0604020202020204" pitchFamily="34" charset="0"/>
              </a:rPr>
              <a:t> </a:t>
            </a:r>
            <a:r>
              <a:rPr lang="en-US" altLang="en-US" sz="1800" dirty="0">
                <a:solidFill>
                  <a:srgbClr val="000000"/>
                </a:solidFill>
                <a:latin typeface="Arial" panose="020B0604020202020204" pitchFamily="34" charset="0"/>
                <a:cs typeface="Arial" panose="020B0604020202020204" pitchFamily="34" charset="0"/>
              </a:rPr>
              <a:t>= Predicted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We can use </a:t>
            </a:r>
            <a:r>
              <a:rPr lang="en-US" altLang="en-US" sz="1800" dirty="0" err="1">
                <a:solidFill>
                  <a:srgbClr val="000000"/>
                </a:solidFill>
                <a:latin typeface="Arial" panose="020B0604020202020204" pitchFamily="34" charset="0"/>
                <a:cs typeface="Arial" panose="020B0604020202020204" pitchFamily="34" charset="0"/>
              </a:rPr>
              <a:t>mean_absolute_error</a:t>
            </a:r>
            <a:r>
              <a:rPr lang="en-US" altLang="en-US" sz="1800" dirty="0">
                <a:solidFill>
                  <a:srgbClr val="000000"/>
                </a:solidFill>
                <a:latin typeface="Arial" panose="020B0604020202020204" pitchFamily="34" charset="0"/>
                <a:cs typeface="Arial" panose="020B0604020202020204" pitchFamily="34" charset="0"/>
              </a:rPr>
              <a:t> function of </a:t>
            </a:r>
            <a:r>
              <a:rPr lang="en-US" altLang="en-US" sz="1800" dirty="0" err="1">
                <a:solidFill>
                  <a:srgbClr val="000000"/>
                </a:solidFill>
                <a:latin typeface="Arial" panose="020B0604020202020204" pitchFamily="34" charset="0"/>
                <a:cs typeface="Arial" panose="020B0604020202020204" pitchFamily="34" charset="0"/>
              </a:rPr>
              <a:t>sklearn.metrics</a:t>
            </a:r>
            <a:r>
              <a:rPr lang="en-US" altLang="en-US" sz="1800" dirty="0">
                <a:solidFill>
                  <a:srgbClr val="000000"/>
                </a:solidFill>
                <a:latin typeface="Arial" panose="020B0604020202020204" pitchFamily="34" charset="0"/>
                <a:cs typeface="Arial" panose="020B0604020202020204" pitchFamily="34" charset="0"/>
              </a:rPr>
              <a:t> to compute MAE.</a:t>
            </a:r>
            <a:br>
              <a:rPr lang="en-US" sz="1800" dirty="0">
                <a:solidFill>
                  <a:schemeClr val="tx1"/>
                </a:solidFill>
              </a:rPr>
            </a:br>
            <a:endParaRPr lang="en-US" sz="1800" b="1" dirty="0">
              <a:solidFill>
                <a:schemeClr val="tx1"/>
              </a:solidFill>
            </a:endParaRPr>
          </a:p>
        </p:txBody>
      </p:sp>
    </p:spTree>
    <p:extLst>
      <p:ext uri="{BB962C8B-B14F-4D97-AF65-F5344CB8AC3E}">
        <p14:creationId xmlns:p14="http://schemas.microsoft.com/office/powerpoint/2010/main" val="37568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Mean Square Error (MSE)</a:t>
            </a:r>
          </a:p>
          <a:p>
            <a:pPr marL="342900" indent="-342900" algn="l">
              <a:buClr>
                <a:srgbClr val="0070C0"/>
              </a:buClr>
              <a:buSzPct val="80000"/>
              <a:buFont typeface="Wingdings" pitchFamily="2" charset="2"/>
              <a:buChar char="u"/>
            </a:pPr>
            <a:r>
              <a:rPr lang="en-US" sz="1800" dirty="0">
                <a:solidFill>
                  <a:schemeClr val="tx1"/>
                </a:solidFill>
              </a:rPr>
              <a:t>MSE is like the MAE, but the only difference is that the it squares the difference of actual and predicted output values before summing them all instead of using the absolute value. </a:t>
            </a:r>
          </a:p>
          <a:p>
            <a:pPr marL="342900" indent="-342900" algn="l">
              <a:buClr>
                <a:srgbClr val="0070C0"/>
              </a:buClr>
              <a:buSzPct val="80000"/>
              <a:buFont typeface="Wingdings" pitchFamily="2" charset="2"/>
              <a:buChar char="u"/>
            </a:pPr>
            <a:r>
              <a:rPr lang="en-US" sz="1800" dirty="0">
                <a:solidFill>
                  <a:schemeClr val="tx1"/>
                </a:solidFill>
              </a:rPr>
              <a:t>The difference can be noticed in the following equation: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副標題 2">
            <a:extLst>
              <a:ext uri="{FF2B5EF4-FFF2-40B4-BE49-F238E27FC236}">
                <a16:creationId xmlns:a16="http://schemas.microsoft.com/office/drawing/2014/main" id="{BCC7938B-1FB5-4000-A5B1-F44277EC03B8}"/>
              </a:ext>
            </a:extLst>
          </p:cNvPr>
          <p:cNvSpPr txBox="1">
            <a:spLocks/>
          </p:cNvSpPr>
          <p:nvPr/>
        </p:nvSpPr>
        <p:spPr>
          <a:xfrm>
            <a:off x="467544" y="4077072"/>
            <a:ext cx="8219256" cy="14189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Here, Y = Actual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And </a:t>
            </a:r>
            <a:r>
              <a:rPr lang="en-US" altLang="en-US" sz="2400" cap="small" dirty="0">
                <a:solidFill>
                  <a:srgbClr val="000000"/>
                </a:solidFill>
                <a:latin typeface="MathJax_Math-italic"/>
                <a:cs typeface="Arial" panose="020B0604020202020204" pitchFamily="34" charset="0"/>
              </a:rPr>
              <a:t>Ŷ</a:t>
            </a:r>
            <a:r>
              <a:rPr lang="en-US" altLang="en-US" sz="2400" dirty="0">
                <a:solidFill>
                  <a:srgbClr val="000000"/>
                </a:solidFill>
                <a:latin typeface="MathJax_Math-italic"/>
                <a:cs typeface="Arial" panose="020B0604020202020204" pitchFamily="34" charset="0"/>
              </a:rPr>
              <a:t> </a:t>
            </a:r>
            <a:r>
              <a:rPr lang="en-US" altLang="en-US" sz="1800" dirty="0">
                <a:solidFill>
                  <a:srgbClr val="000000"/>
                </a:solidFill>
                <a:latin typeface="Arial" panose="020B0604020202020204" pitchFamily="34" charset="0"/>
                <a:cs typeface="Arial" panose="020B0604020202020204" pitchFamily="34" charset="0"/>
              </a:rPr>
              <a:t>= Predicted Output Values.</a:t>
            </a:r>
            <a:endParaRPr lang="en-US" altLang="en-US" sz="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latin typeface="Arial" panose="020B0604020202020204" pitchFamily="34" charset="0"/>
                <a:cs typeface="Arial" panose="020B0604020202020204" pitchFamily="34" charset="0"/>
              </a:rPr>
              <a:t>We can use </a:t>
            </a:r>
            <a:r>
              <a:rPr lang="en-US" altLang="en-US" sz="1800" dirty="0" err="1">
                <a:solidFill>
                  <a:srgbClr val="000000"/>
                </a:solidFill>
                <a:latin typeface="Arial" panose="020B0604020202020204" pitchFamily="34" charset="0"/>
                <a:cs typeface="Arial" panose="020B0604020202020204" pitchFamily="34" charset="0"/>
              </a:rPr>
              <a:t>mean_squared_error</a:t>
            </a:r>
            <a:r>
              <a:rPr lang="en-US" altLang="en-US" sz="1800" dirty="0">
                <a:solidFill>
                  <a:srgbClr val="000000"/>
                </a:solidFill>
                <a:latin typeface="Arial" panose="020B0604020202020204" pitchFamily="34" charset="0"/>
                <a:cs typeface="Arial" panose="020B0604020202020204" pitchFamily="34" charset="0"/>
              </a:rPr>
              <a:t> function of </a:t>
            </a:r>
            <a:r>
              <a:rPr lang="en-US" altLang="en-US" sz="1800" dirty="0" err="1">
                <a:solidFill>
                  <a:srgbClr val="000000"/>
                </a:solidFill>
                <a:latin typeface="Arial" panose="020B0604020202020204" pitchFamily="34" charset="0"/>
                <a:cs typeface="Arial" panose="020B0604020202020204" pitchFamily="34" charset="0"/>
              </a:rPr>
              <a:t>sklearn.metrics</a:t>
            </a:r>
            <a:r>
              <a:rPr lang="en-US" altLang="en-US" sz="1800" dirty="0">
                <a:solidFill>
                  <a:srgbClr val="000000"/>
                </a:solidFill>
                <a:latin typeface="Arial" panose="020B0604020202020204" pitchFamily="34" charset="0"/>
                <a:cs typeface="Arial" panose="020B0604020202020204" pitchFamily="34" charset="0"/>
              </a:rPr>
              <a:t> to compute MSE</a:t>
            </a:r>
            <a:endParaRPr lang="en-US" altLang="en-US" dirty="0">
              <a:solidFill>
                <a:schemeClr val="tx1"/>
              </a:solidFill>
              <a:latin typeface="Arial" panose="020B0604020202020204" pitchFamily="34" charset="0"/>
            </a:endParaRPr>
          </a:p>
        </p:txBody>
      </p:sp>
      <p:pic>
        <p:nvPicPr>
          <p:cNvPr id="9" name="Picture 8">
            <a:extLst>
              <a:ext uri="{FF2B5EF4-FFF2-40B4-BE49-F238E27FC236}">
                <a16:creationId xmlns:a16="http://schemas.microsoft.com/office/drawing/2014/main" id="{61CFA0ED-24CB-4442-9B7C-34A9B9419327}"/>
              </a:ext>
            </a:extLst>
          </p:cNvPr>
          <p:cNvPicPr>
            <a:picLocks noChangeAspect="1"/>
          </p:cNvPicPr>
          <p:nvPr/>
        </p:nvPicPr>
        <p:blipFill>
          <a:blip r:embed="rId3"/>
          <a:stretch>
            <a:fillRect/>
          </a:stretch>
        </p:blipFill>
        <p:spPr>
          <a:xfrm>
            <a:off x="3586162" y="3157537"/>
            <a:ext cx="1971675" cy="542925"/>
          </a:xfrm>
          <a:prstGeom prst="rect">
            <a:avLst/>
          </a:prstGeom>
          <a:ln>
            <a:solidFill>
              <a:srgbClr val="C00000"/>
            </a:solidFill>
          </a:ln>
        </p:spPr>
      </p:pic>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spTree>
    <p:extLst>
      <p:ext uri="{BB962C8B-B14F-4D97-AF65-F5344CB8AC3E}">
        <p14:creationId xmlns:p14="http://schemas.microsoft.com/office/powerpoint/2010/main" val="64634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23.2 Performance Metrics for Regression</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 Squared (R</a:t>
            </a:r>
            <a:r>
              <a:rPr lang="en-US" sz="1800" b="1" baseline="30000" dirty="0">
                <a:solidFill>
                  <a:schemeClr val="tx1"/>
                </a:solidFill>
              </a:rPr>
              <a:t>2</a:t>
            </a:r>
            <a:r>
              <a:rPr lang="en-US" sz="1800" b="1"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R Squared metric is generally used for explanatory purpose and provides an indication of the goodness or fit of a set of predicted output values to the actual output values. </a:t>
            </a:r>
          </a:p>
          <a:p>
            <a:pPr marL="342900" indent="-342900" algn="l">
              <a:buClr>
                <a:srgbClr val="0070C0"/>
              </a:buClr>
              <a:buSzPct val="80000"/>
              <a:buFont typeface="Wingdings" pitchFamily="2" charset="2"/>
              <a:buChar char="u"/>
            </a:pPr>
            <a:r>
              <a:rPr lang="en-US" sz="1800" dirty="0">
                <a:solidFill>
                  <a:schemeClr val="tx1"/>
                </a:solidFill>
              </a:rPr>
              <a:t>The following formula will help us understanding it: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7" name="Picture 6">
            <a:extLst>
              <a:ext uri="{FF2B5EF4-FFF2-40B4-BE49-F238E27FC236}">
                <a16:creationId xmlns:a16="http://schemas.microsoft.com/office/drawing/2014/main" id="{5E3116A1-36F8-45AD-8A87-832B8750353E}"/>
              </a:ext>
            </a:extLst>
          </p:cNvPr>
          <p:cNvPicPr>
            <a:picLocks noChangeAspect="1"/>
          </p:cNvPicPr>
          <p:nvPr/>
        </p:nvPicPr>
        <p:blipFill>
          <a:blip r:embed="rId3"/>
          <a:stretch>
            <a:fillRect/>
          </a:stretch>
        </p:blipFill>
        <p:spPr>
          <a:xfrm>
            <a:off x="3390900" y="3019425"/>
            <a:ext cx="2362200" cy="819150"/>
          </a:xfrm>
          <a:prstGeom prst="rect">
            <a:avLst/>
          </a:prstGeom>
          <a:ln>
            <a:solidFill>
              <a:srgbClr val="C00000"/>
            </a:solidFill>
          </a:ln>
        </p:spPr>
      </p:pic>
      <p:sp>
        <p:nvSpPr>
          <p:cNvPr id="11" name="副標題 2">
            <a:extLst>
              <a:ext uri="{FF2B5EF4-FFF2-40B4-BE49-F238E27FC236}">
                <a16:creationId xmlns:a16="http://schemas.microsoft.com/office/drawing/2014/main" id="{30436DB9-5D3F-4AA6-A875-767978D7DA3E}"/>
              </a:ext>
            </a:extLst>
          </p:cNvPr>
          <p:cNvSpPr txBox="1">
            <a:spLocks/>
          </p:cNvSpPr>
          <p:nvPr/>
        </p:nvSpPr>
        <p:spPr>
          <a:xfrm>
            <a:off x="457200" y="4032126"/>
            <a:ext cx="8219256" cy="98105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In the above equation, numerator is MSE and the denominator is the variance in Y values.</a:t>
            </a:r>
          </a:p>
          <a:p>
            <a:pPr marL="342900" indent="-342900" algn="l">
              <a:buClr>
                <a:srgbClr val="0070C0"/>
              </a:buClr>
              <a:buSzPct val="80000"/>
              <a:buFont typeface="Wingdings" pitchFamily="2" charset="2"/>
              <a:buChar char="u"/>
            </a:pPr>
            <a:r>
              <a:rPr lang="en-US" sz="1800" dirty="0">
                <a:solidFill>
                  <a:schemeClr val="tx1"/>
                </a:solidFill>
              </a:rPr>
              <a:t>We can use r2_score function of </a:t>
            </a:r>
            <a:r>
              <a:rPr lang="en-US" sz="1800" dirty="0" err="1">
                <a:solidFill>
                  <a:schemeClr val="tx1"/>
                </a:solidFill>
              </a:rPr>
              <a:t>sklearn.metrics</a:t>
            </a:r>
            <a:r>
              <a:rPr lang="en-US" sz="1800" dirty="0">
                <a:solidFill>
                  <a:schemeClr val="tx1"/>
                </a:solidFill>
              </a:rPr>
              <a:t> to compute R squared value.</a:t>
            </a:r>
          </a:p>
        </p:txBody>
      </p:sp>
    </p:spTree>
    <p:extLst>
      <p:ext uri="{BB962C8B-B14F-4D97-AF65-F5344CB8AC3E}">
        <p14:creationId xmlns:p14="http://schemas.microsoft.com/office/powerpoint/2010/main" val="87010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23.3 Performance Metrics Example 2</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606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23.3 Performance Metrics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Example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8" name="Picture 7">
            <a:extLst>
              <a:ext uri="{FF2B5EF4-FFF2-40B4-BE49-F238E27FC236}">
                <a16:creationId xmlns:a16="http://schemas.microsoft.com/office/drawing/2014/main" id="{1CEF4A2D-9B78-4F4F-AC51-8D449E58B80D}"/>
              </a:ext>
            </a:extLst>
          </p:cNvPr>
          <p:cNvPicPr>
            <a:picLocks noChangeAspect="1"/>
          </p:cNvPicPr>
          <p:nvPr/>
        </p:nvPicPr>
        <p:blipFill>
          <a:blip r:embed="rId3"/>
          <a:stretch>
            <a:fillRect/>
          </a:stretch>
        </p:blipFill>
        <p:spPr>
          <a:xfrm>
            <a:off x="1835696" y="2025298"/>
            <a:ext cx="4819650" cy="2590800"/>
          </a:xfrm>
          <a:prstGeom prst="rect">
            <a:avLst/>
          </a:prstGeom>
          <a:ln>
            <a:solidFill>
              <a:srgbClr val="C00000"/>
            </a:solidFill>
          </a:ln>
        </p:spPr>
      </p:pic>
    </p:spTree>
    <p:extLst>
      <p:ext uri="{BB962C8B-B14F-4D97-AF65-F5344CB8AC3E}">
        <p14:creationId xmlns:p14="http://schemas.microsoft.com/office/powerpoint/2010/main" val="8406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Classification Problems</a:t>
            </a:r>
          </a:p>
          <a:p>
            <a:pPr marL="342900" indent="-342900" algn="l">
              <a:buClr>
                <a:srgbClr val="0070C0"/>
              </a:buClr>
              <a:buSzPct val="80000"/>
              <a:buFont typeface="Wingdings" pitchFamily="2" charset="2"/>
              <a:buChar char="u"/>
            </a:pPr>
            <a:r>
              <a:rPr lang="en-US" sz="1800" dirty="0">
                <a:solidFill>
                  <a:schemeClr val="tx1"/>
                </a:solidFill>
              </a:rPr>
              <a:t>We have discussed classification and its algorithms in the previous chapters. Here, we are going to discuss various performance metrics that can be used to evaluate predictions for classification problems.</a:t>
            </a:r>
          </a:p>
          <a:p>
            <a:pPr marL="342900" indent="-342900" algn="l">
              <a:buClr>
                <a:srgbClr val="0070C0"/>
              </a:buClr>
              <a:buSzPct val="80000"/>
              <a:buFont typeface="Wingdings" pitchFamily="2" charset="2"/>
              <a:buChar char="u"/>
            </a:pPr>
            <a:r>
              <a:rPr lang="en-US" sz="1800" dirty="0">
                <a:solidFill>
                  <a:schemeClr val="tx1"/>
                </a:solidFill>
              </a:rPr>
              <a:t>Confusion Matrix</a:t>
            </a:r>
          </a:p>
          <a:p>
            <a:pPr marL="342900" indent="-342900" algn="l">
              <a:buClr>
                <a:srgbClr val="0070C0"/>
              </a:buClr>
              <a:buSzPct val="80000"/>
              <a:buFont typeface="Wingdings" pitchFamily="2" charset="2"/>
              <a:buChar char="u"/>
            </a:pPr>
            <a:r>
              <a:rPr lang="en-US" sz="1800" dirty="0">
                <a:solidFill>
                  <a:schemeClr val="tx1"/>
                </a:solidFill>
              </a:rPr>
              <a:t>It is the easiest way to measure the performance of a classification problem where the output can be of two or more type of classes. A confusion matrix is nothing but a table with two dimensions viz. (namely), “Actual” and “Predicted” and furthermore, both the dimensions have “True Positives (TP)”, “True Negatives (TN)”, “False Positives (FP)”, “False Negatives (FN)” as shown below: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65E91982-7E01-4086-B1AC-2EFA779503A3}"/>
              </a:ext>
            </a:extLst>
          </p:cNvPr>
          <p:cNvPicPr>
            <a:picLocks noChangeAspect="1"/>
          </p:cNvPicPr>
          <p:nvPr/>
        </p:nvPicPr>
        <p:blipFill>
          <a:blip r:embed="rId3"/>
          <a:stretch>
            <a:fillRect/>
          </a:stretch>
        </p:blipFill>
        <p:spPr>
          <a:xfrm>
            <a:off x="2339752" y="4444602"/>
            <a:ext cx="3933825" cy="1981200"/>
          </a:xfrm>
          <a:prstGeom prst="rect">
            <a:avLst/>
          </a:prstGeom>
          <a:ln>
            <a:solidFill>
              <a:srgbClr val="C00000"/>
            </a:solidFill>
          </a:ln>
        </p:spPr>
      </p:pic>
    </p:spTree>
    <p:extLst>
      <p:ext uri="{BB962C8B-B14F-4D97-AF65-F5344CB8AC3E}">
        <p14:creationId xmlns:p14="http://schemas.microsoft.com/office/powerpoint/2010/main" val="232276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23.3 Performance Metrics Example 2</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6206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Regression Example 2</a:t>
            </a:r>
          </a:p>
          <a:p>
            <a:pPr marL="342900" indent="-342900" algn="l">
              <a:buClr>
                <a:srgbClr val="0070C0"/>
              </a:buClr>
              <a:buSzPct val="80000"/>
              <a:buFont typeface="Wingdings" pitchFamily="2" charset="2"/>
              <a:buChar char="u"/>
            </a:pPr>
            <a:r>
              <a:rPr lang="en-US" sz="1800" b="1" dirty="0">
                <a:solidFill>
                  <a:schemeClr val="tx1"/>
                </a:solidFill>
              </a:rPr>
              <a:t>Display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lang="zh-TW" altLang="en-US" sz="1600" b="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10" name="TextBox 9">
            <a:extLst>
              <a:ext uri="{FF2B5EF4-FFF2-40B4-BE49-F238E27FC236}">
                <a16:creationId xmlns:a16="http://schemas.microsoft.com/office/drawing/2014/main" id="{32BFABCA-178A-42A3-8EB2-C3F3FC04B61E}"/>
              </a:ext>
            </a:extLst>
          </p:cNvPr>
          <p:cNvSpPr txBox="1"/>
          <p:nvPr/>
        </p:nvSpPr>
        <p:spPr>
          <a:xfrm>
            <a:off x="5364088" y="3212976"/>
            <a:ext cx="144016" cy="215444"/>
          </a:xfrm>
          <a:prstGeom prst="rect">
            <a:avLst/>
          </a:prstGeom>
          <a:noFill/>
        </p:spPr>
        <p:txBody>
          <a:bodyPr wrap="square" rtlCol="0">
            <a:spAutoFit/>
          </a:bodyPr>
          <a:lstStyle/>
          <a:p>
            <a:r>
              <a:rPr lang="en-US" sz="800" dirty="0"/>
              <a:t>2</a:t>
            </a:r>
          </a:p>
        </p:txBody>
      </p:sp>
      <p:pic>
        <p:nvPicPr>
          <p:cNvPr id="7" name="Picture 6">
            <a:extLst>
              <a:ext uri="{FF2B5EF4-FFF2-40B4-BE49-F238E27FC236}">
                <a16:creationId xmlns:a16="http://schemas.microsoft.com/office/drawing/2014/main" id="{73844665-6755-4698-BF12-81C8DA88065C}"/>
              </a:ext>
            </a:extLst>
          </p:cNvPr>
          <p:cNvPicPr>
            <a:picLocks noChangeAspect="1"/>
          </p:cNvPicPr>
          <p:nvPr/>
        </p:nvPicPr>
        <p:blipFill>
          <a:blip r:embed="rId3"/>
          <a:stretch>
            <a:fillRect/>
          </a:stretch>
        </p:blipFill>
        <p:spPr>
          <a:xfrm>
            <a:off x="1187624" y="2348880"/>
            <a:ext cx="6515100" cy="752475"/>
          </a:xfrm>
          <a:prstGeom prst="rect">
            <a:avLst/>
          </a:prstGeom>
          <a:ln>
            <a:solidFill>
              <a:srgbClr val="C00000"/>
            </a:solidFill>
          </a:ln>
        </p:spPr>
      </p:pic>
    </p:spTree>
    <p:extLst>
      <p:ext uri="{BB962C8B-B14F-4D97-AF65-F5344CB8AC3E}">
        <p14:creationId xmlns:p14="http://schemas.microsoft.com/office/powerpoint/2010/main" val="75292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Performance Metrics for Classification Problems</a:t>
            </a:r>
          </a:p>
          <a:p>
            <a:pPr marL="342900" indent="-342900" algn="l">
              <a:buClr>
                <a:srgbClr val="0070C0"/>
              </a:buClr>
              <a:buSzPct val="80000"/>
              <a:buFont typeface="Wingdings" pitchFamily="2" charset="2"/>
              <a:buChar char="u"/>
            </a:pPr>
            <a:r>
              <a:rPr lang="en-US" sz="1800" dirty="0">
                <a:solidFill>
                  <a:schemeClr val="tx1"/>
                </a:solidFill>
              </a:rPr>
              <a:t>Explanation of the terms associated with confusion matrix are as follows −</a:t>
            </a:r>
          </a:p>
          <a:p>
            <a:pPr marL="800100" lvl="1" indent="-342900" algn="l">
              <a:buClr>
                <a:srgbClr val="0070C0"/>
              </a:buClr>
              <a:buSzPct val="80000"/>
              <a:buFont typeface="Wingdings" pitchFamily="2" charset="2"/>
              <a:buChar char="u"/>
            </a:pPr>
            <a:r>
              <a:rPr lang="en-US" sz="1800" b="1" dirty="0">
                <a:solidFill>
                  <a:schemeClr val="tx1"/>
                </a:solidFill>
              </a:rPr>
              <a:t>True Positives (TP)</a:t>
            </a:r>
            <a:r>
              <a:rPr lang="en-US" sz="1800" dirty="0">
                <a:solidFill>
                  <a:schemeClr val="tx1"/>
                </a:solidFill>
              </a:rPr>
              <a:t> − It is the case when both actual class &amp; predicted class of data point is 1.</a:t>
            </a:r>
          </a:p>
          <a:p>
            <a:pPr marL="800100" lvl="1" indent="-342900" algn="l">
              <a:buClr>
                <a:srgbClr val="0070C0"/>
              </a:buClr>
              <a:buSzPct val="80000"/>
              <a:buFont typeface="Wingdings" pitchFamily="2" charset="2"/>
              <a:buChar char="u"/>
            </a:pPr>
            <a:r>
              <a:rPr lang="en-US" sz="1800" b="1" dirty="0">
                <a:solidFill>
                  <a:schemeClr val="tx1"/>
                </a:solidFill>
              </a:rPr>
              <a:t>True Negatives (TN)</a:t>
            </a:r>
            <a:r>
              <a:rPr lang="en-US" sz="1800" dirty="0">
                <a:solidFill>
                  <a:schemeClr val="tx1"/>
                </a:solidFill>
              </a:rPr>
              <a:t> − It is the case when both actual class &amp; predicted class of data point is 0.</a:t>
            </a:r>
          </a:p>
          <a:p>
            <a:pPr marL="800100" lvl="1" indent="-342900" algn="l">
              <a:buClr>
                <a:srgbClr val="0070C0"/>
              </a:buClr>
              <a:buSzPct val="80000"/>
              <a:buFont typeface="Wingdings" pitchFamily="2" charset="2"/>
              <a:buChar char="u"/>
            </a:pPr>
            <a:r>
              <a:rPr lang="en-US" sz="1800" b="1" dirty="0">
                <a:solidFill>
                  <a:schemeClr val="tx1"/>
                </a:solidFill>
              </a:rPr>
              <a:t>False Positives (FP)</a:t>
            </a:r>
            <a:r>
              <a:rPr lang="en-US" sz="1800" dirty="0">
                <a:solidFill>
                  <a:schemeClr val="tx1"/>
                </a:solidFill>
              </a:rPr>
              <a:t> − It is the case when actual class of data point is 0 &amp; predicted class of data point is 1.</a:t>
            </a:r>
          </a:p>
          <a:p>
            <a:pPr marL="800100" lvl="1" indent="-342900" algn="l">
              <a:buClr>
                <a:srgbClr val="0070C0"/>
              </a:buClr>
              <a:buSzPct val="80000"/>
              <a:buFont typeface="Wingdings" pitchFamily="2" charset="2"/>
              <a:buChar char="u"/>
            </a:pPr>
            <a:r>
              <a:rPr lang="en-US" sz="1800" b="1" dirty="0">
                <a:solidFill>
                  <a:schemeClr val="tx1"/>
                </a:solidFill>
              </a:rPr>
              <a:t>False Negatives (FN)</a:t>
            </a:r>
            <a:r>
              <a:rPr lang="en-US" sz="1800" dirty="0">
                <a:solidFill>
                  <a:schemeClr val="tx1"/>
                </a:solidFill>
              </a:rPr>
              <a:t> − It is the case when actual class of data point is 1 &amp; predicted class of data point is 0.</a:t>
            </a:r>
          </a:p>
          <a:p>
            <a:pPr marL="342900" indent="-342900" algn="l">
              <a:buClr>
                <a:srgbClr val="0070C0"/>
              </a:buClr>
              <a:buSzPct val="80000"/>
              <a:buFont typeface="Wingdings" pitchFamily="2" charset="2"/>
              <a:buChar char="u"/>
            </a:pPr>
            <a:r>
              <a:rPr lang="en-US" sz="1800" dirty="0">
                <a:solidFill>
                  <a:schemeClr val="tx1"/>
                </a:solidFill>
              </a:rPr>
              <a:t>We can use </a:t>
            </a:r>
            <a:r>
              <a:rPr lang="en-US" sz="1800" i="1" dirty="0" err="1">
                <a:solidFill>
                  <a:schemeClr val="tx1"/>
                </a:solidFill>
              </a:rPr>
              <a:t>confusion_matrix</a:t>
            </a:r>
            <a:r>
              <a:rPr lang="en-US" sz="1800" dirty="0">
                <a:solidFill>
                  <a:schemeClr val="tx1"/>
                </a:solidFill>
              </a:rPr>
              <a:t> function of </a:t>
            </a:r>
            <a:r>
              <a:rPr lang="en-US" sz="1800" i="1" dirty="0" err="1">
                <a:solidFill>
                  <a:schemeClr val="tx1"/>
                </a:solidFill>
              </a:rPr>
              <a:t>sklearn.metrics</a:t>
            </a:r>
            <a:r>
              <a:rPr lang="en-US" sz="1800" dirty="0">
                <a:solidFill>
                  <a:schemeClr val="tx1"/>
                </a:solidFill>
              </a:rPr>
              <a:t> to compute Confusion Matrix of our classification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34111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Classification Accuracy</a:t>
            </a:r>
          </a:p>
          <a:p>
            <a:pPr marL="342900" indent="-342900" algn="l">
              <a:buClr>
                <a:srgbClr val="0070C0"/>
              </a:buClr>
              <a:buSzPct val="80000"/>
              <a:buFont typeface="Wingdings" pitchFamily="2" charset="2"/>
              <a:buChar char="u"/>
            </a:pPr>
            <a:r>
              <a:rPr lang="en-US" sz="1800" dirty="0">
                <a:solidFill>
                  <a:schemeClr val="tx1"/>
                </a:solidFill>
              </a:rPr>
              <a:t>It is most common performance metric for classification algorithms. It may be defined as the number of correct predictions made as a ratio of all predictions made.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683EF737-9A65-47B6-90E0-8DE343B54BE4}"/>
              </a:ext>
            </a:extLst>
          </p:cNvPr>
          <p:cNvPicPr>
            <a:picLocks noChangeAspect="1"/>
          </p:cNvPicPr>
          <p:nvPr/>
        </p:nvPicPr>
        <p:blipFill>
          <a:blip r:embed="rId3"/>
          <a:stretch>
            <a:fillRect/>
          </a:stretch>
        </p:blipFill>
        <p:spPr>
          <a:xfrm>
            <a:off x="3114675" y="3114675"/>
            <a:ext cx="2914650" cy="628650"/>
          </a:xfrm>
          <a:prstGeom prst="rect">
            <a:avLst/>
          </a:prstGeom>
          <a:ln>
            <a:solidFill>
              <a:srgbClr val="C00000"/>
            </a:solidFill>
          </a:ln>
        </p:spPr>
      </p:pic>
      <p:sp>
        <p:nvSpPr>
          <p:cNvPr id="8" name="副標題 2">
            <a:extLst>
              <a:ext uri="{FF2B5EF4-FFF2-40B4-BE49-F238E27FC236}">
                <a16:creationId xmlns:a16="http://schemas.microsoft.com/office/drawing/2014/main" id="{2FACA11C-B7AA-4D4A-9F57-E2F080A32A7E}"/>
              </a:ext>
            </a:extLst>
          </p:cNvPr>
          <p:cNvSpPr txBox="1">
            <a:spLocks/>
          </p:cNvSpPr>
          <p:nvPr/>
        </p:nvSpPr>
        <p:spPr>
          <a:xfrm>
            <a:off x="457200" y="3925556"/>
            <a:ext cx="8352928" cy="10876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Recall or Sensitivity</a:t>
            </a:r>
          </a:p>
          <a:p>
            <a:pPr marL="342900" indent="-342900" algn="l">
              <a:buClr>
                <a:srgbClr val="0070C0"/>
              </a:buClr>
              <a:buSzPct val="80000"/>
              <a:buFont typeface="Wingdings" pitchFamily="2" charset="2"/>
              <a:buChar char="u"/>
            </a:pPr>
            <a:r>
              <a:rPr lang="en-US" sz="1800" dirty="0">
                <a:solidFill>
                  <a:schemeClr val="tx1"/>
                </a:solidFill>
              </a:rPr>
              <a:t>Recall may be defined as the number of positives returned by our ML model.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pic>
        <p:nvPicPr>
          <p:cNvPr id="9" name="Picture 8">
            <a:extLst>
              <a:ext uri="{FF2B5EF4-FFF2-40B4-BE49-F238E27FC236}">
                <a16:creationId xmlns:a16="http://schemas.microsoft.com/office/drawing/2014/main" id="{9A5E3C64-1B01-4072-83D7-B15D6FC1C8B5}"/>
              </a:ext>
            </a:extLst>
          </p:cNvPr>
          <p:cNvPicPr>
            <a:picLocks noChangeAspect="1"/>
          </p:cNvPicPr>
          <p:nvPr/>
        </p:nvPicPr>
        <p:blipFill>
          <a:blip r:embed="rId4"/>
          <a:stretch>
            <a:fillRect/>
          </a:stretch>
        </p:blipFill>
        <p:spPr>
          <a:xfrm>
            <a:off x="3275856" y="5313674"/>
            <a:ext cx="1857375" cy="714375"/>
          </a:xfrm>
          <a:prstGeom prst="rect">
            <a:avLst/>
          </a:prstGeom>
          <a:ln>
            <a:solidFill>
              <a:srgbClr val="C00000"/>
            </a:solidFill>
          </a:ln>
        </p:spPr>
      </p:pic>
    </p:spTree>
    <p:extLst>
      <p:ext uri="{BB962C8B-B14F-4D97-AF65-F5344CB8AC3E}">
        <p14:creationId xmlns:p14="http://schemas.microsoft.com/office/powerpoint/2010/main" val="149904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3136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Specificity</a:t>
            </a:r>
          </a:p>
          <a:p>
            <a:pPr marL="342900" indent="-342900" algn="l">
              <a:buClr>
                <a:srgbClr val="0070C0"/>
              </a:buClr>
              <a:buSzPct val="80000"/>
              <a:buFont typeface="Wingdings" pitchFamily="2" charset="2"/>
              <a:buChar char="u"/>
            </a:pPr>
            <a:r>
              <a:rPr lang="en-US" sz="1800" dirty="0">
                <a:solidFill>
                  <a:schemeClr val="tx1"/>
                </a:solidFill>
              </a:rPr>
              <a:t>Specificity, in contrast to recall, may be defined as the number of negatives returned by our ML model. </a:t>
            </a:r>
          </a:p>
          <a:p>
            <a:pPr marL="342900" indent="-342900" algn="l">
              <a:buClr>
                <a:srgbClr val="0070C0"/>
              </a:buClr>
              <a:buSzPct val="80000"/>
              <a:buFont typeface="Wingdings" pitchFamily="2" charset="2"/>
              <a:buChar char="u"/>
            </a:pPr>
            <a:r>
              <a:rPr lang="en-US" sz="1800" dirty="0">
                <a:solidFill>
                  <a:schemeClr val="tx1"/>
                </a:solidFill>
              </a:rPr>
              <a:t>We can easily calculate it by confusion matrix with the help of following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 name="Picture 9">
            <a:extLst>
              <a:ext uri="{FF2B5EF4-FFF2-40B4-BE49-F238E27FC236}">
                <a16:creationId xmlns:a16="http://schemas.microsoft.com/office/drawing/2014/main" id="{A0AFA82C-AC03-4C7A-98AF-9956291F573E}"/>
              </a:ext>
            </a:extLst>
          </p:cNvPr>
          <p:cNvPicPr>
            <a:picLocks noChangeAspect="1"/>
          </p:cNvPicPr>
          <p:nvPr/>
        </p:nvPicPr>
        <p:blipFill>
          <a:blip r:embed="rId3"/>
          <a:stretch>
            <a:fillRect/>
          </a:stretch>
        </p:blipFill>
        <p:spPr>
          <a:xfrm>
            <a:off x="3347864" y="2665744"/>
            <a:ext cx="2000250" cy="533400"/>
          </a:xfrm>
          <a:prstGeom prst="rect">
            <a:avLst/>
          </a:prstGeom>
          <a:ln>
            <a:solidFill>
              <a:srgbClr val="C00000"/>
            </a:solidFill>
          </a:ln>
        </p:spPr>
      </p:pic>
      <p:sp>
        <p:nvSpPr>
          <p:cNvPr id="11" name="副標題 2">
            <a:extLst>
              <a:ext uri="{FF2B5EF4-FFF2-40B4-BE49-F238E27FC236}">
                <a16:creationId xmlns:a16="http://schemas.microsoft.com/office/drawing/2014/main" id="{E51BA529-DFDB-4A7B-8B9E-542EFE6AA52D}"/>
              </a:ext>
            </a:extLst>
          </p:cNvPr>
          <p:cNvSpPr txBox="1">
            <a:spLocks/>
          </p:cNvSpPr>
          <p:nvPr/>
        </p:nvSpPr>
        <p:spPr>
          <a:xfrm>
            <a:off x="494537" y="3389246"/>
            <a:ext cx="8352928" cy="108012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a:solidFill>
                  <a:schemeClr val="tx1"/>
                </a:solidFill>
              </a:rPr>
              <a:t>Support</a:t>
            </a:r>
          </a:p>
          <a:p>
            <a:pPr marL="342900" indent="-342900" algn="l">
              <a:buClr>
                <a:srgbClr val="0070C0"/>
              </a:buClr>
              <a:buSzPct val="80000"/>
              <a:buFont typeface="Wingdings" pitchFamily="2" charset="2"/>
              <a:buChar char="u"/>
            </a:pPr>
            <a:r>
              <a:rPr lang="en-US" sz="1800">
                <a:solidFill>
                  <a:schemeClr val="tx1"/>
                </a:solidFill>
              </a:rPr>
              <a:t>Support may be defined as the number of samples of the true response that lies in each class of target values.</a:t>
            </a:r>
            <a:endParaRPr lang="en-US" sz="1800" dirty="0">
              <a:solidFill>
                <a:schemeClr val="tx1"/>
              </a:solidFill>
            </a:endParaRPr>
          </a:p>
        </p:txBody>
      </p:sp>
    </p:spTree>
    <p:extLst>
      <p:ext uri="{BB962C8B-B14F-4D97-AF65-F5344CB8AC3E}">
        <p14:creationId xmlns:p14="http://schemas.microsoft.com/office/powerpoint/2010/main" val="367178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F1 Score</a:t>
            </a:r>
          </a:p>
          <a:p>
            <a:pPr marL="342900" indent="-342900" algn="l">
              <a:buClr>
                <a:srgbClr val="0070C0"/>
              </a:buClr>
              <a:buSzPct val="80000"/>
              <a:buFont typeface="Wingdings" pitchFamily="2" charset="2"/>
              <a:buChar char="u"/>
            </a:pPr>
            <a:r>
              <a:rPr lang="en-US" sz="1800" dirty="0">
                <a:solidFill>
                  <a:schemeClr val="tx1"/>
                </a:solidFill>
              </a:rPr>
              <a:t>This score will give us the harmonic mean of precision and recall. </a:t>
            </a:r>
          </a:p>
          <a:p>
            <a:pPr marL="342900" indent="-342900" algn="l">
              <a:buClr>
                <a:srgbClr val="0070C0"/>
              </a:buClr>
              <a:buSzPct val="80000"/>
              <a:buFont typeface="Wingdings" pitchFamily="2" charset="2"/>
              <a:buChar char="u"/>
            </a:pPr>
            <a:r>
              <a:rPr lang="en-US" sz="1800" dirty="0">
                <a:solidFill>
                  <a:schemeClr val="tx1"/>
                </a:solidFill>
              </a:rPr>
              <a:t>Mathematically, F1 score is the weighted average of the precision and recall. </a:t>
            </a:r>
          </a:p>
          <a:p>
            <a:pPr marL="342900" indent="-342900" algn="l">
              <a:buClr>
                <a:srgbClr val="0070C0"/>
              </a:buClr>
              <a:buSzPct val="80000"/>
              <a:buFont typeface="Wingdings" pitchFamily="2" charset="2"/>
              <a:buChar char="u"/>
            </a:pPr>
            <a:r>
              <a:rPr lang="en-US" sz="1800" dirty="0">
                <a:solidFill>
                  <a:schemeClr val="tx1"/>
                </a:solidFill>
              </a:rPr>
              <a:t>The best value of F1 would be 1 and worst would be 0. </a:t>
            </a:r>
          </a:p>
          <a:p>
            <a:pPr marL="342900" indent="-342900" algn="l">
              <a:buClr>
                <a:srgbClr val="0070C0"/>
              </a:buClr>
              <a:buSzPct val="80000"/>
              <a:buFont typeface="Wingdings" pitchFamily="2" charset="2"/>
              <a:buChar char="u"/>
            </a:pPr>
            <a:r>
              <a:rPr lang="en-US" sz="1800" dirty="0">
                <a:solidFill>
                  <a:schemeClr val="tx1"/>
                </a:solidFill>
              </a:rPr>
              <a:t>We can calculate F1 score with the help of following formula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D142C0C4-6E13-476E-B891-0638C8FA08AF}"/>
              </a:ext>
            </a:extLst>
          </p:cNvPr>
          <p:cNvPicPr>
            <a:picLocks noChangeAspect="1"/>
          </p:cNvPicPr>
          <p:nvPr/>
        </p:nvPicPr>
        <p:blipFill>
          <a:blip r:embed="rId3"/>
          <a:stretch>
            <a:fillRect/>
          </a:stretch>
        </p:blipFill>
        <p:spPr>
          <a:xfrm>
            <a:off x="2123728" y="3159558"/>
            <a:ext cx="4229100" cy="400050"/>
          </a:xfrm>
          <a:prstGeom prst="rect">
            <a:avLst/>
          </a:prstGeom>
          <a:ln>
            <a:solidFill>
              <a:srgbClr val="C00000"/>
            </a:solidFill>
          </a:ln>
        </p:spPr>
      </p:pic>
    </p:spTree>
    <p:extLst>
      <p:ext uri="{BB962C8B-B14F-4D97-AF65-F5344CB8AC3E}">
        <p14:creationId xmlns:p14="http://schemas.microsoft.com/office/powerpoint/2010/main" val="287992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AUC (Area Under ROC curve)</a:t>
            </a:r>
          </a:p>
          <a:p>
            <a:pPr marL="342900" indent="-342900" algn="l">
              <a:buClr>
                <a:srgbClr val="0070C0"/>
              </a:buClr>
              <a:buSzPct val="80000"/>
              <a:buFont typeface="Wingdings" pitchFamily="2" charset="2"/>
              <a:buChar char="u"/>
            </a:pPr>
            <a:r>
              <a:rPr lang="en-US" sz="1800" dirty="0">
                <a:solidFill>
                  <a:schemeClr val="tx1"/>
                </a:solidFill>
              </a:rPr>
              <a:t>AUC (Area Under Curve)-ROC (Receiver Operating Characteristic) is a performance metric, based on varying threshold values, for classification problems. </a:t>
            </a:r>
          </a:p>
          <a:p>
            <a:pPr marL="342900" indent="-342900" algn="l">
              <a:buClr>
                <a:srgbClr val="0070C0"/>
              </a:buClr>
              <a:buSzPct val="80000"/>
              <a:buFont typeface="Wingdings" pitchFamily="2" charset="2"/>
              <a:buChar char="u"/>
            </a:pPr>
            <a:r>
              <a:rPr lang="en-US" sz="1800" dirty="0">
                <a:solidFill>
                  <a:schemeClr val="tx1"/>
                </a:solidFill>
              </a:rPr>
              <a:t>As name suggests, ROC is a probability curve and AUC measure the separability. In simple words, AUC-ROC metric will tell us about the capability of model in distinguishing the classes. Higher the AUC, better the model.</a:t>
            </a:r>
          </a:p>
          <a:p>
            <a:pPr marL="342900" indent="-342900" algn="l">
              <a:buClr>
                <a:srgbClr val="0070C0"/>
              </a:buClr>
              <a:buSzPct val="80000"/>
              <a:buFont typeface="Wingdings" pitchFamily="2" charset="2"/>
              <a:buChar char="u"/>
            </a:pPr>
            <a:r>
              <a:rPr lang="en-US" sz="1800" dirty="0">
                <a:solidFill>
                  <a:schemeClr val="tx1"/>
                </a:solidFill>
              </a:rPr>
              <a:t>Mathematically, it can be created by plotting TPR (True Positive Rate), i.e., Sensitivity or recall vs FPR (False Positive Rate) i.e. 1-Specificity, at various threshold values.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96150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AUC (Area Under ROC curve)</a:t>
            </a:r>
          </a:p>
          <a:p>
            <a:pPr marL="342900" indent="-342900" algn="l">
              <a:buClr>
                <a:srgbClr val="0070C0"/>
              </a:buClr>
              <a:buSzPct val="80000"/>
              <a:buFont typeface="Wingdings" pitchFamily="2" charset="2"/>
              <a:buChar char="u"/>
            </a:pPr>
            <a:r>
              <a:rPr lang="en-US" sz="1800" dirty="0">
                <a:solidFill>
                  <a:schemeClr val="tx1"/>
                </a:solidFill>
              </a:rPr>
              <a:t>Following is the graph showing ROC, AUC having TPR at y-axis and FPR at x-axis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E2BE66BA-B3C9-4A29-BA0A-37358D8DFE72}"/>
              </a:ext>
            </a:extLst>
          </p:cNvPr>
          <p:cNvPicPr>
            <a:picLocks noChangeAspect="1"/>
          </p:cNvPicPr>
          <p:nvPr/>
        </p:nvPicPr>
        <p:blipFill>
          <a:blip r:embed="rId3"/>
          <a:stretch>
            <a:fillRect/>
          </a:stretch>
        </p:blipFill>
        <p:spPr>
          <a:xfrm>
            <a:off x="2590800" y="2165376"/>
            <a:ext cx="3755673" cy="2649836"/>
          </a:xfrm>
          <a:prstGeom prst="rect">
            <a:avLst/>
          </a:prstGeom>
          <a:ln>
            <a:solidFill>
              <a:srgbClr val="C00000"/>
            </a:solidFill>
          </a:ln>
        </p:spPr>
      </p:pic>
      <p:sp>
        <p:nvSpPr>
          <p:cNvPr id="9" name="副標題 2">
            <a:extLst>
              <a:ext uri="{FF2B5EF4-FFF2-40B4-BE49-F238E27FC236}">
                <a16:creationId xmlns:a16="http://schemas.microsoft.com/office/drawing/2014/main" id="{FBFB57B6-3FC3-4056-A916-7724D1FA98B5}"/>
              </a:ext>
            </a:extLst>
          </p:cNvPr>
          <p:cNvSpPr txBox="1">
            <a:spLocks/>
          </p:cNvSpPr>
          <p:nvPr/>
        </p:nvSpPr>
        <p:spPr>
          <a:xfrm>
            <a:off x="333872" y="5004402"/>
            <a:ext cx="8352928"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We can use </a:t>
            </a:r>
            <a:r>
              <a:rPr lang="en-US" sz="1800" dirty="0" err="1">
                <a:solidFill>
                  <a:schemeClr val="tx1"/>
                </a:solidFill>
              </a:rPr>
              <a:t>roc_auc_score</a:t>
            </a:r>
            <a:r>
              <a:rPr lang="en-US" sz="1800" dirty="0">
                <a:solidFill>
                  <a:schemeClr val="tx1"/>
                </a:solidFill>
              </a:rPr>
              <a:t> function of </a:t>
            </a:r>
            <a:r>
              <a:rPr lang="en-US" sz="1800" dirty="0" err="1">
                <a:solidFill>
                  <a:schemeClr val="tx1"/>
                </a:solidFill>
              </a:rPr>
              <a:t>sklearn.metrics</a:t>
            </a:r>
            <a:r>
              <a:rPr lang="en-US" sz="1800" dirty="0">
                <a:solidFill>
                  <a:schemeClr val="tx1"/>
                </a:solidFill>
              </a:rPr>
              <a:t> to compute AUC-ROC.</a:t>
            </a:r>
          </a:p>
        </p:txBody>
      </p:sp>
    </p:spTree>
    <p:extLst>
      <p:ext uri="{BB962C8B-B14F-4D97-AF65-F5344CB8AC3E}">
        <p14:creationId xmlns:p14="http://schemas.microsoft.com/office/powerpoint/2010/main" val="250382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23 Performance Metrics</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LOGLOSS (Logarithmic Loss)</a:t>
            </a:r>
          </a:p>
          <a:p>
            <a:pPr marL="342900" indent="-342900" algn="l">
              <a:buClr>
                <a:srgbClr val="0070C0"/>
              </a:buClr>
              <a:buSzPct val="80000"/>
              <a:buFont typeface="Wingdings" pitchFamily="2" charset="2"/>
              <a:buChar char="u"/>
            </a:pPr>
            <a:r>
              <a:rPr lang="en-US" sz="1800" dirty="0">
                <a:solidFill>
                  <a:schemeClr val="tx1"/>
                </a:solidFill>
              </a:rPr>
              <a:t>It is also called Logistic regression loss or cross-entropy loss. It basically defined on probability estimates and measures the performance of a classification model where the input is a probability value between 0 and 1. </a:t>
            </a:r>
          </a:p>
          <a:p>
            <a:pPr marL="342900" indent="-342900" algn="l">
              <a:buClr>
                <a:srgbClr val="0070C0"/>
              </a:buClr>
              <a:buSzPct val="80000"/>
              <a:buFont typeface="Wingdings" pitchFamily="2" charset="2"/>
              <a:buChar char="u"/>
            </a:pPr>
            <a:r>
              <a:rPr lang="en-US" sz="1800" dirty="0">
                <a:solidFill>
                  <a:schemeClr val="tx1"/>
                </a:solidFill>
              </a:rPr>
              <a:t>It can be understood more clearly by differentiating it with accuracy. </a:t>
            </a:r>
          </a:p>
          <a:p>
            <a:pPr marL="342900" indent="-342900" algn="l">
              <a:buClr>
                <a:srgbClr val="0070C0"/>
              </a:buClr>
              <a:buSzPct val="80000"/>
              <a:buFont typeface="Wingdings" pitchFamily="2" charset="2"/>
              <a:buChar char="u"/>
            </a:pPr>
            <a:r>
              <a:rPr lang="en-US" sz="1800" dirty="0">
                <a:solidFill>
                  <a:schemeClr val="tx1"/>
                </a:solidFill>
              </a:rPr>
              <a:t>As we know that accuracy is the count of predictions (predicted value = actual value) in our model whereas Log Loss is the amount of uncertainty of our prediction based on how much it varies from the actual label. </a:t>
            </a:r>
          </a:p>
          <a:p>
            <a:pPr marL="342900" indent="-342900" algn="l">
              <a:buClr>
                <a:srgbClr val="0070C0"/>
              </a:buClr>
              <a:buSzPct val="80000"/>
              <a:buFont typeface="Wingdings" pitchFamily="2" charset="2"/>
              <a:buChar char="u"/>
            </a:pPr>
            <a:r>
              <a:rPr lang="en-US" sz="1800" dirty="0">
                <a:solidFill>
                  <a:schemeClr val="tx1"/>
                </a:solidFill>
              </a:rPr>
              <a:t>With the help of Log Loss value, we can have more accurate view of the performance of our model. </a:t>
            </a:r>
          </a:p>
          <a:p>
            <a:pPr marL="342900" indent="-342900" algn="l">
              <a:buClr>
                <a:srgbClr val="0070C0"/>
              </a:buClr>
              <a:buSzPct val="80000"/>
              <a:buFont typeface="Wingdings" pitchFamily="2" charset="2"/>
              <a:buChar char="u"/>
            </a:pPr>
            <a:r>
              <a:rPr lang="en-US" sz="1800" dirty="0">
                <a:solidFill>
                  <a:schemeClr val="tx1"/>
                </a:solidFill>
              </a:rPr>
              <a:t>We can use </a:t>
            </a:r>
            <a:r>
              <a:rPr lang="en-US" sz="1800" dirty="0" err="1">
                <a:solidFill>
                  <a:schemeClr val="tx1"/>
                </a:solidFill>
              </a:rPr>
              <a:t>log_loss</a:t>
            </a:r>
            <a:r>
              <a:rPr lang="en-US" sz="1800" dirty="0">
                <a:solidFill>
                  <a:schemeClr val="tx1"/>
                </a:solidFill>
              </a:rPr>
              <a:t> function of </a:t>
            </a:r>
            <a:r>
              <a:rPr lang="en-US" sz="1800" dirty="0" err="1">
                <a:solidFill>
                  <a:schemeClr val="tx1"/>
                </a:solidFill>
              </a:rPr>
              <a:t>sklearn.metrics</a:t>
            </a:r>
            <a:r>
              <a:rPr lang="en-US" sz="1800" dirty="0">
                <a:solidFill>
                  <a:schemeClr val="tx1"/>
                </a:solidFill>
              </a:rPr>
              <a:t> to compute Log Loss.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https://www.tutorialspoint.com/machine_learning_with_python/machine_learning_algorithms_performance_metrics.htm</a:t>
            </a:r>
            <a:endParaRPr kumimoji="0" lang="zh-TW" altLang="en-US" sz="1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2020/4/30</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11459306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2969</TotalTime>
  <Words>1660</Words>
  <Application>Microsoft Office PowerPoint</Application>
  <PresentationFormat>On-screen Show (4:3)</PresentationFormat>
  <Paragraphs>156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MathJax_Math-italic</vt:lpstr>
      <vt:lpstr>Wingdings</vt:lpstr>
      <vt:lpstr>Office 佈景主題</vt:lpstr>
      <vt:lpstr>23 Performance Mertrics</vt:lpstr>
      <vt:lpstr>23 Performance Metrics</vt:lpstr>
      <vt:lpstr>23 Performance Metrics</vt:lpstr>
      <vt:lpstr>23 Performance Metrics</vt:lpstr>
      <vt:lpstr>23 Performance Metrics</vt:lpstr>
      <vt:lpstr>23 Performance Metrics</vt:lpstr>
      <vt:lpstr>23 Performance Metrics</vt:lpstr>
      <vt:lpstr>23 Performance Metrics</vt:lpstr>
      <vt:lpstr>23 Performance Metrics</vt:lpstr>
      <vt:lpstr>23.1 Performance Metrics Example 1</vt:lpstr>
      <vt:lpstr>23.1 Performance Metrics Example 1</vt:lpstr>
      <vt:lpstr>23.1 Performance Metrics Example 1</vt:lpstr>
      <vt:lpstr>23.2 Performance Metrics for Regression</vt:lpstr>
      <vt:lpstr>23.2 Performance Metrics for Regression</vt:lpstr>
      <vt:lpstr>23.2 Performance Metrics for Regression</vt:lpstr>
      <vt:lpstr>23.2 Performance Metrics for Regression</vt:lpstr>
      <vt:lpstr>23.2 Performance Metrics for Regression</vt:lpstr>
      <vt:lpstr>23.3 Performance Metrics Example 2</vt:lpstr>
      <vt:lpstr>23.3 Performance Metrics Example 2</vt:lpstr>
      <vt:lpstr>23.3 Performance Metrics Example 2</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994</cp:revision>
  <dcterms:created xsi:type="dcterms:W3CDTF">2018-09-28T16:40:41Z</dcterms:created>
  <dcterms:modified xsi:type="dcterms:W3CDTF">2020-04-30T23:14:46Z</dcterms:modified>
</cp:coreProperties>
</file>