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80" r:id="rId3"/>
    <p:sldId id="293" r:id="rId4"/>
    <p:sldId id="294" r:id="rId5"/>
    <p:sldId id="295" r:id="rId6"/>
    <p:sldId id="291" r:id="rId7"/>
    <p:sldId id="292" r:id="rId8"/>
    <p:sldId id="296" r:id="rId9"/>
    <p:sldId id="297" r:id="rId10"/>
    <p:sldId id="299" r:id="rId11"/>
    <p:sldId id="300" r:id="rId12"/>
    <p:sldId id="301" r:id="rId13"/>
    <p:sldId id="259" r:id="rId14"/>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38" autoAdjust="0"/>
    <p:restoredTop sz="96806" autoAdjust="0"/>
  </p:normalViewPr>
  <p:slideViewPr>
    <p:cSldViewPr>
      <p:cViewPr varScale="1">
        <p:scale>
          <a:sx n="95" d="100"/>
          <a:sy n="95" d="100"/>
        </p:scale>
        <p:origin x="330"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2020/4/30</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2020/4/30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2020/4/30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2020/4/30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2020/4/30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2020/4/30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2020/4/30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2020/4/30</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2020/4/30</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2020/4/30</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2020/4/30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2020/4/30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2020/4/30</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tutorialspoint.com/machine_learning_with_python/machine_learning_with_pipelines_automatic_workflows.htm"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tutorialspoint.com/machine_learning_with_python/machine_learning_with_pipelines_automatic_workflows.htm"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tutorialspoint.com/machine_learning_with_python/machine_learning_with_pipelines_automatic_workflows.htm"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tutorialspoint.com/machine_learning_with_python/machine_learning_with_pipelines_automatic_workflows.htm"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tutorialspoint.com/machine_learning_with_python/machine_learning_with_pipelines_automatic_workflows.htm"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tutorialspoint.com/machine_learning_with_python/machine_learning_with_pipelines_automatic_workflows.htm"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www.tutorialspoint.com/machine_learning_with_python/machine_learning_with_pipelines_automatic_workflows.htm"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tutorialspoint.com/machine_learning_with_python/machine_learning_with_pipelines_automatic_workflows.htm"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tutorialspoint.com/machine_learning_with_python/machine_learning_with_pipelines_automatic_workflows.htm"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24 Automatic Workflow</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24.2 Automatic Workflow Example 2</a:t>
            </a:r>
            <a:endParaRPr lang="zh-TW" altLang="en-US" b="1" dirty="0">
              <a:solidFill>
                <a:srgbClr val="FFFF00"/>
              </a:solidFill>
            </a:endParaRPr>
          </a:p>
        </p:txBody>
      </p:sp>
      <p:sp>
        <p:nvSpPr>
          <p:cNvPr id="3" name="副標題 2"/>
          <p:cNvSpPr>
            <a:spLocks noGrp="1"/>
          </p:cNvSpPr>
          <p:nvPr>
            <p:ph type="subTitle" idx="1"/>
          </p:nvPr>
        </p:nvSpPr>
        <p:spPr>
          <a:xfrm>
            <a:off x="467544" y="1268760"/>
            <a:ext cx="8219256" cy="230425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Model ML Pipeline and Feature Extraction</a:t>
            </a:r>
          </a:p>
          <a:p>
            <a:pPr marL="342900" indent="-342900" algn="l">
              <a:buClr>
                <a:srgbClr val="0070C0"/>
              </a:buClr>
              <a:buSzPct val="80000"/>
              <a:buFont typeface="Wingdings" pitchFamily="2" charset="2"/>
              <a:buChar char="u"/>
            </a:pPr>
            <a:r>
              <a:rPr lang="en-US" sz="1800" dirty="0">
                <a:solidFill>
                  <a:schemeClr val="tx1"/>
                </a:solidFill>
              </a:rPr>
              <a:t>Data leakage can also happen at feature extraction step of ML model. </a:t>
            </a:r>
          </a:p>
          <a:p>
            <a:pPr marL="342900" indent="-342900" algn="l">
              <a:buClr>
                <a:srgbClr val="0070C0"/>
              </a:buClr>
              <a:buSzPct val="80000"/>
              <a:buFont typeface="Wingdings" pitchFamily="2" charset="2"/>
              <a:buChar char="u"/>
            </a:pPr>
            <a:r>
              <a:rPr lang="en-US" sz="1800" dirty="0">
                <a:solidFill>
                  <a:schemeClr val="tx1"/>
                </a:solidFill>
              </a:rPr>
              <a:t>That is why feature extraction procedures should also be restricted to stop data leakage in our training dataset. </a:t>
            </a:r>
          </a:p>
          <a:p>
            <a:pPr marL="342900" indent="-342900" algn="l">
              <a:buClr>
                <a:srgbClr val="0070C0"/>
              </a:buClr>
              <a:buSzPct val="80000"/>
              <a:buFont typeface="Wingdings" pitchFamily="2" charset="2"/>
              <a:buChar char="u"/>
            </a:pPr>
            <a:r>
              <a:rPr lang="en-US" sz="1800" dirty="0">
                <a:solidFill>
                  <a:schemeClr val="tx1"/>
                </a:solidFill>
              </a:rPr>
              <a:t>As in the case of data preparation, by using ML pipelines, we can prevent this data leakage also. </a:t>
            </a:r>
          </a:p>
          <a:p>
            <a:pPr marL="342900" indent="-342900" algn="l">
              <a:buClr>
                <a:srgbClr val="0070C0"/>
              </a:buClr>
              <a:buSzPct val="80000"/>
              <a:buFont typeface="Wingdings" pitchFamily="2" charset="2"/>
              <a:buChar char="u"/>
            </a:pPr>
            <a:r>
              <a:rPr lang="en-US" sz="1800" dirty="0" err="1">
                <a:solidFill>
                  <a:schemeClr val="tx1"/>
                </a:solidFill>
              </a:rPr>
              <a:t>FeatureUnion</a:t>
            </a:r>
            <a:r>
              <a:rPr lang="en-US" sz="1800" dirty="0">
                <a:solidFill>
                  <a:schemeClr val="tx1"/>
                </a:solidFill>
              </a:rPr>
              <a:t>, a tool provided by ML pipelines can be used for this purpose.</a:t>
            </a:r>
          </a:p>
          <a:p>
            <a:pPr algn="l"/>
            <a:br>
              <a:rPr lang="en-US" sz="1800" dirty="0">
                <a:solidFill>
                  <a:schemeClr val="tx1"/>
                </a:solidFill>
              </a:rPr>
            </a:b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https://www.tutorialspoint.com/machine_learning_with_python/machine_learning_with_pipelines_automatic_workflows.htm</a:t>
            </a:r>
            <a:endParaRPr lang="zh-TW" altLang="en-US" sz="1600" b="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2020/4/30</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spTree>
    <p:extLst>
      <p:ext uri="{BB962C8B-B14F-4D97-AF65-F5344CB8AC3E}">
        <p14:creationId xmlns:p14="http://schemas.microsoft.com/office/powerpoint/2010/main" val="3767081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24.2 Automatic Workflow Example 2</a:t>
            </a:r>
            <a:endParaRPr lang="zh-TW" altLang="en-US" b="1" dirty="0">
              <a:solidFill>
                <a:srgbClr val="FFFF00"/>
              </a:solidFill>
            </a:endParaRPr>
          </a:p>
        </p:txBody>
      </p:sp>
      <p:sp>
        <p:nvSpPr>
          <p:cNvPr id="3" name="副標題 2"/>
          <p:cNvSpPr>
            <a:spLocks noGrp="1"/>
          </p:cNvSpPr>
          <p:nvPr>
            <p:ph type="subTitle" idx="1"/>
          </p:nvPr>
        </p:nvSpPr>
        <p:spPr>
          <a:xfrm>
            <a:off x="467544" y="1268760"/>
            <a:ext cx="8219256" cy="100811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Automatic Workflow Example 2: Model ML Pipeline and Feature Extraction</a:t>
            </a:r>
          </a:p>
          <a:p>
            <a:pPr marL="342900" indent="-342900" algn="l">
              <a:buClr>
                <a:srgbClr val="0070C0"/>
              </a:buClr>
              <a:buSzPct val="80000"/>
              <a:buFont typeface="Wingdings" pitchFamily="2" charset="2"/>
              <a:buChar char="u"/>
            </a:pPr>
            <a:r>
              <a:rPr lang="en-US" sz="1800" dirty="0">
                <a:solidFill>
                  <a:schemeClr val="tx1"/>
                </a:solidFill>
              </a:rPr>
              <a:t>Example of feature extraction and model evaluation workflow. </a:t>
            </a:r>
          </a:p>
          <a:p>
            <a:pPr marL="342900" indent="-342900" algn="l">
              <a:buClr>
                <a:srgbClr val="0070C0"/>
              </a:buClr>
              <a:buSzPct val="80000"/>
              <a:buFont typeface="Wingdings" pitchFamily="2" charset="2"/>
              <a:buChar char="u"/>
            </a:pPr>
            <a:r>
              <a:rPr lang="en-US" sz="1800" dirty="0">
                <a:solidFill>
                  <a:schemeClr val="tx1"/>
                </a:solidFill>
              </a:rPr>
              <a:t>For this purpose, we use Pima Indian Diabetes dataset from </a:t>
            </a:r>
            <a:r>
              <a:rPr lang="en-US" sz="1800" dirty="0" err="1">
                <a:solidFill>
                  <a:schemeClr val="tx1"/>
                </a:solidFill>
              </a:rPr>
              <a:t>Sklearn</a:t>
            </a:r>
            <a:r>
              <a:rPr lang="en-US" sz="1800" dirty="0">
                <a:solidFill>
                  <a:schemeClr val="tx1"/>
                </a:solidFill>
              </a:rPr>
              <a:t>.</a:t>
            </a:r>
            <a:br>
              <a:rPr lang="en-US" sz="1800" dirty="0">
                <a:solidFill>
                  <a:schemeClr val="tx1"/>
                </a:solidFill>
              </a:rPr>
            </a:b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https://www.tutorialspoint.com/machine_learning_with_python/machine_learning_with_pipelines_automatic_workflows.htm</a:t>
            </a:r>
            <a:endParaRPr lang="zh-TW" altLang="en-US" sz="1600" b="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2020/4/30</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pic>
        <p:nvPicPr>
          <p:cNvPr id="8" name="Picture 7">
            <a:extLst>
              <a:ext uri="{FF2B5EF4-FFF2-40B4-BE49-F238E27FC236}">
                <a16:creationId xmlns:a16="http://schemas.microsoft.com/office/drawing/2014/main" id="{475A0BF7-D2A8-4ED9-A5A9-1DBE74657CE0}"/>
              </a:ext>
            </a:extLst>
          </p:cNvPr>
          <p:cNvPicPr>
            <a:picLocks noChangeAspect="1"/>
          </p:cNvPicPr>
          <p:nvPr/>
        </p:nvPicPr>
        <p:blipFill>
          <a:blip r:embed="rId3"/>
          <a:stretch>
            <a:fillRect/>
          </a:stretch>
        </p:blipFill>
        <p:spPr>
          <a:xfrm>
            <a:off x="2059910" y="2321778"/>
            <a:ext cx="4464877" cy="4429015"/>
          </a:xfrm>
          <a:prstGeom prst="rect">
            <a:avLst/>
          </a:prstGeom>
          <a:ln>
            <a:solidFill>
              <a:srgbClr val="C00000"/>
            </a:solidFill>
          </a:ln>
        </p:spPr>
      </p:pic>
    </p:spTree>
    <p:extLst>
      <p:ext uri="{BB962C8B-B14F-4D97-AF65-F5344CB8AC3E}">
        <p14:creationId xmlns:p14="http://schemas.microsoft.com/office/powerpoint/2010/main" val="148408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24.2 Automatic Workflow Example 2</a:t>
            </a:r>
            <a:endParaRPr lang="zh-TW" altLang="en-US" b="1" dirty="0">
              <a:solidFill>
                <a:srgbClr val="FFFF00"/>
              </a:solidFill>
            </a:endParaRPr>
          </a:p>
        </p:txBody>
      </p:sp>
      <p:sp>
        <p:nvSpPr>
          <p:cNvPr id="3" name="副標題 2"/>
          <p:cNvSpPr>
            <a:spLocks noGrp="1"/>
          </p:cNvSpPr>
          <p:nvPr>
            <p:ph type="subTitle" idx="1"/>
          </p:nvPr>
        </p:nvSpPr>
        <p:spPr>
          <a:xfrm>
            <a:off x="467544" y="1268760"/>
            <a:ext cx="8219256" cy="69937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Automatic Workflow Example 2: Model ML Pipeline and Feature Extraction</a:t>
            </a:r>
          </a:p>
          <a:p>
            <a:pPr marL="342900" indent="-342900" algn="l">
              <a:buClr>
                <a:srgbClr val="0070C0"/>
              </a:buClr>
              <a:buSzPct val="80000"/>
              <a:buFont typeface="Wingdings" pitchFamily="2" charset="2"/>
              <a:buChar char="u"/>
            </a:pPr>
            <a:r>
              <a:rPr lang="en-US" sz="1800" dirty="0">
                <a:solidFill>
                  <a:schemeClr val="tx1"/>
                </a:solidFill>
              </a:rPr>
              <a:t>Display result</a:t>
            </a:r>
            <a:br>
              <a:rPr lang="en-US" sz="1800" dirty="0">
                <a:solidFill>
                  <a:schemeClr val="tx1"/>
                </a:solidFill>
              </a:rPr>
            </a:b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https://www.tutorialspoint.com/machine_learning_with_python/machine_learning_with_pipelines_automatic_workflows.htm</a:t>
            </a:r>
            <a:endParaRPr lang="zh-TW" altLang="en-US" sz="1600" b="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2020/4/30</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pic>
        <p:nvPicPr>
          <p:cNvPr id="7" name="Picture 6">
            <a:extLst>
              <a:ext uri="{FF2B5EF4-FFF2-40B4-BE49-F238E27FC236}">
                <a16:creationId xmlns:a16="http://schemas.microsoft.com/office/drawing/2014/main" id="{51C23C40-20D2-44D4-B32A-1000FCEADD4C}"/>
              </a:ext>
            </a:extLst>
          </p:cNvPr>
          <p:cNvPicPr>
            <a:picLocks noChangeAspect="1"/>
          </p:cNvPicPr>
          <p:nvPr/>
        </p:nvPicPr>
        <p:blipFill>
          <a:blip r:embed="rId3"/>
          <a:stretch>
            <a:fillRect/>
          </a:stretch>
        </p:blipFill>
        <p:spPr>
          <a:xfrm>
            <a:off x="2481444" y="2096293"/>
            <a:ext cx="4218028" cy="4505918"/>
          </a:xfrm>
          <a:prstGeom prst="rect">
            <a:avLst/>
          </a:prstGeom>
          <a:ln>
            <a:solidFill>
              <a:srgbClr val="C00000"/>
            </a:solidFill>
          </a:ln>
        </p:spPr>
      </p:pic>
    </p:spTree>
    <p:extLst>
      <p:ext uri="{BB962C8B-B14F-4D97-AF65-F5344CB8AC3E}">
        <p14:creationId xmlns:p14="http://schemas.microsoft.com/office/powerpoint/2010/main" val="449998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2020/4/30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24 Automatic Workflow</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280831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Automatic Workflow</a:t>
            </a:r>
          </a:p>
          <a:p>
            <a:pPr marL="342900" indent="-342900" algn="l">
              <a:buClr>
                <a:srgbClr val="0070C0"/>
              </a:buClr>
              <a:buSzPct val="80000"/>
              <a:buFont typeface="Wingdings" pitchFamily="2" charset="2"/>
              <a:buChar char="u"/>
            </a:pPr>
            <a:r>
              <a:rPr lang="en-US" sz="1800" dirty="0">
                <a:solidFill>
                  <a:schemeClr val="tx1"/>
                </a:solidFill>
              </a:rPr>
              <a:t>In order to execute and produce results successfully, a machine learning model must automate some standard workflows. </a:t>
            </a:r>
          </a:p>
          <a:p>
            <a:pPr marL="342900" indent="-342900" algn="l">
              <a:buClr>
                <a:srgbClr val="0070C0"/>
              </a:buClr>
              <a:buSzPct val="80000"/>
              <a:buFont typeface="Wingdings" pitchFamily="2" charset="2"/>
              <a:buChar char="u"/>
            </a:pPr>
            <a:r>
              <a:rPr lang="en-US" sz="1800" dirty="0">
                <a:solidFill>
                  <a:schemeClr val="tx1"/>
                </a:solidFill>
              </a:rPr>
              <a:t>The process of automate these standard workflows can be done with the help of Scikit-learn Pipelines.</a:t>
            </a:r>
          </a:p>
          <a:p>
            <a:pPr marL="342900" indent="-342900" algn="l">
              <a:buClr>
                <a:srgbClr val="0070C0"/>
              </a:buClr>
              <a:buSzPct val="80000"/>
              <a:buFont typeface="Wingdings" pitchFamily="2" charset="2"/>
              <a:buChar char="u"/>
            </a:pPr>
            <a:r>
              <a:rPr lang="en-US" sz="1800" dirty="0">
                <a:solidFill>
                  <a:schemeClr val="tx1"/>
                </a:solidFill>
              </a:rPr>
              <a:t>From a data scientist’s perspective, pipeline is a generalized, but very important concept. It basically allows data flow from its raw format to some useful information.</a:t>
            </a:r>
          </a:p>
          <a:p>
            <a:pPr marL="342900" indent="-342900" algn="l">
              <a:buClr>
                <a:srgbClr val="0070C0"/>
              </a:buClr>
              <a:buSzPct val="80000"/>
              <a:buFont typeface="Wingdings" pitchFamily="2" charset="2"/>
              <a:buChar char="u"/>
            </a:pPr>
            <a:r>
              <a:rPr lang="en-US" sz="1800" dirty="0">
                <a:solidFill>
                  <a:schemeClr val="tx1"/>
                </a:solidFill>
              </a:rPr>
              <a:t>The working of pipelines can be understood with the help of following diagram</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https://www.tutorialspoint.com/machine_learning_with_python/machine_learning_with_pipelines_automatic_workflows.htm</a:t>
            </a:r>
            <a:endParaRPr kumimoji="0" lang="zh-TW" altLang="en-US" sz="1600" b="1"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2020/4/30</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
        <p:nvSpPr>
          <p:cNvPr id="8" name="Rectangle 7">
            <a:extLst>
              <a:ext uri="{FF2B5EF4-FFF2-40B4-BE49-F238E27FC236}">
                <a16:creationId xmlns:a16="http://schemas.microsoft.com/office/drawing/2014/main" id="{B5EAECA5-F894-4180-B0CA-05C06A99DB97}"/>
              </a:ext>
            </a:extLst>
          </p:cNvPr>
          <p:cNvSpPr/>
          <p:nvPr/>
        </p:nvSpPr>
        <p:spPr>
          <a:xfrm>
            <a:off x="683568" y="4293096"/>
            <a:ext cx="864096" cy="432048"/>
          </a:xfrm>
          <a:prstGeom prst="rect">
            <a:avLst/>
          </a:prstGeom>
          <a:solidFill>
            <a:schemeClr val="bg1">
              <a:lumMod val="8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Data Ingestion</a:t>
            </a:r>
          </a:p>
        </p:txBody>
      </p:sp>
      <p:sp>
        <p:nvSpPr>
          <p:cNvPr id="11" name="Rectangle 10">
            <a:extLst>
              <a:ext uri="{FF2B5EF4-FFF2-40B4-BE49-F238E27FC236}">
                <a16:creationId xmlns:a16="http://schemas.microsoft.com/office/drawing/2014/main" id="{C0868E10-6E71-48A0-ABA5-91860BDC61A7}"/>
              </a:ext>
            </a:extLst>
          </p:cNvPr>
          <p:cNvSpPr/>
          <p:nvPr/>
        </p:nvSpPr>
        <p:spPr>
          <a:xfrm>
            <a:off x="2234438" y="4301335"/>
            <a:ext cx="1026451" cy="432048"/>
          </a:xfrm>
          <a:prstGeom prst="rect">
            <a:avLst/>
          </a:prstGeom>
          <a:solidFill>
            <a:schemeClr val="bg1">
              <a:lumMod val="8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Data Preparation</a:t>
            </a:r>
          </a:p>
        </p:txBody>
      </p:sp>
      <p:cxnSp>
        <p:nvCxnSpPr>
          <p:cNvPr id="12" name="Straight Arrow Connector 11">
            <a:extLst>
              <a:ext uri="{FF2B5EF4-FFF2-40B4-BE49-F238E27FC236}">
                <a16:creationId xmlns:a16="http://schemas.microsoft.com/office/drawing/2014/main" id="{4BEF00C4-0390-4117-8330-441DC8C98182}"/>
              </a:ext>
            </a:extLst>
          </p:cNvPr>
          <p:cNvCxnSpPr>
            <a:stCxn id="8" idx="3"/>
            <a:endCxn id="11" idx="1"/>
          </p:cNvCxnSpPr>
          <p:nvPr/>
        </p:nvCxnSpPr>
        <p:spPr>
          <a:xfrm>
            <a:off x="1547664" y="4509120"/>
            <a:ext cx="686774" cy="823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DF8A36F9-2DBF-4E9E-B5C7-37FB70BDF910}"/>
              </a:ext>
            </a:extLst>
          </p:cNvPr>
          <p:cNvSpPr/>
          <p:nvPr/>
        </p:nvSpPr>
        <p:spPr>
          <a:xfrm>
            <a:off x="3888888" y="4303785"/>
            <a:ext cx="1026451" cy="432048"/>
          </a:xfrm>
          <a:prstGeom prst="rect">
            <a:avLst/>
          </a:prstGeom>
          <a:solidFill>
            <a:schemeClr val="bg1">
              <a:lumMod val="8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ML Model Training</a:t>
            </a:r>
          </a:p>
        </p:txBody>
      </p:sp>
      <p:sp>
        <p:nvSpPr>
          <p:cNvPr id="16" name="Rectangle 15">
            <a:extLst>
              <a:ext uri="{FF2B5EF4-FFF2-40B4-BE49-F238E27FC236}">
                <a16:creationId xmlns:a16="http://schemas.microsoft.com/office/drawing/2014/main" id="{0CEA35BB-655C-45BF-83E9-F0B59CFD7C99}"/>
              </a:ext>
            </a:extLst>
          </p:cNvPr>
          <p:cNvSpPr/>
          <p:nvPr/>
        </p:nvSpPr>
        <p:spPr>
          <a:xfrm>
            <a:off x="5623329" y="4301335"/>
            <a:ext cx="1026451" cy="432048"/>
          </a:xfrm>
          <a:prstGeom prst="rect">
            <a:avLst/>
          </a:prstGeom>
          <a:solidFill>
            <a:schemeClr val="bg1">
              <a:lumMod val="8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Model Evaluation</a:t>
            </a:r>
          </a:p>
        </p:txBody>
      </p:sp>
      <p:sp>
        <p:nvSpPr>
          <p:cNvPr id="17" name="Rectangle 16">
            <a:extLst>
              <a:ext uri="{FF2B5EF4-FFF2-40B4-BE49-F238E27FC236}">
                <a16:creationId xmlns:a16="http://schemas.microsoft.com/office/drawing/2014/main" id="{2A816A6D-C1D2-4574-8F3C-5C3179043F12}"/>
              </a:ext>
            </a:extLst>
          </p:cNvPr>
          <p:cNvSpPr/>
          <p:nvPr/>
        </p:nvSpPr>
        <p:spPr>
          <a:xfrm>
            <a:off x="7357770" y="4301335"/>
            <a:ext cx="1026451" cy="432048"/>
          </a:xfrm>
          <a:prstGeom prst="rect">
            <a:avLst/>
          </a:prstGeom>
          <a:solidFill>
            <a:schemeClr val="bg1">
              <a:lumMod val="8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Deployment</a:t>
            </a:r>
          </a:p>
        </p:txBody>
      </p:sp>
      <p:cxnSp>
        <p:nvCxnSpPr>
          <p:cNvPr id="18" name="Straight Arrow Connector 17">
            <a:extLst>
              <a:ext uri="{FF2B5EF4-FFF2-40B4-BE49-F238E27FC236}">
                <a16:creationId xmlns:a16="http://schemas.microsoft.com/office/drawing/2014/main" id="{0FF8B1D4-87B5-4E18-954C-D7846AD5E53F}"/>
              </a:ext>
            </a:extLst>
          </p:cNvPr>
          <p:cNvCxnSpPr>
            <a:cxnSpLocks/>
            <a:stCxn id="11" idx="3"/>
            <a:endCxn id="15" idx="1"/>
          </p:cNvCxnSpPr>
          <p:nvPr/>
        </p:nvCxnSpPr>
        <p:spPr>
          <a:xfrm>
            <a:off x="3260889" y="4517359"/>
            <a:ext cx="627999" cy="245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5BC611F-F4F1-4A15-8897-9D18234F786B}"/>
              </a:ext>
            </a:extLst>
          </p:cNvPr>
          <p:cNvCxnSpPr>
            <a:cxnSpLocks/>
            <a:stCxn id="15" idx="3"/>
            <a:endCxn id="16" idx="1"/>
          </p:cNvCxnSpPr>
          <p:nvPr/>
        </p:nvCxnSpPr>
        <p:spPr>
          <a:xfrm flipV="1">
            <a:off x="4915339" y="4517359"/>
            <a:ext cx="707990" cy="245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B69004C-C9D7-4973-8B4E-E8201721EE79}"/>
              </a:ext>
            </a:extLst>
          </p:cNvPr>
          <p:cNvCxnSpPr>
            <a:cxnSpLocks/>
            <a:stCxn id="16" idx="3"/>
            <a:endCxn id="17" idx="1"/>
          </p:cNvCxnSpPr>
          <p:nvPr/>
        </p:nvCxnSpPr>
        <p:spPr>
          <a:xfrm>
            <a:off x="6649780" y="4517359"/>
            <a:ext cx="707990"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98D47C2D-C748-4F2A-B8A8-A711F5C2ABDC}"/>
              </a:ext>
            </a:extLst>
          </p:cNvPr>
          <p:cNvSpPr/>
          <p:nvPr/>
        </p:nvSpPr>
        <p:spPr>
          <a:xfrm>
            <a:off x="3888887" y="5373216"/>
            <a:ext cx="1026451" cy="432048"/>
          </a:xfrm>
          <a:prstGeom prst="rect">
            <a:avLst/>
          </a:prstGeom>
          <a:solidFill>
            <a:schemeClr val="bg1">
              <a:lumMod val="8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ML Model Re-Training</a:t>
            </a:r>
          </a:p>
        </p:txBody>
      </p:sp>
      <p:cxnSp>
        <p:nvCxnSpPr>
          <p:cNvPr id="35" name="Straight Arrow Connector 34">
            <a:extLst>
              <a:ext uri="{FF2B5EF4-FFF2-40B4-BE49-F238E27FC236}">
                <a16:creationId xmlns:a16="http://schemas.microsoft.com/office/drawing/2014/main" id="{5AD3BD0E-EA4D-4948-BF7D-CD5797723743}"/>
              </a:ext>
            </a:extLst>
          </p:cNvPr>
          <p:cNvCxnSpPr>
            <a:cxnSpLocks/>
            <a:stCxn id="34" idx="0"/>
            <a:endCxn id="15" idx="2"/>
          </p:cNvCxnSpPr>
          <p:nvPr/>
        </p:nvCxnSpPr>
        <p:spPr>
          <a:xfrm flipV="1">
            <a:off x="4402113" y="4735833"/>
            <a:ext cx="1" cy="63738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29" name="Connector: Elbow 1028">
            <a:extLst>
              <a:ext uri="{FF2B5EF4-FFF2-40B4-BE49-F238E27FC236}">
                <a16:creationId xmlns:a16="http://schemas.microsoft.com/office/drawing/2014/main" id="{7E2A505B-6A62-4657-B638-DE1ED070B1BF}"/>
              </a:ext>
            </a:extLst>
          </p:cNvPr>
          <p:cNvCxnSpPr>
            <a:stCxn id="16" idx="2"/>
            <a:endCxn id="34" idx="3"/>
          </p:cNvCxnSpPr>
          <p:nvPr/>
        </p:nvCxnSpPr>
        <p:spPr>
          <a:xfrm rot="5400000">
            <a:off x="5098019" y="4550703"/>
            <a:ext cx="855857" cy="1221217"/>
          </a:xfrm>
          <a:prstGeom prst="bentConnector2">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2769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24 Automatic Workflow</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460851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Automatic Workflow</a:t>
            </a:r>
          </a:p>
          <a:p>
            <a:pPr marL="342900" indent="-342900" algn="l">
              <a:buClr>
                <a:srgbClr val="0070C0"/>
              </a:buClr>
              <a:buSzPct val="80000"/>
              <a:buFont typeface="Wingdings" pitchFamily="2" charset="2"/>
              <a:buChar char="u"/>
            </a:pPr>
            <a:r>
              <a:rPr lang="en-US" sz="1600" dirty="0">
                <a:solidFill>
                  <a:schemeClr val="tx1"/>
                </a:solidFill>
              </a:rPr>
              <a:t>The blocks of ML pipelines are as follows:</a:t>
            </a:r>
          </a:p>
          <a:p>
            <a:pPr marL="342900" indent="-342900" algn="l">
              <a:buClr>
                <a:srgbClr val="0070C0"/>
              </a:buClr>
              <a:buSzPct val="80000"/>
              <a:buFont typeface="Wingdings" pitchFamily="2" charset="2"/>
              <a:buChar char="u"/>
            </a:pPr>
            <a:r>
              <a:rPr lang="en-US" sz="1600" b="1" dirty="0">
                <a:solidFill>
                  <a:schemeClr val="tx1"/>
                </a:solidFill>
              </a:rPr>
              <a:t>Data ingestion</a:t>
            </a:r>
            <a:r>
              <a:rPr lang="en-US" sz="1600" dirty="0">
                <a:solidFill>
                  <a:schemeClr val="tx1"/>
                </a:solidFill>
              </a:rPr>
              <a:t> − As the name suggests, it is the process of importing the data for use in ML project. The data can be extracted in real time or batches from single or multiple systems. It is one of the most challenging steps because the quality of data can affect the whole ML model.</a:t>
            </a:r>
          </a:p>
          <a:p>
            <a:pPr marL="342900" indent="-342900" algn="l">
              <a:buClr>
                <a:srgbClr val="0070C0"/>
              </a:buClr>
              <a:buSzPct val="80000"/>
              <a:buFont typeface="Wingdings" pitchFamily="2" charset="2"/>
              <a:buChar char="u"/>
            </a:pPr>
            <a:r>
              <a:rPr lang="en-US" sz="1600" b="1" dirty="0">
                <a:solidFill>
                  <a:schemeClr val="tx1"/>
                </a:solidFill>
              </a:rPr>
              <a:t>Data Preparation</a:t>
            </a:r>
            <a:r>
              <a:rPr lang="en-US" sz="1600" dirty="0">
                <a:solidFill>
                  <a:schemeClr val="tx1"/>
                </a:solidFill>
              </a:rPr>
              <a:t> − After importing the data, we need to prepare data to be used for our ML model. Data preprocessing is one of the most important technique of data preparation.</a:t>
            </a:r>
          </a:p>
          <a:p>
            <a:pPr marL="342900" indent="-342900" algn="l">
              <a:buClr>
                <a:srgbClr val="0070C0"/>
              </a:buClr>
              <a:buSzPct val="80000"/>
              <a:buFont typeface="Wingdings" pitchFamily="2" charset="2"/>
              <a:buChar char="u"/>
            </a:pPr>
            <a:r>
              <a:rPr lang="en-US" sz="1600" b="1" dirty="0">
                <a:solidFill>
                  <a:schemeClr val="tx1"/>
                </a:solidFill>
              </a:rPr>
              <a:t>ML Model Training</a:t>
            </a:r>
            <a:r>
              <a:rPr lang="en-US" sz="1600" dirty="0">
                <a:solidFill>
                  <a:schemeClr val="tx1"/>
                </a:solidFill>
              </a:rPr>
              <a:t> − Next step is to train our ML model. We have various ML algorithms, such as, </a:t>
            </a:r>
            <a:r>
              <a:rPr lang="en-US" sz="1600" b="1" dirty="0">
                <a:solidFill>
                  <a:srgbClr val="C00000"/>
                </a:solidFill>
              </a:rPr>
              <a:t>supervised, unsupervised, or reinforcement, </a:t>
            </a:r>
            <a:r>
              <a:rPr lang="en-US" sz="1600" dirty="0">
                <a:solidFill>
                  <a:schemeClr val="tx1"/>
                </a:solidFill>
              </a:rPr>
              <a:t>to extract the features from data, and make predictions.</a:t>
            </a:r>
          </a:p>
          <a:p>
            <a:pPr marL="342900" indent="-342900" algn="l">
              <a:buClr>
                <a:srgbClr val="0070C0"/>
              </a:buClr>
              <a:buSzPct val="80000"/>
              <a:buFont typeface="Wingdings" pitchFamily="2" charset="2"/>
              <a:buChar char="u"/>
            </a:pPr>
            <a:r>
              <a:rPr lang="en-US" sz="1600" b="1" dirty="0">
                <a:solidFill>
                  <a:schemeClr val="tx1"/>
                </a:solidFill>
              </a:rPr>
              <a:t>Model Evaluation</a:t>
            </a:r>
            <a:r>
              <a:rPr lang="en-US" sz="1600" dirty="0">
                <a:solidFill>
                  <a:schemeClr val="tx1"/>
                </a:solidFill>
              </a:rPr>
              <a:t> − Next, we need to evaluate the ML model. In case of </a:t>
            </a:r>
            <a:r>
              <a:rPr lang="en-US" sz="1600" dirty="0" err="1">
                <a:solidFill>
                  <a:schemeClr val="tx1"/>
                </a:solidFill>
              </a:rPr>
              <a:t>AutoML</a:t>
            </a:r>
            <a:r>
              <a:rPr lang="en-US" sz="1600" dirty="0">
                <a:solidFill>
                  <a:schemeClr val="tx1"/>
                </a:solidFill>
              </a:rPr>
              <a:t> pipeline, ML model can be evaluated with the help of various statistical methods and business rules.</a:t>
            </a:r>
          </a:p>
          <a:p>
            <a:pPr marL="342900" indent="-342900" algn="l">
              <a:buClr>
                <a:srgbClr val="0070C0"/>
              </a:buClr>
              <a:buSzPct val="80000"/>
              <a:buFont typeface="Wingdings" pitchFamily="2" charset="2"/>
              <a:buChar char="u"/>
            </a:pPr>
            <a:r>
              <a:rPr lang="en-US" sz="1600" b="1" dirty="0">
                <a:solidFill>
                  <a:schemeClr val="tx1"/>
                </a:solidFill>
              </a:rPr>
              <a:t>ML Model retraining</a:t>
            </a:r>
            <a:r>
              <a:rPr lang="en-US" sz="1600" dirty="0">
                <a:solidFill>
                  <a:schemeClr val="tx1"/>
                </a:solidFill>
              </a:rPr>
              <a:t> − In case of </a:t>
            </a:r>
            <a:r>
              <a:rPr lang="en-US" sz="1600" dirty="0" err="1">
                <a:solidFill>
                  <a:schemeClr val="tx1"/>
                </a:solidFill>
              </a:rPr>
              <a:t>AutoML</a:t>
            </a:r>
            <a:r>
              <a:rPr lang="en-US" sz="1600" dirty="0">
                <a:solidFill>
                  <a:schemeClr val="tx1"/>
                </a:solidFill>
              </a:rPr>
              <a:t> pipeline, it is not necessary that the first model is best one. The first model is considered as a baseline model and we can train it repeatably to increase model’s accuracy.</a:t>
            </a:r>
          </a:p>
          <a:p>
            <a:pPr marL="342900" indent="-342900" algn="l">
              <a:buClr>
                <a:srgbClr val="0070C0"/>
              </a:buClr>
              <a:buSzPct val="80000"/>
              <a:buFont typeface="Wingdings" pitchFamily="2" charset="2"/>
              <a:buChar char="u"/>
            </a:pPr>
            <a:r>
              <a:rPr lang="en-US" sz="1600" b="1" dirty="0">
                <a:solidFill>
                  <a:schemeClr val="tx1"/>
                </a:solidFill>
              </a:rPr>
              <a:t>Deployment</a:t>
            </a:r>
            <a:r>
              <a:rPr lang="en-US" sz="1600" dirty="0">
                <a:solidFill>
                  <a:schemeClr val="tx1"/>
                </a:solidFill>
              </a:rPr>
              <a:t> − At last, we need to deploy the model. This step involves applying and migrating the model to business operations for their use.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https://www.tutorialspoint.com/machine_learning_with_python/machine_learning_with_pipelines_automatic_workflows.htm</a:t>
            </a:r>
            <a:endParaRPr kumimoji="0" lang="zh-TW" altLang="en-US" sz="1600" b="1"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2020/4/30</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spTree>
    <p:extLst>
      <p:ext uri="{BB962C8B-B14F-4D97-AF65-F5344CB8AC3E}">
        <p14:creationId xmlns:p14="http://schemas.microsoft.com/office/powerpoint/2010/main" val="3937592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24 Automatic Workflow</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482453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Challenges Accompanying ML Pipelines</a:t>
            </a:r>
          </a:p>
          <a:p>
            <a:pPr marL="342900" indent="-342900" algn="l">
              <a:buClr>
                <a:srgbClr val="0070C0"/>
              </a:buClr>
              <a:buSzPct val="80000"/>
              <a:buFont typeface="Wingdings" pitchFamily="2" charset="2"/>
              <a:buChar char="u"/>
            </a:pPr>
            <a:r>
              <a:rPr lang="en-US" sz="1800" dirty="0">
                <a:solidFill>
                  <a:schemeClr val="tx1"/>
                </a:solidFill>
              </a:rPr>
              <a:t>In order to create ML pipelines, data scientists face many challenges. These challenges fall into the following three categories −</a:t>
            </a:r>
          </a:p>
          <a:p>
            <a:pPr marL="342900" indent="-342900" algn="l">
              <a:buClr>
                <a:srgbClr val="0070C0"/>
              </a:buClr>
              <a:buSzPct val="80000"/>
              <a:buFont typeface="Wingdings" pitchFamily="2" charset="2"/>
              <a:buChar char="u"/>
            </a:pPr>
            <a:r>
              <a:rPr lang="en-US" sz="1800" b="1" dirty="0">
                <a:solidFill>
                  <a:schemeClr val="tx1"/>
                </a:solidFill>
              </a:rPr>
              <a:t>Quality of Data</a:t>
            </a:r>
          </a:p>
          <a:p>
            <a:pPr marL="342900" indent="-342900" algn="l">
              <a:buClr>
                <a:srgbClr val="0070C0"/>
              </a:buClr>
              <a:buSzPct val="80000"/>
              <a:buFont typeface="Wingdings" pitchFamily="2" charset="2"/>
              <a:buChar char="u"/>
            </a:pPr>
            <a:r>
              <a:rPr lang="en-US" sz="1800" dirty="0">
                <a:solidFill>
                  <a:schemeClr val="tx1"/>
                </a:solidFill>
              </a:rPr>
              <a:t>The success of any ML model depends heavily on the quality of data. If the data we are providing to ML model is not accurate, reliable and robust, then we are going to end with wrong or misleading output.</a:t>
            </a:r>
          </a:p>
          <a:p>
            <a:pPr marL="342900" indent="-342900" algn="l">
              <a:buClr>
                <a:srgbClr val="0070C0"/>
              </a:buClr>
              <a:buSzPct val="80000"/>
              <a:buFont typeface="Wingdings" pitchFamily="2" charset="2"/>
              <a:buChar char="u"/>
            </a:pPr>
            <a:r>
              <a:rPr lang="en-US" sz="1800" b="1" dirty="0">
                <a:solidFill>
                  <a:schemeClr val="tx1"/>
                </a:solidFill>
              </a:rPr>
              <a:t>Data Reliability</a:t>
            </a:r>
          </a:p>
          <a:p>
            <a:pPr marL="342900" indent="-342900" algn="l">
              <a:buClr>
                <a:srgbClr val="0070C0"/>
              </a:buClr>
              <a:buSzPct val="80000"/>
              <a:buFont typeface="Wingdings" pitchFamily="2" charset="2"/>
              <a:buChar char="u"/>
            </a:pPr>
            <a:r>
              <a:rPr lang="en-US" sz="1800" dirty="0">
                <a:solidFill>
                  <a:schemeClr val="tx1"/>
                </a:solidFill>
              </a:rPr>
              <a:t>Another challenge associated with ML pipelines is the reliability of data we are providing to the ML model. As we know, there can be various sources from which data scientist can acquire data but to get the best results, it must be assured that the data sources are reliable and trusted.</a:t>
            </a:r>
          </a:p>
          <a:p>
            <a:pPr marL="342900" indent="-342900" algn="l">
              <a:buClr>
                <a:srgbClr val="0070C0"/>
              </a:buClr>
              <a:buSzPct val="80000"/>
              <a:buFont typeface="Wingdings" pitchFamily="2" charset="2"/>
              <a:buChar char="u"/>
            </a:pPr>
            <a:r>
              <a:rPr lang="en-US" sz="1800" b="1" dirty="0">
                <a:solidFill>
                  <a:schemeClr val="tx1"/>
                </a:solidFill>
              </a:rPr>
              <a:t>Data Accessibility</a:t>
            </a:r>
          </a:p>
          <a:p>
            <a:pPr marL="342900" indent="-342900" algn="l">
              <a:buClr>
                <a:srgbClr val="0070C0"/>
              </a:buClr>
              <a:buSzPct val="80000"/>
              <a:buFont typeface="Wingdings" pitchFamily="2" charset="2"/>
              <a:buChar char="u"/>
            </a:pPr>
            <a:r>
              <a:rPr lang="en-US" sz="1800" dirty="0">
                <a:solidFill>
                  <a:schemeClr val="tx1"/>
                </a:solidFill>
              </a:rPr>
              <a:t>To get the best results out of ML pipelines, the data itself must be accessible which requires consolidation, cleansing and curation of data. As a result of data accessibility property, metadata will be updated with new tags.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https://www.tutorialspoint.com/machine_learning_with_python/machine_learning_with_pipelines_automatic_workflows.htm</a:t>
            </a:r>
            <a:endParaRPr kumimoji="0" lang="zh-TW" altLang="en-US" sz="1600" b="1"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2020/4/30</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Tree>
    <p:extLst>
      <p:ext uri="{BB962C8B-B14F-4D97-AF65-F5344CB8AC3E}">
        <p14:creationId xmlns:p14="http://schemas.microsoft.com/office/powerpoint/2010/main" val="3227614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24 Automatic Workflow</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09634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Modelling ML Pipeline and Data Preparation</a:t>
            </a:r>
          </a:p>
          <a:p>
            <a:pPr marL="342900" indent="-342900" algn="l">
              <a:buClr>
                <a:srgbClr val="0070C0"/>
              </a:buClr>
              <a:buSzPct val="80000"/>
              <a:buFont typeface="Wingdings" pitchFamily="2" charset="2"/>
              <a:buChar char="u"/>
            </a:pPr>
            <a:r>
              <a:rPr lang="en-US" sz="1800" dirty="0">
                <a:solidFill>
                  <a:schemeClr val="tx1"/>
                </a:solidFill>
              </a:rPr>
              <a:t>Data leakage, happening from training dataset to testing dataset, is an important issue for data scientist to deal with while preparing data for ML model. </a:t>
            </a:r>
          </a:p>
          <a:p>
            <a:pPr marL="342900" indent="-342900" algn="l">
              <a:buClr>
                <a:srgbClr val="0070C0"/>
              </a:buClr>
              <a:buSzPct val="80000"/>
              <a:buFont typeface="Wingdings" pitchFamily="2" charset="2"/>
              <a:buChar char="u"/>
            </a:pPr>
            <a:r>
              <a:rPr lang="en-US" sz="1800" dirty="0">
                <a:solidFill>
                  <a:schemeClr val="tx1"/>
                </a:solidFill>
              </a:rPr>
              <a:t>Generally, at the time of data preparation, data scientist uses techniques like standardization or normalization on entire dataset before learning. </a:t>
            </a:r>
          </a:p>
          <a:p>
            <a:pPr marL="342900" indent="-342900" algn="l">
              <a:buClr>
                <a:srgbClr val="0070C0"/>
              </a:buClr>
              <a:buSzPct val="80000"/>
              <a:buFont typeface="Wingdings" pitchFamily="2" charset="2"/>
              <a:buChar char="u"/>
            </a:pPr>
            <a:r>
              <a:rPr lang="en-US" sz="1800" dirty="0">
                <a:solidFill>
                  <a:schemeClr val="tx1"/>
                </a:solidFill>
              </a:rPr>
              <a:t>But these techniques cannot help us from the leakage of data because the training dataset would have been influenced by the scale of the data in the testing dataset.</a:t>
            </a:r>
          </a:p>
          <a:p>
            <a:pPr marL="342900" indent="-342900" algn="l">
              <a:buClr>
                <a:srgbClr val="0070C0"/>
              </a:buClr>
              <a:buSzPct val="80000"/>
              <a:buFont typeface="Wingdings" pitchFamily="2" charset="2"/>
              <a:buChar char="u"/>
            </a:pPr>
            <a:r>
              <a:rPr lang="en-US" sz="1800" dirty="0">
                <a:solidFill>
                  <a:schemeClr val="tx1"/>
                </a:solidFill>
              </a:rPr>
              <a:t>By using ML pipelines, we can prevent this data leakage because pipelines ensure that data preparation like standardization is constrained to each fold of our cross-validation procedure.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https://www.tutorialspoint.com/machine_learning_with_python/machine_learning_with_pipelines_automatic_workflows.htm</a:t>
            </a:r>
            <a:endParaRPr kumimoji="0" lang="zh-TW" altLang="en-US" sz="1600" b="1"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2020/4/30</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Tree>
    <p:extLst>
      <p:ext uri="{BB962C8B-B14F-4D97-AF65-F5344CB8AC3E}">
        <p14:creationId xmlns:p14="http://schemas.microsoft.com/office/powerpoint/2010/main" val="2075034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fontScale="90000"/>
          </a:bodyPr>
          <a:lstStyle/>
          <a:p>
            <a:r>
              <a:rPr lang="en-US" altLang="zh-TW" sz="4800" b="1" dirty="0">
                <a:solidFill>
                  <a:srgbClr val="FFFF00"/>
                </a:solidFill>
              </a:rPr>
              <a:t>24.1 Automatic Workflow Example 1</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1262208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24.1 Automatic Workflow Example 1</a:t>
            </a:r>
            <a:endParaRPr lang="zh-TW" altLang="en-US" b="1" dirty="0">
              <a:solidFill>
                <a:srgbClr val="FFFF00"/>
              </a:solidFill>
            </a:endParaRPr>
          </a:p>
        </p:txBody>
      </p:sp>
      <p:sp>
        <p:nvSpPr>
          <p:cNvPr id="3" name="副標題 2"/>
          <p:cNvSpPr>
            <a:spLocks noGrp="1"/>
          </p:cNvSpPr>
          <p:nvPr>
            <p:ph type="subTitle" idx="1"/>
          </p:nvPr>
        </p:nvSpPr>
        <p:spPr>
          <a:xfrm>
            <a:off x="467544" y="1268760"/>
            <a:ext cx="8219256"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Automatic Workflow Example 1</a:t>
            </a:r>
            <a:endParaRPr lang="en-US" sz="1800" dirty="0">
              <a:solidFill>
                <a:schemeClr val="tx1"/>
              </a:solidFill>
            </a:endParaRPr>
          </a:p>
          <a:p>
            <a:pPr algn="l"/>
            <a:br>
              <a:rPr lang="en-US" sz="1800" dirty="0">
                <a:solidFill>
                  <a:schemeClr val="tx1"/>
                </a:solidFill>
              </a:rPr>
            </a:b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https://www.tutorialspoint.com/machine_learning_with_python/machine_learning_with_pipelines_automatic_workflows.htm</a:t>
            </a:r>
            <a:endParaRPr lang="zh-TW" altLang="en-US" sz="1600" b="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2020/4/30</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pic>
        <p:nvPicPr>
          <p:cNvPr id="8" name="Picture 7">
            <a:extLst>
              <a:ext uri="{FF2B5EF4-FFF2-40B4-BE49-F238E27FC236}">
                <a16:creationId xmlns:a16="http://schemas.microsoft.com/office/drawing/2014/main" id="{D6553E02-212E-4756-95BE-41C849E5F0BC}"/>
              </a:ext>
            </a:extLst>
          </p:cNvPr>
          <p:cNvPicPr>
            <a:picLocks noChangeAspect="1"/>
          </p:cNvPicPr>
          <p:nvPr/>
        </p:nvPicPr>
        <p:blipFill>
          <a:blip r:embed="rId3"/>
          <a:stretch>
            <a:fillRect/>
          </a:stretch>
        </p:blipFill>
        <p:spPr>
          <a:xfrm>
            <a:off x="1880754" y="1772816"/>
            <a:ext cx="5499558" cy="4326913"/>
          </a:xfrm>
          <a:prstGeom prst="rect">
            <a:avLst/>
          </a:prstGeom>
          <a:ln>
            <a:solidFill>
              <a:srgbClr val="C00000"/>
            </a:solidFill>
          </a:ln>
        </p:spPr>
      </p:pic>
    </p:spTree>
    <p:extLst>
      <p:ext uri="{BB962C8B-B14F-4D97-AF65-F5344CB8AC3E}">
        <p14:creationId xmlns:p14="http://schemas.microsoft.com/office/powerpoint/2010/main" val="1415788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24.1 Automatic Workflow Example 1</a:t>
            </a:r>
            <a:endParaRPr lang="zh-TW" altLang="en-US" b="1" dirty="0">
              <a:solidFill>
                <a:srgbClr val="FFFF00"/>
              </a:solidFill>
            </a:endParaRPr>
          </a:p>
        </p:txBody>
      </p:sp>
      <p:sp>
        <p:nvSpPr>
          <p:cNvPr id="3" name="副標題 2"/>
          <p:cNvSpPr>
            <a:spLocks noGrp="1"/>
          </p:cNvSpPr>
          <p:nvPr>
            <p:ph type="subTitle" idx="1"/>
          </p:nvPr>
        </p:nvSpPr>
        <p:spPr>
          <a:xfrm>
            <a:off x="467544" y="1268760"/>
            <a:ext cx="8219256" cy="70006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Automatic Workflow Example 1</a:t>
            </a:r>
          </a:p>
          <a:p>
            <a:pPr marL="342900" indent="-342900" algn="l">
              <a:buClr>
                <a:srgbClr val="0070C0"/>
              </a:buClr>
              <a:buSzPct val="80000"/>
              <a:buFont typeface="Wingdings" pitchFamily="2" charset="2"/>
              <a:buChar char="u"/>
            </a:pPr>
            <a:r>
              <a:rPr lang="en-US" sz="1800" b="1" dirty="0">
                <a:solidFill>
                  <a:schemeClr val="tx1"/>
                </a:solidFill>
              </a:rPr>
              <a:t>Display Result</a:t>
            </a:r>
            <a:endParaRPr lang="en-US" sz="1800" dirty="0">
              <a:solidFill>
                <a:schemeClr val="tx1"/>
              </a:solidFill>
            </a:endParaRPr>
          </a:p>
          <a:p>
            <a:pPr algn="l"/>
            <a:br>
              <a:rPr lang="en-US" sz="1800" dirty="0">
                <a:solidFill>
                  <a:schemeClr val="tx1"/>
                </a:solidFill>
              </a:rPr>
            </a:b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https://www.tutorialspoint.com/machine_learning_with_python/machine_learning_with_pipelines_automatic_workflows.htm</a:t>
            </a:r>
            <a:endParaRPr lang="zh-TW" altLang="en-US" sz="1600" b="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2020/4/30</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pic>
        <p:nvPicPr>
          <p:cNvPr id="7" name="Picture 6">
            <a:extLst>
              <a:ext uri="{FF2B5EF4-FFF2-40B4-BE49-F238E27FC236}">
                <a16:creationId xmlns:a16="http://schemas.microsoft.com/office/drawing/2014/main" id="{BCD84E71-A845-4596-A145-59506EDDEB23}"/>
              </a:ext>
            </a:extLst>
          </p:cNvPr>
          <p:cNvPicPr>
            <a:picLocks noChangeAspect="1"/>
          </p:cNvPicPr>
          <p:nvPr/>
        </p:nvPicPr>
        <p:blipFill>
          <a:blip r:embed="rId3"/>
          <a:stretch>
            <a:fillRect/>
          </a:stretch>
        </p:blipFill>
        <p:spPr>
          <a:xfrm>
            <a:off x="1259632" y="2112838"/>
            <a:ext cx="6410325" cy="2200275"/>
          </a:xfrm>
          <a:prstGeom prst="rect">
            <a:avLst/>
          </a:prstGeom>
          <a:ln>
            <a:solidFill>
              <a:srgbClr val="C00000"/>
            </a:solidFill>
          </a:ln>
        </p:spPr>
      </p:pic>
    </p:spTree>
    <p:extLst>
      <p:ext uri="{BB962C8B-B14F-4D97-AF65-F5344CB8AC3E}">
        <p14:creationId xmlns:p14="http://schemas.microsoft.com/office/powerpoint/2010/main" val="926477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fontScale="90000"/>
          </a:bodyPr>
          <a:lstStyle/>
          <a:p>
            <a:r>
              <a:rPr lang="en-US" altLang="zh-TW" sz="4800" b="1" dirty="0">
                <a:solidFill>
                  <a:srgbClr val="FFFF00"/>
                </a:solidFill>
              </a:rPr>
              <a:t>24.2 Automatic Workflow Example 2</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54100706"/>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3102</TotalTime>
  <Words>1109</Words>
  <Application>Microsoft Office PowerPoint</Application>
  <PresentationFormat>On-screen Show (4:3)</PresentationFormat>
  <Paragraphs>97</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Wingdings</vt:lpstr>
      <vt:lpstr>Office 佈景主題</vt:lpstr>
      <vt:lpstr>24 Automatic Workflow</vt:lpstr>
      <vt:lpstr>24 Automatic Workflow</vt:lpstr>
      <vt:lpstr>24 Automatic Workflow</vt:lpstr>
      <vt:lpstr>24 Automatic Workflow</vt:lpstr>
      <vt:lpstr>24 Automatic Workflow</vt:lpstr>
      <vt:lpstr>24.1 Automatic Workflow Example 1</vt:lpstr>
      <vt:lpstr>24.1 Automatic Workflow Example 1</vt:lpstr>
      <vt:lpstr>24.1 Automatic Workflow Example 1</vt:lpstr>
      <vt:lpstr>24.2 Automatic Workflow Example 2</vt:lpstr>
      <vt:lpstr>24.2 Automatic Workflow Example 2</vt:lpstr>
      <vt:lpstr>24.2 Automatic Workflow Example 2</vt:lpstr>
      <vt:lpstr>24.2 Automatic Workflow Example 2</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1025</cp:revision>
  <dcterms:created xsi:type="dcterms:W3CDTF">2018-09-28T16:40:41Z</dcterms:created>
  <dcterms:modified xsi:type="dcterms:W3CDTF">2020-05-01T01:27:57Z</dcterms:modified>
</cp:coreProperties>
</file>