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64" r:id="rId4"/>
    <p:sldId id="265" r:id="rId5"/>
    <p:sldId id="267" r:id="rId6"/>
    <p:sldId id="266" r:id="rId7"/>
    <p:sldId id="268" r:id="rId8"/>
    <p:sldId id="269" r:id="rId9"/>
    <p:sldId id="270" r:id="rId10"/>
    <p:sldId id="271" r:id="rId11"/>
    <p:sldId id="272" r:id="rId12"/>
    <p:sldId id="273" r:id="rId13"/>
    <p:sldId id="274" r:id="rId14"/>
    <p:sldId id="275"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2020/3/29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2020/3/29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2020/3/29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2020/3/29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2020/3/29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2020/3/29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2020/3/29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2020/3/29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2020/3/29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4BSgMbLucg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pcloud.com/community/tutorials/configure-load-balancing-nginx/"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pcloud.com/community/tutorials/configure-load-balancing-nginx/"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pcloud.com/community/tutorials/configure-load-balancing-nginx/"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ginx.com/resources/glossary/load-balanc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4BSgMbLucgM" TargetMode="External"/><Relationship Id="rId2" Type="http://schemas.openxmlformats.org/officeDocument/2006/relationships/hyperlink" Target="http://nginx.org/en/download.htm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4BSgMbLucgM"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39586692/nginx-error-bind-to-0-0-0-080-failed-permission-denied"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www.youtube.com/watch?v=4BSgMbLucg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4BSgMbLucgM"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4BSgMbLucgM"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4BSgMbLucg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Nginx</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2020/3/29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DF889FB-4F33-4880-8DE6-0ADD4E9B0C4C}"/>
              </a:ext>
            </a:extLst>
          </p:cNvPr>
          <p:cNvPicPr>
            <a:picLocks noChangeAspect="1"/>
          </p:cNvPicPr>
          <p:nvPr/>
        </p:nvPicPr>
        <p:blipFill>
          <a:blip r:embed="rId2"/>
          <a:stretch>
            <a:fillRect/>
          </a:stretch>
        </p:blipFill>
        <p:spPr>
          <a:xfrm>
            <a:off x="3926632" y="3625383"/>
            <a:ext cx="1066800" cy="962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Change html or server</a:t>
            </a:r>
            <a:endParaRPr lang="zh-TW" altLang="en-US" b="1" dirty="0">
              <a:solidFill>
                <a:srgbClr val="FFFF00"/>
              </a:solidFill>
            </a:endParaRPr>
          </a:p>
        </p:txBody>
      </p:sp>
      <p:sp>
        <p:nvSpPr>
          <p:cNvPr id="3" name="副標題 2"/>
          <p:cNvSpPr>
            <a:spLocks noGrp="1"/>
          </p:cNvSpPr>
          <p:nvPr>
            <p:ph type="subTitle" idx="1"/>
          </p:nvPr>
        </p:nvSpPr>
        <p:spPr>
          <a:xfrm>
            <a:off x="367862" y="1412778"/>
            <a:ext cx="831893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Kill the nginx.exe and restart again.</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3489643-CD47-4945-8EAA-FA9F115A18B1}"/>
              </a:ext>
            </a:extLst>
          </p:cNvPr>
          <p:cNvPicPr>
            <a:picLocks noChangeAspect="1"/>
          </p:cNvPicPr>
          <p:nvPr/>
        </p:nvPicPr>
        <p:blipFill>
          <a:blip r:embed="rId3"/>
          <a:stretch>
            <a:fillRect/>
          </a:stretch>
        </p:blipFill>
        <p:spPr>
          <a:xfrm>
            <a:off x="652462" y="2441201"/>
            <a:ext cx="7839075" cy="3267075"/>
          </a:xfrm>
          <a:prstGeom prst="rect">
            <a:avLst/>
          </a:prstGeom>
          <a:ln>
            <a:solidFill>
              <a:srgbClr val="C00000"/>
            </a:solidFill>
          </a:ln>
        </p:spPr>
      </p:pic>
    </p:spTree>
    <p:extLst>
      <p:ext uri="{BB962C8B-B14F-4D97-AF65-F5344CB8AC3E}">
        <p14:creationId xmlns:p14="http://schemas.microsoft.com/office/powerpoint/2010/main" val="215379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Configure Load Balancer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2020/3/29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0A59F709-1F31-46BA-91CE-84E2DDE06B98}"/>
              </a:ext>
            </a:extLst>
          </p:cNvPr>
          <p:cNvPicPr>
            <a:picLocks noChangeAspect="1"/>
          </p:cNvPicPr>
          <p:nvPr/>
        </p:nvPicPr>
        <p:blipFill>
          <a:blip r:embed="rId2"/>
          <a:stretch>
            <a:fillRect/>
          </a:stretch>
        </p:blipFill>
        <p:spPr>
          <a:xfrm>
            <a:off x="3926632" y="3625383"/>
            <a:ext cx="1066800" cy="962025"/>
          </a:xfrm>
          <a:prstGeom prst="rect">
            <a:avLst/>
          </a:prstGeom>
        </p:spPr>
      </p:pic>
    </p:spTree>
    <p:extLst>
      <p:ext uri="{BB962C8B-B14F-4D97-AF65-F5344CB8AC3E}">
        <p14:creationId xmlns:p14="http://schemas.microsoft.com/office/powerpoint/2010/main" val="344826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Configure Load Balancer</a:t>
            </a:r>
            <a:endParaRPr lang="zh-TW" altLang="en-US" b="1" dirty="0">
              <a:solidFill>
                <a:srgbClr val="FFFF00"/>
              </a:solidFill>
            </a:endParaRPr>
          </a:p>
        </p:txBody>
      </p:sp>
      <p:sp>
        <p:nvSpPr>
          <p:cNvPr id="3" name="副標題 2"/>
          <p:cNvSpPr>
            <a:spLocks noGrp="1"/>
          </p:cNvSpPr>
          <p:nvPr>
            <p:ph type="subTitle" idx="1"/>
          </p:nvPr>
        </p:nvSpPr>
        <p:spPr>
          <a:xfrm>
            <a:off x="367862" y="1412778"/>
            <a:ext cx="3916106" cy="36003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 </a:t>
            </a:r>
            <a:r>
              <a:rPr lang="en-US" sz="1800" b="1" dirty="0" err="1">
                <a:solidFill>
                  <a:schemeClr val="tx1"/>
                </a:solidFill>
              </a:rPr>
              <a:t>nginx.conf</a:t>
            </a:r>
            <a:r>
              <a:rPr lang="en-US" sz="1800" b="1" dirty="0">
                <a:solidFill>
                  <a:schemeClr val="tx1"/>
                </a:solidFill>
              </a:rPr>
              <a:t>, add upstream </a:t>
            </a:r>
            <a:r>
              <a:rPr lang="en-US" sz="1800" b="1" dirty="0" err="1">
                <a:solidFill>
                  <a:schemeClr val="tx1"/>
                </a:solidFill>
              </a:rPr>
              <a:t>load_balance_server</a:t>
            </a:r>
            <a:r>
              <a:rPr lang="en-US" sz="1800" b="1" dirty="0">
                <a:solidFill>
                  <a:schemeClr val="tx1"/>
                </a:solidFill>
              </a:rPr>
              <a:t> for port 8000 and port 9000.</a:t>
            </a:r>
          </a:p>
          <a:p>
            <a:pPr marL="342900" indent="-342900" algn="l">
              <a:buClr>
                <a:srgbClr val="0070C0"/>
              </a:buClr>
              <a:buSzPct val="80000"/>
              <a:buFont typeface="Wingdings" pitchFamily="2" charset="2"/>
              <a:buChar char="u"/>
            </a:pPr>
            <a:r>
              <a:rPr lang="en-US" sz="1800" b="1" dirty="0">
                <a:solidFill>
                  <a:schemeClr val="tx1"/>
                </a:solidFill>
              </a:rPr>
              <a:t>upstream </a:t>
            </a:r>
            <a:r>
              <a:rPr lang="en-US" sz="1800" b="1" dirty="0" err="1">
                <a:solidFill>
                  <a:schemeClr val="tx1"/>
                </a:solidFill>
              </a:rPr>
              <a:t>load_balancer_server</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    server localhost:8000;</a:t>
            </a:r>
          </a:p>
          <a:p>
            <a:pPr marL="342900" indent="-342900" algn="l">
              <a:buClr>
                <a:srgbClr val="0070C0"/>
              </a:buClr>
              <a:buSzPct val="80000"/>
              <a:buFont typeface="Wingdings" pitchFamily="2" charset="2"/>
              <a:buChar char="u"/>
            </a:pPr>
            <a:r>
              <a:rPr lang="en-US" sz="1800" b="1" dirty="0">
                <a:solidFill>
                  <a:schemeClr val="tx1"/>
                </a:solidFill>
              </a:rPr>
              <a:t>    server localhost:9000;</a:t>
            </a:r>
          </a:p>
          <a:p>
            <a:pPr marL="342900" indent="-342900" algn="l">
              <a:buClr>
                <a:srgbClr val="0070C0"/>
              </a:buClr>
              <a:buSzPct val="80000"/>
              <a:buFont typeface="Wingdings" pitchFamily="2" charset="2"/>
              <a:buChar char="u"/>
            </a:pP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server {</a:t>
            </a:r>
          </a:p>
          <a:p>
            <a:pPr marL="342900" indent="-342900" algn="l">
              <a:buClr>
                <a:srgbClr val="0070C0"/>
              </a:buClr>
              <a:buSzPct val="80000"/>
              <a:buFont typeface="Wingdings" pitchFamily="2" charset="2"/>
              <a:buChar char="u"/>
            </a:pPr>
            <a:r>
              <a:rPr lang="en-US" sz="1800" b="1" dirty="0">
                <a:solidFill>
                  <a:schemeClr val="tx1"/>
                </a:solidFill>
              </a:rPr>
              <a:t>     listen  8070;</a:t>
            </a:r>
          </a:p>
          <a:p>
            <a:pPr marL="342900" indent="-342900" algn="l">
              <a:buClr>
                <a:srgbClr val="0070C0"/>
              </a:buClr>
              <a:buSzPct val="80000"/>
              <a:buFont typeface="Wingdings" pitchFamily="2" charset="2"/>
              <a:buChar char="u"/>
            </a:pPr>
            <a:r>
              <a:rPr lang="en-US" sz="1800" b="1" dirty="0">
                <a:solidFill>
                  <a:schemeClr val="tx1"/>
                </a:solidFill>
              </a:rPr>
              <a:t>     </a:t>
            </a:r>
            <a:r>
              <a:rPr lang="en-US" sz="1800" b="1" dirty="0" err="1">
                <a:solidFill>
                  <a:schemeClr val="tx1"/>
                </a:solidFill>
              </a:rPr>
              <a:t>server_name</a:t>
            </a:r>
            <a:r>
              <a:rPr lang="en-US" sz="1800" b="1" dirty="0">
                <a:solidFill>
                  <a:schemeClr val="tx1"/>
                </a:solidFill>
              </a:rPr>
              <a:t> localhost;</a:t>
            </a:r>
          </a:p>
          <a:p>
            <a:pPr marL="342900" indent="-342900" algn="l">
              <a:buClr>
                <a:srgbClr val="0070C0"/>
              </a:buClr>
              <a:buSzPct val="80000"/>
              <a:buFont typeface="Wingdings" pitchFamily="2" charset="2"/>
              <a:buChar char="u"/>
            </a:pPr>
            <a:r>
              <a:rPr lang="en-US" sz="1800" b="1" dirty="0">
                <a:solidFill>
                  <a:schemeClr val="tx1"/>
                </a:solidFill>
              </a:rPr>
              <a: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https://upcloud.com/community/tutorials/configure-load-balancing-nginx/</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02B74E60-9227-487B-8282-628DDB46AF54}"/>
              </a:ext>
            </a:extLst>
          </p:cNvPr>
          <p:cNvPicPr>
            <a:picLocks noChangeAspect="1"/>
          </p:cNvPicPr>
          <p:nvPr/>
        </p:nvPicPr>
        <p:blipFill>
          <a:blip r:embed="rId3"/>
          <a:stretch>
            <a:fillRect/>
          </a:stretch>
        </p:blipFill>
        <p:spPr>
          <a:xfrm>
            <a:off x="4572000" y="1332474"/>
            <a:ext cx="4176207" cy="4625261"/>
          </a:xfrm>
          <a:prstGeom prst="rect">
            <a:avLst/>
          </a:prstGeom>
          <a:ln>
            <a:solidFill>
              <a:srgbClr val="C00000"/>
            </a:solidFill>
          </a:ln>
        </p:spPr>
      </p:pic>
    </p:spTree>
    <p:extLst>
      <p:ext uri="{BB962C8B-B14F-4D97-AF65-F5344CB8AC3E}">
        <p14:creationId xmlns:p14="http://schemas.microsoft.com/office/powerpoint/2010/main" val="399149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Configure Load Balancer</a:t>
            </a:r>
            <a:endParaRPr lang="zh-TW" altLang="en-US" b="1" dirty="0">
              <a:solidFill>
                <a:srgbClr val="FFFF00"/>
              </a:solidFill>
            </a:endParaRPr>
          </a:p>
        </p:txBody>
      </p:sp>
      <p:sp>
        <p:nvSpPr>
          <p:cNvPr id="3" name="副標題 2"/>
          <p:cNvSpPr>
            <a:spLocks noGrp="1"/>
          </p:cNvSpPr>
          <p:nvPr>
            <p:ph type="subTitle" idx="1"/>
          </p:nvPr>
        </p:nvSpPr>
        <p:spPr>
          <a:xfrm>
            <a:off x="367862" y="1412778"/>
            <a:ext cx="391610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Start the </a:t>
            </a:r>
            <a:r>
              <a:rPr lang="en-US" sz="1800" b="1" dirty="0" err="1">
                <a:solidFill>
                  <a:schemeClr val="tx1"/>
                </a:solidFill>
              </a:rPr>
              <a:t>nginx</a:t>
            </a:r>
            <a:r>
              <a:rPr lang="en-US" sz="1800" b="1" dirty="0">
                <a:solidFill>
                  <a:schemeClr val="tx1"/>
                </a:solidFill>
              </a:rPr>
              <a:t> server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https://upcloud.com/community/tutorials/configure-load-balancing-nginx/</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A933F83C-7655-4C01-95F9-AD22164F57F3}"/>
              </a:ext>
            </a:extLst>
          </p:cNvPr>
          <p:cNvPicPr>
            <a:picLocks noChangeAspect="1"/>
          </p:cNvPicPr>
          <p:nvPr/>
        </p:nvPicPr>
        <p:blipFill>
          <a:blip r:embed="rId3"/>
          <a:stretch>
            <a:fillRect/>
          </a:stretch>
        </p:blipFill>
        <p:spPr>
          <a:xfrm>
            <a:off x="4860034" y="1412778"/>
            <a:ext cx="2276475" cy="561975"/>
          </a:xfrm>
          <a:prstGeom prst="rect">
            <a:avLst/>
          </a:prstGeom>
          <a:ln>
            <a:solidFill>
              <a:srgbClr val="C00000"/>
            </a:solidFill>
          </a:ln>
        </p:spPr>
      </p:pic>
    </p:spTree>
    <p:extLst>
      <p:ext uri="{BB962C8B-B14F-4D97-AF65-F5344CB8AC3E}">
        <p14:creationId xmlns:p14="http://schemas.microsoft.com/office/powerpoint/2010/main" val="279139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Configure Load Balancer</a:t>
            </a:r>
            <a:endParaRPr lang="zh-TW" altLang="en-US" b="1" dirty="0">
              <a:solidFill>
                <a:srgbClr val="FFFF00"/>
              </a:solidFill>
            </a:endParaRPr>
          </a:p>
        </p:txBody>
      </p:sp>
      <p:sp>
        <p:nvSpPr>
          <p:cNvPr id="3" name="副標題 2"/>
          <p:cNvSpPr>
            <a:spLocks noGrp="1"/>
          </p:cNvSpPr>
          <p:nvPr>
            <p:ph type="subTitle" idx="1"/>
          </p:nvPr>
        </p:nvSpPr>
        <p:spPr>
          <a:xfrm>
            <a:off x="367862" y="1412777"/>
            <a:ext cx="8318938" cy="14401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Now, we can start </a:t>
            </a:r>
            <a:r>
              <a:rPr lang="en-US" sz="1800" b="1" dirty="0" err="1">
                <a:solidFill>
                  <a:schemeClr val="tx1"/>
                </a:solidFill>
              </a:rPr>
              <a:t>django</a:t>
            </a:r>
            <a:r>
              <a:rPr lang="en-US" sz="1800" b="1" dirty="0">
                <a:solidFill>
                  <a:schemeClr val="tx1"/>
                </a:solidFill>
              </a:rPr>
              <a:t> or flask app from port number 8000 and port number 9000.</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py</a:t>
            </a:r>
            <a:r>
              <a:rPr lang="en-US" sz="1800" b="1" dirty="0">
                <a:solidFill>
                  <a:schemeClr val="tx1"/>
                </a:solidFill>
              </a:rPr>
              <a:t> manage.py </a:t>
            </a:r>
            <a:r>
              <a:rPr lang="en-US" sz="1800" b="1" dirty="0" err="1">
                <a:solidFill>
                  <a:schemeClr val="tx1"/>
                </a:solidFill>
              </a:rPr>
              <a:t>runserver</a:t>
            </a:r>
            <a:r>
              <a:rPr lang="en-US" sz="1800" b="1" dirty="0">
                <a:solidFill>
                  <a:schemeClr val="tx1"/>
                </a:solidFill>
              </a:rPr>
              <a:t> 8000</a:t>
            </a:r>
          </a:p>
          <a:p>
            <a:pPr marL="342900" indent="-342900" algn="l">
              <a:buClr>
                <a:srgbClr val="0070C0"/>
              </a:buClr>
              <a:buSzPct val="80000"/>
              <a:buFont typeface="Wingdings" pitchFamily="2" charset="2"/>
              <a:buChar char="u"/>
            </a:pPr>
            <a:r>
              <a:rPr lang="en-US" sz="1800" b="1" dirty="0">
                <a:solidFill>
                  <a:schemeClr val="tx1"/>
                </a:solidFill>
              </a:rPr>
              <a:t>&gt; </a:t>
            </a:r>
            <a:r>
              <a:rPr lang="en-US" sz="1800" b="1" dirty="0" err="1">
                <a:solidFill>
                  <a:schemeClr val="tx1"/>
                </a:solidFill>
              </a:rPr>
              <a:t>py</a:t>
            </a:r>
            <a:r>
              <a:rPr lang="en-US" sz="1800" b="1" dirty="0">
                <a:solidFill>
                  <a:schemeClr val="tx1"/>
                </a:solidFill>
              </a:rPr>
              <a:t> manage.py </a:t>
            </a:r>
            <a:r>
              <a:rPr lang="en-US" sz="1800" b="1" dirty="0" err="1">
                <a:solidFill>
                  <a:schemeClr val="tx1"/>
                </a:solidFill>
              </a:rPr>
              <a:t>runserver</a:t>
            </a:r>
            <a:r>
              <a:rPr lang="en-US" sz="1800" b="1" dirty="0">
                <a:solidFill>
                  <a:schemeClr val="tx1"/>
                </a:solidFill>
              </a:rPr>
              <a:t> 9000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https://upcloud.com/community/tutorials/configure-load-balancing-nginx/</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8B372FD5-216E-49CC-BA4F-14AA1D540380}"/>
              </a:ext>
            </a:extLst>
          </p:cNvPr>
          <p:cNvPicPr>
            <a:picLocks noChangeAspect="1"/>
          </p:cNvPicPr>
          <p:nvPr/>
        </p:nvPicPr>
        <p:blipFill>
          <a:blip r:embed="rId3"/>
          <a:stretch>
            <a:fillRect/>
          </a:stretch>
        </p:blipFill>
        <p:spPr>
          <a:xfrm>
            <a:off x="3995936" y="3102393"/>
            <a:ext cx="4474840" cy="1769620"/>
          </a:xfrm>
          <a:prstGeom prst="rect">
            <a:avLst/>
          </a:prstGeom>
          <a:ln>
            <a:solidFill>
              <a:srgbClr val="C00000"/>
            </a:solidFill>
          </a:ln>
        </p:spPr>
      </p:pic>
      <p:pic>
        <p:nvPicPr>
          <p:cNvPr id="9" name="Picture 8">
            <a:extLst>
              <a:ext uri="{FF2B5EF4-FFF2-40B4-BE49-F238E27FC236}">
                <a16:creationId xmlns:a16="http://schemas.microsoft.com/office/drawing/2014/main" id="{A9189A70-E565-4F5C-89DF-107AE97E5B6E}"/>
              </a:ext>
            </a:extLst>
          </p:cNvPr>
          <p:cNvPicPr>
            <a:picLocks noChangeAspect="1"/>
          </p:cNvPicPr>
          <p:nvPr/>
        </p:nvPicPr>
        <p:blipFill>
          <a:blip r:embed="rId4"/>
          <a:stretch>
            <a:fillRect/>
          </a:stretch>
        </p:blipFill>
        <p:spPr>
          <a:xfrm>
            <a:off x="615058" y="2860829"/>
            <a:ext cx="3360928" cy="3697644"/>
          </a:xfrm>
          <a:prstGeom prst="rect">
            <a:avLst/>
          </a:prstGeom>
          <a:ln>
            <a:solidFill>
              <a:srgbClr val="C00000"/>
            </a:solidFill>
          </a:ln>
        </p:spPr>
      </p:pic>
    </p:spTree>
    <p:extLst>
      <p:ext uri="{BB962C8B-B14F-4D97-AF65-F5344CB8AC3E}">
        <p14:creationId xmlns:p14="http://schemas.microsoft.com/office/powerpoint/2010/main" val="98527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2020/3/29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Nginx</a:t>
            </a:r>
            <a:endParaRPr lang="zh-TW" altLang="en-US" b="1" dirty="0">
              <a:solidFill>
                <a:srgbClr val="FFFF00"/>
              </a:solidFill>
            </a:endParaRPr>
          </a:p>
        </p:txBody>
      </p:sp>
      <p:sp>
        <p:nvSpPr>
          <p:cNvPr id="3" name="副標題 2"/>
          <p:cNvSpPr>
            <a:spLocks noGrp="1"/>
          </p:cNvSpPr>
          <p:nvPr>
            <p:ph type="subTitle" idx="1"/>
          </p:nvPr>
        </p:nvSpPr>
        <p:spPr>
          <a:xfrm>
            <a:off x="367862" y="1412777"/>
            <a:ext cx="8318938" cy="24482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Nginx: This document uses </a:t>
            </a:r>
            <a:r>
              <a:rPr lang="en-US" sz="1800" b="1" dirty="0" err="1">
                <a:solidFill>
                  <a:schemeClr val="tx1"/>
                </a:solidFill>
              </a:rPr>
              <a:t>nginx</a:t>
            </a:r>
            <a:r>
              <a:rPr lang="en-US" sz="1800" b="1" dirty="0">
                <a:solidFill>
                  <a:schemeClr val="tx1"/>
                </a:solidFill>
              </a:rPr>
              <a:t> to Horizontal Scale out the web service.</a:t>
            </a:r>
          </a:p>
          <a:p>
            <a:pPr marL="342900" indent="-342900" algn="l">
              <a:buClr>
                <a:srgbClr val="0070C0"/>
              </a:buClr>
              <a:buSzPct val="80000"/>
              <a:buFont typeface="Wingdings" pitchFamily="2" charset="2"/>
              <a:buChar char="u"/>
            </a:pPr>
            <a:r>
              <a:rPr lang="en-US" sz="1800" b="1" dirty="0">
                <a:solidFill>
                  <a:schemeClr val="tx1"/>
                </a:solidFill>
              </a:rPr>
              <a:t>Nginx is used for load balance.</a:t>
            </a:r>
          </a:p>
          <a:p>
            <a:pPr marL="342900" indent="-342900" algn="l">
              <a:buClr>
                <a:srgbClr val="0070C0"/>
              </a:buClr>
              <a:buSzPct val="80000"/>
              <a:buFont typeface="Wingdings" pitchFamily="2" charset="2"/>
              <a:buChar char="u"/>
            </a:pPr>
            <a:r>
              <a:rPr lang="en-US" sz="1800" b="1" dirty="0">
                <a:solidFill>
                  <a:schemeClr val="tx1"/>
                </a:solidFill>
              </a:rPr>
              <a:t>Different load balancing algorithm (Round Robin, Least connection, Least time, Hash, IP Hash, Random with two servers) provide different benefits, the choice of the load balancing depends one what you need.</a:t>
            </a:r>
          </a:p>
          <a:p>
            <a:pPr marL="342900" indent="-342900" algn="l">
              <a:buClr>
                <a:srgbClr val="0070C0"/>
              </a:buClr>
              <a:buSzPct val="80000"/>
              <a:buFont typeface="Wingdings" pitchFamily="2" charset="2"/>
              <a:buChar char="u"/>
            </a:pPr>
            <a:r>
              <a:rPr lang="en-US" sz="1800" b="1" dirty="0">
                <a:solidFill>
                  <a:schemeClr val="tx1"/>
                </a:solidFill>
              </a:rPr>
              <a:t>Benefit of load balancing: reduce down time, scalable, redundancy, flexibility, efficiency, global server load balancing.</a:t>
            </a:r>
          </a:p>
          <a:p>
            <a:pPr marL="342900" indent="-342900" algn="l">
              <a:buClr>
                <a:srgbClr val="0070C0"/>
              </a:buClr>
              <a:buSzPct val="80000"/>
              <a:buFont typeface="Wingdings" pitchFamily="2" charset="2"/>
              <a:buChar char="u"/>
            </a:pPr>
            <a:r>
              <a:rPr lang="en-US" sz="1800" b="1" dirty="0">
                <a:solidFill>
                  <a:schemeClr val="tx1"/>
                </a:solidFill>
              </a:rPr>
              <a:t>You also can use </a:t>
            </a:r>
            <a:r>
              <a:rPr lang="en-US" sz="1800" b="1" dirty="0" err="1">
                <a:solidFill>
                  <a:schemeClr val="tx1"/>
                </a:solidFill>
              </a:rPr>
              <a:t>nginx</a:t>
            </a:r>
            <a:r>
              <a:rPr lang="en-US" sz="1800" b="1" dirty="0">
                <a:solidFill>
                  <a:schemeClr val="tx1"/>
                </a:solidFill>
              </a:rPr>
              <a:t>, </a:t>
            </a:r>
            <a:r>
              <a:rPr lang="en-US" sz="1800" b="1" dirty="0" err="1">
                <a:solidFill>
                  <a:schemeClr val="tx1"/>
                </a:solidFill>
              </a:rPr>
              <a:t>xmapp</a:t>
            </a:r>
            <a:r>
              <a:rPr lang="en-US" sz="1800" b="1" dirty="0">
                <a:solidFill>
                  <a:schemeClr val="tx1"/>
                </a:solidFill>
              </a:rPr>
              <a:t>, apache, and etc. to scale out the Web service.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https://www.nginx.com/resources/glossary/load-balancing/</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Nginx</a:t>
            </a:r>
            <a:endParaRPr lang="zh-TW" altLang="en-US" b="1" dirty="0">
              <a:solidFill>
                <a:srgbClr val="FFFF00"/>
              </a:solidFill>
            </a:endParaRPr>
          </a:p>
        </p:txBody>
      </p:sp>
      <p:sp>
        <p:nvSpPr>
          <p:cNvPr id="3" name="副標題 2"/>
          <p:cNvSpPr>
            <a:spLocks noGrp="1"/>
          </p:cNvSpPr>
          <p:nvPr>
            <p:ph type="subTitle" idx="1"/>
          </p:nvPr>
        </p:nvSpPr>
        <p:spPr>
          <a:xfrm>
            <a:off x="367862" y="1412777"/>
            <a:ext cx="8318938" cy="681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First, download </a:t>
            </a:r>
            <a:r>
              <a:rPr lang="en-US" sz="1800" b="1" dirty="0" err="1">
                <a:solidFill>
                  <a:schemeClr val="tx1"/>
                </a:solidFill>
              </a:rPr>
              <a:t>nginx</a:t>
            </a:r>
            <a:r>
              <a:rPr lang="en-US" sz="1800" b="1" dirty="0">
                <a:solidFill>
                  <a:schemeClr val="tx1"/>
                </a:solidFill>
              </a:rPr>
              <a:t>: </a:t>
            </a:r>
            <a:r>
              <a:rPr lang="en-US" sz="1800" dirty="0">
                <a:solidFill>
                  <a:schemeClr val="tx1"/>
                </a:solidFill>
                <a:hlinkClick r:id="rId2">
                  <a:extLst>
                    <a:ext uri="{A12FA001-AC4F-418D-AE19-62706E023703}">
                      <ahyp:hlinkClr xmlns:ahyp="http://schemas.microsoft.com/office/drawing/2018/hyperlinkcolor" val="tx"/>
                    </a:ext>
                  </a:extLst>
                </a:hlinkClick>
              </a:rPr>
              <a:t>http://nginx.org/en/download.html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Pick up the mainline version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5EEA34DF-8EF4-4BC9-9B5B-CA6B6C8B6B13}"/>
              </a:ext>
            </a:extLst>
          </p:cNvPr>
          <p:cNvPicPr>
            <a:picLocks noChangeAspect="1"/>
          </p:cNvPicPr>
          <p:nvPr/>
        </p:nvPicPr>
        <p:blipFill>
          <a:blip r:embed="rId4"/>
          <a:stretch>
            <a:fillRect/>
          </a:stretch>
        </p:blipFill>
        <p:spPr>
          <a:xfrm>
            <a:off x="2915816" y="2093855"/>
            <a:ext cx="5106943" cy="4464617"/>
          </a:xfrm>
          <a:prstGeom prst="rect">
            <a:avLst/>
          </a:prstGeom>
          <a:ln>
            <a:solidFill>
              <a:srgbClr val="C00000"/>
            </a:solidFill>
          </a:ln>
        </p:spPr>
      </p:pic>
      <p:sp>
        <p:nvSpPr>
          <p:cNvPr id="8" name="Rectangle 7">
            <a:extLst>
              <a:ext uri="{FF2B5EF4-FFF2-40B4-BE49-F238E27FC236}">
                <a16:creationId xmlns:a16="http://schemas.microsoft.com/office/drawing/2014/main" id="{D6A1EFD0-362C-40BB-9138-C99CDB079D17}"/>
              </a:ext>
            </a:extLst>
          </p:cNvPr>
          <p:cNvSpPr/>
          <p:nvPr/>
        </p:nvSpPr>
        <p:spPr>
          <a:xfrm>
            <a:off x="4572000" y="3212976"/>
            <a:ext cx="100811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49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CEC1E7-3C79-416B-B748-3C58F23174F2}"/>
              </a:ext>
            </a:extLst>
          </p:cNvPr>
          <p:cNvPicPr>
            <a:picLocks noChangeAspect="1"/>
          </p:cNvPicPr>
          <p:nvPr/>
        </p:nvPicPr>
        <p:blipFill>
          <a:blip r:embed="rId2"/>
          <a:stretch>
            <a:fillRect/>
          </a:stretch>
        </p:blipFill>
        <p:spPr>
          <a:xfrm>
            <a:off x="648072" y="2003038"/>
            <a:ext cx="7884368" cy="120993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Nginx</a:t>
            </a:r>
            <a:endParaRPr lang="zh-TW" altLang="en-US" b="1" dirty="0">
              <a:solidFill>
                <a:srgbClr val="FFFF00"/>
              </a:solidFill>
            </a:endParaRPr>
          </a:p>
        </p:txBody>
      </p:sp>
      <p:sp>
        <p:nvSpPr>
          <p:cNvPr id="3" name="副標題 2"/>
          <p:cNvSpPr>
            <a:spLocks noGrp="1"/>
          </p:cNvSpPr>
          <p:nvPr>
            <p:ph type="subTitle" idx="1"/>
          </p:nvPr>
        </p:nvSpPr>
        <p:spPr>
          <a:xfrm>
            <a:off x="367862" y="1412777"/>
            <a:ext cx="8318938" cy="2824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Second, extract into folder or directory.</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Rectangle 7">
            <a:extLst>
              <a:ext uri="{FF2B5EF4-FFF2-40B4-BE49-F238E27FC236}">
                <a16:creationId xmlns:a16="http://schemas.microsoft.com/office/drawing/2014/main" id="{D6A1EFD0-362C-40BB-9138-C99CDB079D17}"/>
              </a:ext>
            </a:extLst>
          </p:cNvPr>
          <p:cNvSpPr/>
          <p:nvPr/>
        </p:nvSpPr>
        <p:spPr>
          <a:xfrm>
            <a:off x="2475946" y="2852936"/>
            <a:ext cx="583264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85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4087725-CECB-4DF1-8B12-9077EECCA9FA}"/>
              </a:ext>
            </a:extLst>
          </p:cNvPr>
          <p:cNvPicPr>
            <a:picLocks noChangeAspect="1"/>
          </p:cNvPicPr>
          <p:nvPr/>
        </p:nvPicPr>
        <p:blipFill>
          <a:blip r:embed="rId2"/>
          <a:stretch>
            <a:fillRect/>
          </a:stretch>
        </p:blipFill>
        <p:spPr>
          <a:xfrm>
            <a:off x="441131" y="3136826"/>
            <a:ext cx="8172400" cy="58434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Nginx</a:t>
            </a:r>
            <a:endParaRPr lang="zh-TW" altLang="en-US" b="1" dirty="0">
              <a:solidFill>
                <a:srgbClr val="FFFF00"/>
              </a:solidFill>
            </a:endParaRPr>
          </a:p>
        </p:txBody>
      </p:sp>
      <p:sp>
        <p:nvSpPr>
          <p:cNvPr id="3" name="副標題 2"/>
          <p:cNvSpPr>
            <a:spLocks noGrp="1"/>
          </p:cNvSpPr>
          <p:nvPr>
            <p:ph type="subTitle" idx="1"/>
          </p:nvPr>
        </p:nvSpPr>
        <p:spPr>
          <a:xfrm>
            <a:off x="367862" y="1412777"/>
            <a:ext cx="8318938" cy="16343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Second, extract into folder or directory.</a:t>
            </a:r>
          </a:p>
          <a:p>
            <a:pPr marL="342900" indent="-342900" algn="l">
              <a:buClr>
                <a:srgbClr val="0070C0"/>
              </a:buClr>
              <a:buSzPct val="80000"/>
              <a:buFont typeface="Wingdings" pitchFamily="2" charset="2"/>
              <a:buChar char="u"/>
            </a:pPr>
            <a:r>
              <a:rPr lang="en-US" sz="1800" b="1" dirty="0">
                <a:solidFill>
                  <a:schemeClr val="tx1"/>
                </a:solidFill>
              </a:rPr>
              <a:t>Go to the nginx.exe folder. Type nginx.exe</a:t>
            </a:r>
          </a:p>
          <a:p>
            <a:pPr marL="342900" indent="-342900" algn="l">
              <a:buClr>
                <a:srgbClr val="0070C0"/>
              </a:buClr>
              <a:buSzPct val="80000"/>
              <a:buFont typeface="Wingdings" pitchFamily="2" charset="2"/>
              <a:buChar char="u"/>
            </a:pPr>
            <a:r>
              <a:rPr lang="en-US" sz="1800" b="1" dirty="0">
                <a:solidFill>
                  <a:schemeClr val="tx1"/>
                </a:solidFill>
              </a:rPr>
              <a:t>Some error message shown. The port “80” is already been used.</a:t>
            </a:r>
          </a:p>
          <a:p>
            <a:pPr marL="342900" indent="-342900" algn="l">
              <a:buClr>
                <a:srgbClr val="0070C0"/>
              </a:buClr>
              <a:buSzPct val="80000"/>
              <a:buFont typeface="Wingdings" pitchFamily="2" charset="2"/>
              <a:buChar char="u"/>
            </a:pPr>
            <a:r>
              <a:rPr lang="en-US" sz="1800" dirty="0">
                <a:hlinkClick r:id="rId3"/>
              </a:rPr>
              <a:t>https://stackoverflow.com/questions/39586692/nginx-error-bind-to-0-0-0-080-failed-permission-denied</a:t>
            </a:r>
            <a:endParaRPr 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4"/>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Rectangle 7">
            <a:extLst>
              <a:ext uri="{FF2B5EF4-FFF2-40B4-BE49-F238E27FC236}">
                <a16:creationId xmlns:a16="http://schemas.microsoft.com/office/drawing/2014/main" id="{D6A1EFD0-362C-40BB-9138-C99CDB079D17}"/>
              </a:ext>
            </a:extLst>
          </p:cNvPr>
          <p:cNvSpPr/>
          <p:nvPr/>
        </p:nvSpPr>
        <p:spPr>
          <a:xfrm>
            <a:off x="457199" y="3296584"/>
            <a:ext cx="8156331"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55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22AD37-E49F-41C5-8504-62957054B6FF}"/>
              </a:ext>
            </a:extLst>
          </p:cNvPr>
          <p:cNvPicPr>
            <a:picLocks noChangeAspect="1"/>
          </p:cNvPicPr>
          <p:nvPr/>
        </p:nvPicPr>
        <p:blipFill>
          <a:blip r:embed="rId2"/>
          <a:stretch>
            <a:fillRect/>
          </a:stretch>
        </p:blipFill>
        <p:spPr>
          <a:xfrm>
            <a:off x="2267744" y="2272097"/>
            <a:ext cx="3960440" cy="450246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Nginx</a:t>
            </a:r>
            <a:endParaRPr lang="zh-TW" altLang="en-US" b="1" dirty="0">
              <a:solidFill>
                <a:srgbClr val="FFFF00"/>
              </a:solidFill>
            </a:endParaRPr>
          </a:p>
        </p:txBody>
      </p:sp>
      <p:sp>
        <p:nvSpPr>
          <p:cNvPr id="3" name="副標題 2"/>
          <p:cNvSpPr>
            <a:spLocks noGrp="1"/>
          </p:cNvSpPr>
          <p:nvPr>
            <p:ph type="subTitle" idx="1"/>
          </p:nvPr>
        </p:nvSpPr>
        <p:spPr>
          <a:xfrm>
            <a:off x="367862" y="1412777"/>
            <a:ext cx="8318938" cy="720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 the conf/</a:t>
            </a:r>
            <a:r>
              <a:rPr lang="en-US" sz="1800" b="1" dirty="0" err="1">
                <a:solidFill>
                  <a:schemeClr val="tx1"/>
                </a:solidFill>
              </a:rPr>
              <a:t>nginx.confg</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Change port 80 into “8087” or any other number.</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Rectangle 7">
            <a:extLst>
              <a:ext uri="{FF2B5EF4-FFF2-40B4-BE49-F238E27FC236}">
                <a16:creationId xmlns:a16="http://schemas.microsoft.com/office/drawing/2014/main" id="{D6A1EFD0-362C-40BB-9138-C99CDB079D17}"/>
              </a:ext>
            </a:extLst>
          </p:cNvPr>
          <p:cNvSpPr/>
          <p:nvPr/>
        </p:nvSpPr>
        <p:spPr>
          <a:xfrm>
            <a:off x="3059832" y="4729628"/>
            <a:ext cx="1368152" cy="3555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23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E362DD-1232-4081-84EC-AA267FBC069A}"/>
              </a:ext>
            </a:extLst>
          </p:cNvPr>
          <p:cNvPicPr>
            <a:picLocks noChangeAspect="1"/>
          </p:cNvPicPr>
          <p:nvPr/>
        </p:nvPicPr>
        <p:blipFill>
          <a:blip r:embed="rId2"/>
          <a:stretch>
            <a:fillRect/>
          </a:stretch>
        </p:blipFill>
        <p:spPr>
          <a:xfrm>
            <a:off x="2740554" y="2924944"/>
            <a:ext cx="5946245" cy="241544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Nginx</a:t>
            </a:r>
            <a:endParaRPr lang="zh-TW" altLang="en-US" b="1" dirty="0">
              <a:solidFill>
                <a:srgbClr val="FFFF00"/>
              </a:solidFill>
            </a:endParaRPr>
          </a:p>
        </p:txBody>
      </p:sp>
      <p:sp>
        <p:nvSpPr>
          <p:cNvPr id="3" name="副標題 2"/>
          <p:cNvSpPr>
            <a:spLocks noGrp="1"/>
          </p:cNvSpPr>
          <p:nvPr>
            <p:ph type="subTitle" idx="1"/>
          </p:nvPr>
        </p:nvSpPr>
        <p:spPr>
          <a:xfrm>
            <a:off x="367862" y="1412778"/>
            <a:ext cx="8318938" cy="12961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Restart </a:t>
            </a:r>
            <a:r>
              <a:rPr lang="en-US" sz="1800" b="1" dirty="0" err="1">
                <a:solidFill>
                  <a:schemeClr val="tx1"/>
                </a:solidFill>
              </a:rPr>
              <a:t>nginx</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&gt; nginx.exe</a:t>
            </a:r>
          </a:p>
          <a:p>
            <a:pPr marL="342900" indent="-342900" algn="l">
              <a:buClr>
                <a:srgbClr val="0070C0"/>
              </a:buClr>
              <a:buSzPct val="80000"/>
              <a:buFont typeface="Wingdings" pitchFamily="2" charset="2"/>
              <a:buChar char="u"/>
            </a:pPr>
            <a:r>
              <a:rPr lang="en-US" sz="1800" dirty="0">
                <a:solidFill>
                  <a:schemeClr val="tx1"/>
                </a:solidFill>
              </a:rPr>
              <a:t>Open Browser</a:t>
            </a:r>
          </a:p>
          <a:p>
            <a:pPr marL="342900" indent="-342900" algn="l">
              <a:buClr>
                <a:srgbClr val="0070C0"/>
              </a:buClr>
              <a:buSzPct val="80000"/>
              <a:buFont typeface="Wingdings" pitchFamily="2" charset="2"/>
              <a:buChar char="u"/>
            </a:pPr>
            <a:r>
              <a:rPr lang="en-US" sz="1800" dirty="0">
                <a:solidFill>
                  <a:schemeClr val="tx1"/>
                </a:solidFill>
              </a:rPr>
              <a:t>&gt; localhost:8087</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Rectangle 7">
            <a:extLst>
              <a:ext uri="{FF2B5EF4-FFF2-40B4-BE49-F238E27FC236}">
                <a16:creationId xmlns:a16="http://schemas.microsoft.com/office/drawing/2014/main" id="{D6A1EFD0-362C-40BB-9138-C99CDB079D17}"/>
              </a:ext>
            </a:extLst>
          </p:cNvPr>
          <p:cNvSpPr/>
          <p:nvPr/>
        </p:nvSpPr>
        <p:spPr>
          <a:xfrm>
            <a:off x="3203848" y="3175080"/>
            <a:ext cx="1368152" cy="3555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4C2115C-7457-47B9-9EFD-1010AB30CB5B}"/>
              </a:ext>
            </a:extLst>
          </p:cNvPr>
          <p:cNvPicPr>
            <a:picLocks noChangeAspect="1"/>
          </p:cNvPicPr>
          <p:nvPr/>
        </p:nvPicPr>
        <p:blipFill>
          <a:blip r:embed="rId4"/>
          <a:stretch>
            <a:fillRect/>
          </a:stretch>
        </p:blipFill>
        <p:spPr>
          <a:xfrm>
            <a:off x="424455" y="2999552"/>
            <a:ext cx="2276475" cy="561975"/>
          </a:xfrm>
          <a:prstGeom prst="rect">
            <a:avLst/>
          </a:prstGeom>
          <a:ln>
            <a:solidFill>
              <a:srgbClr val="C00000"/>
            </a:solidFill>
          </a:ln>
        </p:spPr>
      </p:pic>
    </p:spTree>
    <p:extLst>
      <p:ext uri="{BB962C8B-B14F-4D97-AF65-F5344CB8AC3E}">
        <p14:creationId xmlns:p14="http://schemas.microsoft.com/office/powerpoint/2010/main" val="224140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Change html or server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2020/3/29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7E3414EA-429D-40D0-B8E4-D244641BB251}"/>
              </a:ext>
            </a:extLst>
          </p:cNvPr>
          <p:cNvPicPr>
            <a:picLocks noChangeAspect="1"/>
          </p:cNvPicPr>
          <p:nvPr/>
        </p:nvPicPr>
        <p:blipFill>
          <a:blip r:embed="rId2"/>
          <a:stretch>
            <a:fillRect/>
          </a:stretch>
        </p:blipFill>
        <p:spPr>
          <a:xfrm>
            <a:off x="3926632" y="3625383"/>
            <a:ext cx="1066800" cy="962025"/>
          </a:xfrm>
          <a:prstGeom prst="rect">
            <a:avLst/>
          </a:prstGeom>
        </p:spPr>
      </p:pic>
    </p:spTree>
    <p:extLst>
      <p:ext uri="{BB962C8B-B14F-4D97-AF65-F5344CB8AC3E}">
        <p14:creationId xmlns:p14="http://schemas.microsoft.com/office/powerpoint/2010/main" val="423352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Change html or server</a:t>
            </a:r>
            <a:endParaRPr lang="zh-TW" altLang="en-US" b="1" dirty="0">
              <a:solidFill>
                <a:srgbClr val="FFFF00"/>
              </a:solidFill>
            </a:endParaRPr>
          </a:p>
        </p:txBody>
      </p:sp>
      <p:sp>
        <p:nvSpPr>
          <p:cNvPr id="3" name="副標題 2"/>
          <p:cNvSpPr>
            <a:spLocks noGrp="1"/>
          </p:cNvSpPr>
          <p:nvPr>
            <p:ph type="subTitle" idx="1"/>
          </p:nvPr>
        </p:nvSpPr>
        <p:spPr>
          <a:xfrm>
            <a:off x="367862" y="1412778"/>
            <a:ext cx="831893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Change </a:t>
            </a:r>
            <a:r>
              <a:rPr lang="en-US" sz="1800" b="1" dirty="0" err="1">
                <a:solidFill>
                  <a:schemeClr val="tx1"/>
                </a:solidFill>
              </a:rPr>
              <a:t>nginx.conf</a:t>
            </a:r>
            <a:r>
              <a:rPr lang="en-US" sz="1800" b="1" dirty="0">
                <a:solidFill>
                  <a:schemeClr val="tx1"/>
                </a:solidFill>
              </a:rPr>
              <a:t>: change root point to your folder and file index2.html</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https://www.youtube.com/watch?v=4BSgMbLucgM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2020/3/29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11" name="Picture 10">
            <a:extLst>
              <a:ext uri="{FF2B5EF4-FFF2-40B4-BE49-F238E27FC236}">
                <a16:creationId xmlns:a16="http://schemas.microsoft.com/office/drawing/2014/main" id="{D2F839C1-5E2B-45C2-91D8-95BFC2D07D67}"/>
              </a:ext>
            </a:extLst>
          </p:cNvPr>
          <p:cNvPicPr>
            <a:picLocks noChangeAspect="1"/>
          </p:cNvPicPr>
          <p:nvPr/>
        </p:nvPicPr>
        <p:blipFill>
          <a:blip r:embed="rId3"/>
          <a:stretch>
            <a:fillRect/>
          </a:stretch>
        </p:blipFill>
        <p:spPr>
          <a:xfrm>
            <a:off x="2163903" y="2047459"/>
            <a:ext cx="4726855" cy="4684838"/>
          </a:xfrm>
          <a:prstGeom prst="rect">
            <a:avLst/>
          </a:prstGeom>
          <a:ln>
            <a:solidFill>
              <a:srgbClr val="C00000"/>
            </a:solidFill>
          </a:ln>
        </p:spPr>
      </p:pic>
    </p:spTree>
    <p:extLst>
      <p:ext uri="{BB962C8B-B14F-4D97-AF65-F5344CB8AC3E}">
        <p14:creationId xmlns:p14="http://schemas.microsoft.com/office/powerpoint/2010/main" val="5387754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545</Words>
  <Application>Microsoft Office PowerPoint</Application>
  <PresentationFormat>On-screen Show (4:3)</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1 Nginx</vt:lpstr>
      <vt:lpstr>1 Nginx</vt:lpstr>
      <vt:lpstr>1 Nginx</vt:lpstr>
      <vt:lpstr>1 Nginx</vt:lpstr>
      <vt:lpstr>1 Nginx</vt:lpstr>
      <vt:lpstr>1 Nginx</vt:lpstr>
      <vt:lpstr>1 Nginx</vt:lpstr>
      <vt:lpstr>1.1 Change html or server</vt:lpstr>
      <vt:lpstr>1.1 Change html or server</vt:lpstr>
      <vt:lpstr>1.1 Change html or server</vt:lpstr>
      <vt:lpstr>1.2 Configure Load Balancer</vt:lpstr>
      <vt:lpstr>1.2 Configure Load Balancer</vt:lpstr>
      <vt:lpstr>1.2 Configure Load Balancer</vt:lpstr>
      <vt:lpstr>1.2 Configure Load Balancer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333</cp:revision>
  <dcterms:created xsi:type="dcterms:W3CDTF">2018-09-28T16:40:41Z</dcterms:created>
  <dcterms:modified xsi:type="dcterms:W3CDTF">2020-03-29T22:12:33Z</dcterms:modified>
</cp:coreProperties>
</file>