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80" r:id="rId4"/>
    <p:sldId id="281" r:id="rId5"/>
    <p:sldId id="284" r:id="rId6"/>
    <p:sldId id="285" r:id="rId7"/>
    <p:sldId id="286" r:id="rId8"/>
    <p:sldId id="274" r:id="rId9"/>
    <p:sldId id="279" r:id="rId10"/>
    <p:sldId id="283" r:id="rId11"/>
    <p:sldId id="28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90" d="100"/>
          <a:sy n="90" d="100"/>
        </p:scale>
        <p:origin x="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sZAlS3_dnk0&amp;list=PLZbbT5o_s2xq7LwI2y8_QtvuXZedL6tQU&amp;index=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Training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C35D27-9B99-4F69-BEA4-70C898B8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685925"/>
            <a:ext cx="6896100" cy="3486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18E673-47C0-45BF-986D-AD8EBDC24BE1}"/>
              </a:ext>
            </a:extLst>
          </p:cNvPr>
          <p:cNvSpPr/>
          <p:nvPr/>
        </p:nvSpPr>
        <p:spPr>
          <a:xfrm>
            <a:off x="3779912" y="4581128"/>
            <a:ext cx="4464496" cy="92333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dirty="0"/>
              <a:t>During </a:t>
            </a:r>
            <a:r>
              <a:rPr lang="en-US" b="1" dirty="0">
                <a:solidFill>
                  <a:srgbClr val="C00000"/>
                </a:solidFill>
              </a:rPr>
              <a:t>training</a:t>
            </a:r>
            <a:r>
              <a:rPr lang="en-US" dirty="0"/>
              <a:t>, these weights are iteratively updated and moved towards their optimal values.</a:t>
            </a:r>
          </a:p>
        </p:txBody>
      </p:sp>
    </p:spTree>
    <p:extLst>
      <p:ext uri="{BB962C8B-B14F-4D97-AF65-F5344CB8AC3E}">
        <p14:creationId xmlns:p14="http://schemas.microsoft.com/office/powerpoint/2010/main" val="322377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41BC82-3B72-47E1-B5A5-94260E20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2" y="1810219"/>
            <a:ext cx="6029325" cy="27051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229712-4632-4024-9EA3-91239AD2E21B}"/>
              </a:ext>
            </a:extLst>
          </p:cNvPr>
          <p:cNvSpPr txBox="1"/>
          <p:nvPr/>
        </p:nvSpPr>
        <p:spPr>
          <a:xfrm>
            <a:off x="2782796" y="2609311"/>
            <a:ext cx="525658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The optimization process depends on the chosen optimization algorithm.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071583-F0A5-42A8-AB64-C3A7847B2085}"/>
              </a:ext>
            </a:extLst>
          </p:cNvPr>
          <p:cNvSpPr/>
          <p:nvPr/>
        </p:nvSpPr>
        <p:spPr>
          <a:xfrm>
            <a:off x="2782796" y="4008316"/>
            <a:ext cx="5915000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We also use the term </a:t>
            </a:r>
            <a:r>
              <a:rPr lang="en-US" b="1" i="1" dirty="0">
                <a:solidFill>
                  <a:srgbClr val="C00000"/>
                </a:solidFill>
              </a:rPr>
              <a:t>optimizer</a:t>
            </a:r>
            <a:r>
              <a:rPr lang="en-US" b="1" dirty="0">
                <a:solidFill>
                  <a:srgbClr val="C00000"/>
                </a:solidFill>
              </a:rPr>
              <a:t> to refer to the chosen algorithm. </a:t>
            </a:r>
          </a:p>
          <a:p>
            <a:pPr marL="342900" indent="-342900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b="1" dirty="0">
                <a:solidFill>
                  <a:srgbClr val="C00000"/>
                </a:solidFill>
              </a:rPr>
              <a:t>The most widely known optimizer is called </a:t>
            </a:r>
            <a:r>
              <a:rPr lang="en-US" b="1" i="1" dirty="0">
                <a:solidFill>
                  <a:srgbClr val="C00000"/>
                </a:solidFill>
              </a:rPr>
              <a:t>stochastic gradient descent</a:t>
            </a:r>
            <a:r>
              <a:rPr lang="en-US" b="1" dirty="0">
                <a:solidFill>
                  <a:srgbClr val="C00000"/>
                </a:solidFill>
              </a:rPr>
              <a:t>, or more simply, SGD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28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607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train a model, we’re basically trying to solve an optimization problem. We’re trying to optimize the weights within the model.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Our task is to find the weights that most accurately map our input data to the correct output class.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mapping is what the network must </a:t>
            </a:r>
            <a:r>
              <a:rPr lang="en-US" sz="1800" i="1" dirty="0">
                <a:solidFill>
                  <a:schemeClr val="tx1"/>
                </a:solidFill>
              </a:rPr>
              <a:t>learn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During training, these weights are iteratively updated and moved towards their optimal values.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501317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4CDC7-2C1B-4456-B5E6-2C10D966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156723"/>
            <a:ext cx="2600325" cy="752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60760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Optimization Algorithm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weights are optimized using what we call an optimization algorithm. The optimization process depends on the chosen optimization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We also use the term </a:t>
            </a:r>
            <a:r>
              <a:rPr lang="en-US" sz="1800" b="1" i="1" dirty="0">
                <a:solidFill>
                  <a:srgbClr val="C00000"/>
                </a:solidFill>
              </a:rPr>
              <a:t>optimizer</a:t>
            </a:r>
            <a:r>
              <a:rPr lang="en-US" sz="1800" b="1" dirty="0">
                <a:solidFill>
                  <a:srgbClr val="C00000"/>
                </a:solidFill>
              </a:rPr>
              <a:t> to refer to the chosen algorithm.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The most widely known optimizer is called </a:t>
            </a:r>
            <a:r>
              <a:rPr lang="en-US" sz="1800" b="1" i="1" dirty="0">
                <a:solidFill>
                  <a:srgbClr val="C00000"/>
                </a:solidFill>
              </a:rPr>
              <a:t>stochastic gradient descent</a:t>
            </a:r>
            <a:r>
              <a:rPr lang="en-US" sz="1800" b="1" dirty="0">
                <a:solidFill>
                  <a:srgbClr val="C00000"/>
                </a:solidFill>
              </a:rPr>
              <a:t>, or more simply, SGD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When we have any optimization problem, we must have an optimization objective, so now let’s consider what SGD’s objective is in optimizing the model’s weights.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15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15274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Loss Function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common loss function is </a:t>
            </a:r>
            <a:r>
              <a:rPr lang="en-US" sz="1800" i="1" dirty="0">
                <a:solidFill>
                  <a:schemeClr val="tx1"/>
                </a:solidFill>
              </a:rPr>
              <a:t>mean squared error</a:t>
            </a:r>
            <a:r>
              <a:rPr lang="en-US" sz="1800" dirty="0">
                <a:solidFill>
                  <a:schemeClr val="tx1"/>
                </a:solidFill>
              </a:rPr>
              <a:t> (MSE), but there are several loss functions that we could use in its place.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As deep learning practitioners, it's our job to decide which loss function to use.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1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24083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Pre-Process Data for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Example data: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 experimental drug was tested on individuals from ages 13 to 100.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trial had 2100 participants. Half were under 65 years old, half were over 65 years old.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95% of patients 65 or older experienced side effects.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95% of patients under 65 experienced no side effects.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DF34E-08D2-486A-9CA5-2A274E52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3922368"/>
            <a:ext cx="3419475" cy="2486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44711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3466728" cy="735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Pre-Process Data for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084B8F-7237-45C1-8DDB-E62595AC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77319"/>
            <a:ext cx="4801774" cy="585380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231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Training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7571184" cy="7353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Pre-Process Data for Training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Result: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9" name="AutoShape 2" descr="sigmoid function graph from wikipedia">
            <a:extLst>
              <a:ext uri="{FF2B5EF4-FFF2-40B4-BE49-F238E27FC236}">
                <a16:creationId xmlns:a16="http://schemas.microsoft.com/office/drawing/2014/main" id="{A311E718-FAFB-4335-A102-364AE2E5A1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sigmoid function graph from wikipedia">
            <a:extLst>
              <a:ext uri="{FF2B5EF4-FFF2-40B4-BE49-F238E27FC236}">
                <a16:creationId xmlns:a16="http://schemas.microsoft.com/office/drawing/2014/main" id="{7884B138-9100-4946-A189-4522F878DA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C1D3C3-0209-4ABE-B6E1-82686215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07" y="2242157"/>
            <a:ext cx="4981575" cy="2809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6128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75162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26" name="Picture 2" descr="Want to know how Deep Learning works? Here's a quick guide for ...">
            <a:extLst>
              <a:ext uri="{FF2B5EF4-FFF2-40B4-BE49-F238E27FC236}">
                <a16:creationId xmlns:a16="http://schemas.microsoft.com/office/drawing/2014/main" id="{49911F56-A4AF-4A30-B9B3-5F5DDAF7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61" y="3779644"/>
            <a:ext cx="1201741" cy="7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15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https://www.youtube.com/watch?v=sZAlS3_dnk0&amp;list=PLZbbT5o_s2xq7LwI2y8_QtvuXZedL6tQU&amp;index=6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85E3A0F9-8A12-49C5-96C7-A2424A576F44}"/>
              </a:ext>
            </a:extLst>
          </p:cNvPr>
          <p:cNvSpPr txBox="1">
            <a:spLocks/>
          </p:cNvSpPr>
          <p:nvPr/>
        </p:nvSpPr>
        <p:spPr>
          <a:xfrm>
            <a:off x="510362" y="1196753"/>
            <a:ext cx="1109310" cy="3968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F97834-BB40-4BEE-B8B4-9469E046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432" y="1211310"/>
            <a:ext cx="6781800" cy="4143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3548</TotalTime>
  <Words>623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6 Training</vt:lpstr>
      <vt:lpstr>6 Training</vt:lpstr>
      <vt:lpstr>6 Training</vt:lpstr>
      <vt:lpstr>6 Training</vt:lpstr>
      <vt:lpstr>6 Training</vt:lpstr>
      <vt:lpstr>6 Training</vt:lpstr>
      <vt:lpstr>6 Training</vt:lpstr>
      <vt:lpstr>6.1 Quiz</vt:lpstr>
      <vt:lpstr>6.1 Quiz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1510</cp:revision>
  <dcterms:created xsi:type="dcterms:W3CDTF">2018-09-28T16:40:41Z</dcterms:created>
  <dcterms:modified xsi:type="dcterms:W3CDTF">2020-06-06T18:31:56Z</dcterms:modified>
</cp:coreProperties>
</file>