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80" r:id="rId3"/>
    <p:sldId id="282" r:id="rId4"/>
    <p:sldId id="283" r:id="rId5"/>
    <p:sldId id="272" r:id="rId6"/>
    <p:sldId id="287" r:id="rId7"/>
    <p:sldId id="274" r:id="rId8"/>
    <p:sldId id="281" r:id="rId9"/>
    <p:sldId id="284" r:id="rId10"/>
    <p:sldId id="285" r:id="rId11"/>
    <p:sldId id="286" r:id="rId12"/>
    <p:sldId id="259" r:id="rId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90" d="100"/>
          <a:sy n="90" d="100"/>
        </p:scale>
        <p:origin x="3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jWT-AX9677k&amp;list=PLZbbT5o_s2xq7LwI2y8_QtvuXZedL6tQU&amp;index=9"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jWT-AX9677k&amp;list=PLZbbT5o_s2xq7LwI2y8_QtvuXZedL6tQU&amp;index=9"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Zi-0rlM4RDs&amp;list=PLZbbT5o_s2xq7LwI2y8_QtvuXZedL6tQU&amp;index=10"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Zi-0rlM4RDs&amp;list=PLZbbT5o_s2xq7LwI2y8_QtvuXZedL6tQU&amp;index=10"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Zi-0rlM4RDs&amp;list=PLZbbT5o_s2xq7LwI2y8_QtvuXZedL6tQU&amp;index=10"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Zi-0rlM4RDs&amp;list=PLZbbT5o_s2xq7LwI2y8_QtvuXZedL6tQU&amp;index=10"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Zi-0rlM4RDs&amp;list=PLZbbT5o_s2xq7LwI2y8_QtvuXZedL6tQU&amp;index=10"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jWT-AX9677k&amp;list=PLZbbT5o_s2xq7LwI2y8_QtvuXZedL6tQU&amp;index=9"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jWT-AX9677k&amp;list=PLZbbT5o_s2xq7LwI2y8_QtvuXZedL6tQU&amp;index=9"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10 Train, Validate, and Test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https://www.youtube.com/watch?v=jWT-AX9677k&amp;list=PLZbbT5o_s2xq7LwI2y8_QtvuXZedL6tQU&amp;index=9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7" name="Picture 6">
            <a:extLst>
              <a:ext uri="{FF2B5EF4-FFF2-40B4-BE49-F238E27FC236}">
                <a16:creationId xmlns:a16="http://schemas.microsoft.com/office/drawing/2014/main" id="{3A36E5E9-068F-4DEE-862C-7BB41B16EEA0}"/>
              </a:ext>
            </a:extLst>
          </p:cNvPr>
          <p:cNvPicPr>
            <a:picLocks noChangeAspect="1"/>
          </p:cNvPicPr>
          <p:nvPr/>
        </p:nvPicPr>
        <p:blipFill>
          <a:blip r:embed="rId3"/>
          <a:stretch>
            <a:fillRect/>
          </a:stretch>
        </p:blipFill>
        <p:spPr>
          <a:xfrm>
            <a:off x="2267744" y="1196753"/>
            <a:ext cx="5616624" cy="5187631"/>
          </a:xfrm>
          <a:prstGeom prst="rect">
            <a:avLst/>
          </a:prstGeom>
          <a:ln>
            <a:solidFill>
              <a:srgbClr val="C00000"/>
            </a:solidFill>
          </a:ln>
        </p:spPr>
      </p:pic>
    </p:spTree>
    <p:extLst>
      <p:ext uri="{BB962C8B-B14F-4D97-AF65-F5344CB8AC3E}">
        <p14:creationId xmlns:p14="http://schemas.microsoft.com/office/powerpoint/2010/main" val="3671784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https://www.youtube.com/watch?v=jWT-AX9677k&amp;list=PLZbbT5o_s2xq7LwI2y8_QtvuXZedL6tQU&amp;index=9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3" name="Picture 2">
            <a:extLst>
              <a:ext uri="{FF2B5EF4-FFF2-40B4-BE49-F238E27FC236}">
                <a16:creationId xmlns:a16="http://schemas.microsoft.com/office/drawing/2014/main" id="{245A07E3-EB91-4C05-A023-2732D4770114}"/>
              </a:ext>
            </a:extLst>
          </p:cNvPr>
          <p:cNvPicPr>
            <a:picLocks noChangeAspect="1"/>
          </p:cNvPicPr>
          <p:nvPr/>
        </p:nvPicPr>
        <p:blipFill>
          <a:blip r:embed="rId3"/>
          <a:stretch>
            <a:fillRect/>
          </a:stretch>
        </p:blipFill>
        <p:spPr>
          <a:xfrm>
            <a:off x="1947088" y="1208437"/>
            <a:ext cx="6686550" cy="4800600"/>
          </a:xfrm>
          <a:prstGeom prst="rect">
            <a:avLst/>
          </a:prstGeom>
          <a:ln>
            <a:solidFill>
              <a:srgbClr val="C00000"/>
            </a:solidFill>
          </a:ln>
        </p:spPr>
      </p:pic>
    </p:spTree>
    <p:extLst>
      <p:ext uri="{BB962C8B-B14F-4D97-AF65-F5344CB8AC3E}">
        <p14:creationId xmlns:p14="http://schemas.microsoft.com/office/powerpoint/2010/main" val="247876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457200" y="1325450"/>
            <a:ext cx="8352928" cy="19595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Train, Validate, Test</a:t>
            </a:r>
          </a:p>
          <a:p>
            <a:pPr marL="342900" indent="-342900" algn="l">
              <a:buClr>
                <a:srgbClr val="0070C0"/>
              </a:buClr>
              <a:buSzPct val="80000"/>
              <a:buFont typeface="Wingdings" pitchFamily="2" charset="2"/>
              <a:buChar char="u"/>
            </a:pPr>
            <a:r>
              <a:rPr lang="en-US" sz="1800" dirty="0">
                <a:solidFill>
                  <a:schemeClr val="tx1"/>
                </a:solidFill>
              </a:rPr>
              <a:t>For training and testing purposes for our model, we should have our data broken down into three distinct datasets. These datasets will consist of the following:</a:t>
            </a:r>
          </a:p>
          <a:p>
            <a:pPr marL="800100" lvl="1" indent="-342900" algn="l">
              <a:buClr>
                <a:srgbClr val="0070C0"/>
              </a:buClr>
              <a:buSzPct val="80000"/>
              <a:buFont typeface="Wingdings" pitchFamily="2" charset="2"/>
              <a:buChar char="u"/>
            </a:pPr>
            <a:r>
              <a:rPr lang="en-US" sz="1800" dirty="0">
                <a:solidFill>
                  <a:schemeClr val="tx1"/>
                </a:solidFill>
              </a:rPr>
              <a:t>Training set</a:t>
            </a:r>
          </a:p>
          <a:p>
            <a:pPr marL="800100" lvl="1" indent="-342900" algn="l">
              <a:buClr>
                <a:srgbClr val="0070C0"/>
              </a:buClr>
              <a:buSzPct val="80000"/>
              <a:buFont typeface="Wingdings" pitchFamily="2" charset="2"/>
              <a:buChar char="u"/>
            </a:pPr>
            <a:r>
              <a:rPr lang="en-US" sz="1800" dirty="0">
                <a:solidFill>
                  <a:schemeClr val="tx1"/>
                </a:solidFill>
              </a:rPr>
              <a:t>Validation set</a:t>
            </a:r>
          </a:p>
          <a:p>
            <a:pPr marL="800100" lvl="1" indent="-342900" algn="l">
              <a:buClr>
                <a:srgbClr val="0070C0"/>
              </a:buClr>
              <a:buSzPct val="80000"/>
              <a:buFont typeface="Wingdings" pitchFamily="2" charset="2"/>
              <a:buChar char="u"/>
            </a:pPr>
            <a:r>
              <a:rPr lang="en-US" sz="1800" dirty="0">
                <a:solidFill>
                  <a:schemeClr val="tx1"/>
                </a:solidFill>
              </a:rPr>
              <a:t>Test set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15" name="Rectangle 14">
            <a:extLst>
              <a:ext uri="{FF2B5EF4-FFF2-40B4-BE49-F238E27FC236}">
                <a16:creationId xmlns:a16="http://schemas.microsoft.com/office/drawing/2014/main" id="{7DC7DA94-E506-4411-BDB5-49C2DB5FD5BA}"/>
              </a:ext>
            </a:extLst>
          </p:cNvPr>
          <p:cNvSpPr/>
          <p:nvPr/>
        </p:nvSpPr>
        <p:spPr>
          <a:xfrm>
            <a:off x="3419872" y="2334493"/>
            <a:ext cx="4752528" cy="419085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Train, Validate, and Test</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https://www.youtube.com/watch?v=Zi-0rlM4RDs&amp;list=PLZbbT5o_s2xq7LwI2y8_QtvuXZedL6tQU&amp;index=10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8FC6686F-0A0E-4246-A98E-77CE68185CC3}"/>
              </a:ext>
            </a:extLst>
          </p:cNvPr>
          <p:cNvPicPr>
            <a:picLocks noChangeAspect="1"/>
          </p:cNvPicPr>
          <p:nvPr/>
        </p:nvPicPr>
        <p:blipFill>
          <a:blip r:embed="rId3"/>
          <a:stretch>
            <a:fillRect/>
          </a:stretch>
        </p:blipFill>
        <p:spPr>
          <a:xfrm>
            <a:off x="3629025" y="2386425"/>
            <a:ext cx="4476750" cy="2286000"/>
          </a:xfrm>
          <a:prstGeom prst="rect">
            <a:avLst/>
          </a:prstGeom>
          <a:ln>
            <a:noFill/>
          </a:ln>
        </p:spPr>
      </p:pic>
      <p:pic>
        <p:nvPicPr>
          <p:cNvPr id="8" name="Picture 7">
            <a:extLst>
              <a:ext uri="{FF2B5EF4-FFF2-40B4-BE49-F238E27FC236}">
                <a16:creationId xmlns:a16="http://schemas.microsoft.com/office/drawing/2014/main" id="{92297E2A-F132-449C-BBDB-33FF9EA40675}"/>
              </a:ext>
            </a:extLst>
          </p:cNvPr>
          <p:cNvPicPr>
            <a:picLocks noChangeAspect="1"/>
          </p:cNvPicPr>
          <p:nvPr/>
        </p:nvPicPr>
        <p:blipFill>
          <a:blip r:embed="rId4"/>
          <a:stretch>
            <a:fillRect/>
          </a:stretch>
        </p:blipFill>
        <p:spPr>
          <a:xfrm>
            <a:off x="4114800" y="5073236"/>
            <a:ext cx="3505200" cy="1371600"/>
          </a:xfrm>
          <a:prstGeom prst="rect">
            <a:avLst/>
          </a:prstGeom>
          <a:ln>
            <a:solidFill>
              <a:srgbClr val="C00000"/>
            </a:solidFill>
          </a:ln>
        </p:spPr>
      </p:pic>
      <p:sp>
        <p:nvSpPr>
          <p:cNvPr id="12" name="TextBox 11">
            <a:extLst>
              <a:ext uri="{FF2B5EF4-FFF2-40B4-BE49-F238E27FC236}">
                <a16:creationId xmlns:a16="http://schemas.microsoft.com/office/drawing/2014/main" id="{E3C2DE9B-C70F-4750-A753-96D4ACF86BAD}"/>
              </a:ext>
            </a:extLst>
          </p:cNvPr>
          <p:cNvSpPr txBox="1"/>
          <p:nvPr/>
        </p:nvSpPr>
        <p:spPr>
          <a:xfrm>
            <a:off x="4736938" y="4627707"/>
            <a:ext cx="504056" cy="276999"/>
          </a:xfrm>
          <a:prstGeom prst="rect">
            <a:avLst/>
          </a:prstGeom>
          <a:solidFill>
            <a:schemeClr val="bg1"/>
          </a:solidFill>
          <a:ln>
            <a:solidFill>
              <a:srgbClr val="C00000"/>
            </a:solidFill>
          </a:ln>
        </p:spPr>
        <p:txBody>
          <a:bodyPr wrap="square" rtlCol="0">
            <a:spAutoFit/>
          </a:bodyPr>
          <a:lstStyle/>
          <a:p>
            <a:r>
              <a:rPr lang="en-US" sz="1200" dirty="0"/>
              <a:t>60%</a:t>
            </a:r>
          </a:p>
        </p:txBody>
      </p:sp>
      <p:sp>
        <p:nvSpPr>
          <p:cNvPr id="13" name="TextBox 12">
            <a:extLst>
              <a:ext uri="{FF2B5EF4-FFF2-40B4-BE49-F238E27FC236}">
                <a16:creationId xmlns:a16="http://schemas.microsoft.com/office/drawing/2014/main" id="{35BA72D1-DA59-472E-987C-836E8CA674C8}"/>
              </a:ext>
            </a:extLst>
          </p:cNvPr>
          <p:cNvSpPr txBox="1"/>
          <p:nvPr/>
        </p:nvSpPr>
        <p:spPr>
          <a:xfrm>
            <a:off x="6289848" y="4627708"/>
            <a:ext cx="504056" cy="276999"/>
          </a:xfrm>
          <a:prstGeom prst="rect">
            <a:avLst/>
          </a:prstGeom>
          <a:solidFill>
            <a:schemeClr val="bg1"/>
          </a:solidFill>
          <a:ln>
            <a:solidFill>
              <a:srgbClr val="C00000"/>
            </a:solidFill>
          </a:ln>
        </p:spPr>
        <p:txBody>
          <a:bodyPr wrap="square" rtlCol="0">
            <a:spAutoFit/>
          </a:bodyPr>
          <a:lstStyle/>
          <a:p>
            <a:r>
              <a:rPr lang="en-US" sz="1200" dirty="0"/>
              <a:t>20%</a:t>
            </a:r>
          </a:p>
        </p:txBody>
      </p:sp>
      <p:sp>
        <p:nvSpPr>
          <p:cNvPr id="14" name="TextBox 13">
            <a:extLst>
              <a:ext uri="{FF2B5EF4-FFF2-40B4-BE49-F238E27FC236}">
                <a16:creationId xmlns:a16="http://schemas.microsoft.com/office/drawing/2014/main" id="{1A24EAA4-B06A-4642-A94E-55193E446096}"/>
              </a:ext>
            </a:extLst>
          </p:cNvPr>
          <p:cNvSpPr txBox="1"/>
          <p:nvPr/>
        </p:nvSpPr>
        <p:spPr>
          <a:xfrm>
            <a:off x="7308304" y="4588668"/>
            <a:ext cx="504056" cy="276999"/>
          </a:xfrm>
          <a:prstGeom prst="rect">
            <a:avLst/>
          </a:prstGeom>
          <a:solidFill>
            <a:schemeClr val="bg1"/>
          </a:solidFill>
          <a:ln>
            <a:solidFill>
              <a:srgbClr val="C00000"/>
            </a:solidFill>
          </a:ln>
        </p:spPr>
        <p:txBody>
          <a:bodyPr wrap="square" rtlCol="0">
            <a:spAutoFit/>
          </a:bodyPr>
          <a:lstStyle/>
          <a:p>
            <a:r>
              <a:rPr lang="en-US" sz="1200" dirty="0"/>
              <a:t>20%</a:t>
            </a:r>
          </a:p>
        </p:txBody>
      </p:sp>
    </p:spTree>
    <p:extLst>
      <p:ext uri="{BB962C8B-B14F-4D97-AF65-F5344CB8AC3E}">
        <p14:creationId xmlns:p14="http://schemas.microsoft.com/office/powerpoint/2010/main" val="12420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Train, Validate, and Test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44078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Test Set</a:t>
            </a:r>
          </a:p>
          <a:p>
            <a:pPr marL="342900" indent="-342900" algn="l">
              <a:buClr>
                <a:srgbClr val="0070C0"/>
              </a:buClr>
              <a:buSzPct val="80000"/>
              <a:buFont typeface="Wingdings" pitchFamily="2" charset="2"/>
              <a:buChar char="u"/>
            </a:pPr>
            <a:r>
              <a:rPr lang="en-US" sz="1800" dirty="0">
                <a:solidFill>
                  <a:schemeClr val="tx1"/>
                </a:solidFill>
              </a:rPr>
              <a:t>The test set is a set of data that is used to test the model after the model has already been trained. The test set is separate from both the training set and validation set.</a:t>
            </a:r>
          </a:p>
          <a:p>
            <a:pPr marL="342900" indent="-342900" algn="l">
              <a:buClr>
                <a:srgbClr val="0070C0"/>
              </a:buClr>
              <a:buSzPct val="80000"/>
              <a:buFont typeface="Wingdings" pitchFamily="2" charset="2"/>
              <a:buChar char="u"/>
            </a:pPr>
            <a:r>
              <a:rPr lang="en-US" sz="1800" dirty="0">
                <a:solidFill>
                  <a:schemeClr val="tx1"/>
                </a:solidFill>
              </a:rPr>
              <a:t>After our model has been trained and validated using our training and validation sets, we will then use our model to predict the output of the unlabeled data in the test set.</a:t>
            </a:r>
          </a:p>
          <a:p>
            <a:pPr marL="342900" indent="-342900" algn="l">
              <a:buClr>
                <a:srgbClr val="0070C0"/>
              </a:buClr>
              <a:buSzPct val="80000"/>
              <a:buFont typeface="Wingdings" pitchFamily="2" charset="2"/>
              <a:buChar char="u"/>
            </a:pPr>
            <a:r>
              <a:rPr lang="en-US" sz="1800" b="1" dirty="0">
                <a:solidFill>
                  <a:srgbClr val="C00000"/>
                </a:solidFill>
              </a:rPr>
              <a:t>One major difference between the test set and the two other sets (training and validation sets) is that the test set should not be labeled.</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The training set and validation set have to be labeled so that we can see the metrics given during training, like the loss and the accuracy from each epoch.</a:t>
            </a:r>
          </a:p>
          <a:p>
            <a:pPr marL="342900" indent="-342900" algn="l">
              <a:buClr>
                <a:srgbClr val="0070C0"/>
              </a:buClr>
              <a:buSzPct val="80000"/>
              <a:buFont typeface="Wingdings" pitchFamily="2" charset="2"/>
              <a:buChar char="u"/>
            </a:pPr>
            <a:r>
              <a:rPr lang="en-US" sz="1800" dirty="0">
                <a:solidFill>
                  <a:schemeClr val="tx1"/>
                </a:solidFill>
              </a:rPr>
              <a:t>Quiz 1:</a:t>
            </a:r>
          </a:p>
          <a:p>
            <a:pPr marL="342900" indent="-342900" algn="l">
              <a:buClr>
                <a:srgbClr val="0070C0"/>
              </a:buClr>
              <a:buSzPct val="80000"/>
              <a:buFont typeface="Wingdings" pitchFamily="2" charset="2"/>
              <a:buChar char="u"/>
            </a:pPr>
            <a:r>
              <a:rPr lang="en-US" sz="1800" dirty="0">
                <a:solidFill>
                  <a:schemeClr val="tx1"/>
                </a:solidFill>
              </a:rPr>
              <a:t>The </a:t>
            </a:r>
            <a:r>
              <a:rPr lang="en-US" sz="1800" i="1" dirty="0">
                <a:solidFill>
                  <a:schemeClr val="tx1"/>
                </a:solidFill>
              </a:rPr>
              <a:t>test set</a:t>
            </a:r>
            <a:r>
              <a:rPr lang="en-US" sz="1800" dirty="0">
                <a:solidFill>
                  <a:schemeClr val="tx1"/>
                </a:solidFill>
              </a:rPr>
              <a:t> differs from the training and validation sets by </a:t>
            </a:r>
            <a:r>
              <a:rPr lang="en-US" sz="1800" b="1" dirty="0">
                <a:solidFill>
                  <a:srgbClr val="C00000"/>
                </a:solidFill>
              </a:rPr>
              <a:t>being passed to the model after training with no labels.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https://www.youtube.com/watch?v=Zi-0rlM4RDs&amp;list=PLZbbT5o_s2xq7LwI2y8_QtvuXZedL6tQU&amp;index=10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01185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Train, Validate, and Test</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51278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Validation Set</a:t>
            </a:r>
          </a:p>
          <a:p>
            <a:pPr marL="342900" indent="-342900" algn="l">
              <a:buClr>
                <a:srgbClr val="0070C0"/>
              </a:buClr>
              <a:buSzPct val="80000"/>
              <a:buFont typeface="Wingdings" pitchFamily="2" charset="2"/>
              <a:buChar char="u"/>
            </a:pPr>
            <a:r>
              <a:rPr lang="en-US" sz="1800" dirty="0">
                <a:solidFill>
                  <a:schemeClr val="tx1"/>
                </a:solidFill>
              </a:rPr>
              <a:t>The validation set is a set of data, separate from the training set, that is used to validate our model during training. </a:t>
            </a:r>
          </a:p>
          <a:p>
            <a:pPr marL="342900" indent="-342900" algn="l">
              <a:buClr>
                <a:srgbClr val="0070C0"/>
              </a:buClr>
              <a:buSzPct val="80000"/>
              <a:buFont typeface="Wingdings" pitchFamily="2" charset="2"/>
              <a:buChar char="u"/>
            </a:pPr>
            <a:r>
              <a:rPr lang="en-US" sz="1800" dirty="0">
                <a:solidFill>
                  <a:schemeClr val="tx1"/>
                </a:solidFill>
              </a:rPr>
              <a:t>This validation process helps give information that may assist us with adjusting our hyperparameters.</a:t>
            </a:r>
          </a:p>
          <a:p>
            <a:pPr marL="342900" indent="-342900" algn="l">
              <a:buClr>
                <a:srgbClr val="0070C0"/>
              </a:buClr>
              <a:buSzPct val="80000"/>
              <a:buFont typeface="Wingdings" pitchFamily="2" charset="2"/>
              <a:buChar char="u"/>
            </a:pPr>
            <a:r>
              <a:rPr lang="en-US" sz="1800" dirty="0">
                <a:solidFill>
                  <a:schemeClr val="tx1"/>
                </a:solidFill>
              </a:rPr>
              <a:t>Recall how we just mentioned that with each epoch during training, the model will be trained on the data in the training set. </a:t>
            </a:r>
          </a:p>
          <a:p>
            <a:pPr marL="342900" indent="-342900" algn="l">
              <a:buClr>
                <a:srgbClr val="0070C0"/>
              </a:buClr>
              <a:buSzPct val="80000"/>
              <a:buFont typeface="Wingdings" pitchFamily="2" charset="2"/>
              <a:buChar char="u"/>
            </a:pPr>
            <a:r>
              <a:rPr lang="en-US" sz="1800" dirty="0">
                <a:solidFill>
                  <a:schemeClr val="tx1"/>
                </a:solidFill>
              </a:rPr>
              <a:t>One of the major reasons we need a validation set is to ensure that our model is </a:t>
            </a:r>
            <a:r>
              <a:rPr lang="en-US" sz="1800" b="1" dirty="0">
                <a:solidFill>
                  <a:srgbClr val="C00000"/>
                </a:solidFill>
              </a:rPr>
              <a:t>not overfitting </a:t>
            </a:r>
            <a:r>
              <a:rPr lang="en-US" sz="1800" dirty="0">
                <a:solidFill>
                  <a:schemeClr val="tx1"/>
                </a:solidFill>
              </a:rPr>
              <a:t>to the data in the training set. </a:t>
            </a:r>
          </a:p>
          <a:p>
            <a:pPr marL="342900" indent="-342900" algn="l">
              <a:buClr>
                <a:srgbClr val="0070C0"/>
              </a:buClr>
              <a:buSzPct val="80000"/>
              <a:buFont typeface="Wingdings" pitchFamily="2" charset="2"/>
              <a:buChar char="u"/>
            </a:pPr>
            <a:r>
              <a:rPr lang="en-US" sz="1800" dirty="0">
                <a:solidFill>
                  <a:schemeClr val="tx1"/>
                </a:solidFill>
              </a:rPr>
              <a:t>During training, if we’re also validating the model on the validation set and see that the results it’s giving for the validation data are just as good as the results it’s giving for the training data, then we can be more confident that our model is not overfitting.</a:t>
            </a:r>
          </a:p>
          <a:p>
            <a:pPr marL="342900" indent="-342900" algn="l">
              <a:buClr>
                <a:srgbClr val="0070C0"/>
              </a:buClr>
              <a:buSzPct val="80000"/>
              <a:buFont typeface="Wingdings" pitchFamily="2" charset="2"/>
              <a:buChar char="u"/>
            </a:pPr>
            <a:r>
              <a:rPr lang="en-US" sz="1800" b="1" dirty="0">
                <a:solidFill>
                  <a:srgbClr val="C00000"/>
                </a:solidFill>
              </a:rPr>
              <a:t>The validation set allows us to see how well the model is generalizing during training.</a:t>
            </a:r>
          </a:p>
          <a:p>
            <a:pPr marL="342900" indent="-342900" algn="l">
              <a:buClr>
                <a:srgbClr val="0070C0"/>
              </a:buClr>
              <a:buSzPct val="80000"/>
              <a:buFont typeface="Wingdings" pitchFamily="2" charset="2"/>
              <a:buChar char="u"/>
            </a:pPr>
            <a:r>
              <a:rPr lang="en-US" sz="1800" b="1" dirty="0">
                <a:solidFill>
                  <a:srgbClr val="C00000"/>
                </a:solidFill>
              </a:rPr>
              <a:t>If the results on the training data are really good, but the results (loss function) on the validation data are lagging behind, then our model is overfitting.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https://www.youtube.com/watch?v=Zi-0rlM4RDs&amp;list=PLZbbT5o_s2xq7LwI2y8_QtvuXZedL6tQU&amp;index=10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22332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Train, Validate, and Test</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5193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Deep Learning Datasets In Summary</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https://www.youtube.com/watch?v=Zi-0rlM4RDs&amp;list=PLZbbT5o_s2xq7LwI2y8_QtvuXZedL6tQU&amp;index=10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3371FD9-66A4-448D-8D5C-1C2A99154645}"/>
              </a:ext>
            </a:extLst>
          </p:cNvPr>
          <p:cNvPicPr>
            <a:picLocks noChangeAspect="1"/>
          </p:cNvPicPr>
          <p:nvPr/>
        </p:nvPicPr>
        <p:blipFill>
          <a:blip r:embed="rId3"/>
          <a:stretch>
            <a:fillRect/>
          </a:stretch>
        </p:blipFill>
        <p:spPr>
          <a:xfrm>
            <a:off x="971600" y="2024329"/>
            <a:ext cx="7058025" cy="2524125"/>
          </a:xfrm>
          <a:prstGeom prst="rect">
            <a:avLst/>
          </a:prstGeom>
          <a:ln>
            <a:solidFill>
              <a:srgbClr val="C00000"/>
            </a:solidFill>
          </a:ln>
        </p:spPr>
      </p:pic>
    </p:spTree>
    <p:extLst>
      <p:ext uri="{BB962C8B-B14F-4D97-AF65-F5344CB8AC3E}">
        <p14:creationId xmlns:p14="http://schemas.microsoft.com/office/powerpoint/2010/main" val="4141981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Train, Validate, and Test</a:t>
            </a:r>
            <a:endParaRPr lang="zh-TW" altLang="en-US" b="1" dirty="0">
              <a:solidFill>
                <a:srgbClr val="FFFF00"/>
              </a:solidFill>
            </a:endParaRPr>
          </a:p>
        </p:txBody>
      </p:sp>
      <p:sp>
        <p:nvSpPr>
          <p:cNvPr id="3" name="副標題 2"/>
          <p:cNvSpPr>
            <a:spLocks noGrp="1"/>
          </p:cNvSpPr>
          <p:nvPr>
            <p:ph type="subTitle" idx="1"/>
          </p:nvPr>
        </p:nvSpPr>
        <p:spPr>
          <a:xfrm>
            <a:off x="457200" y="1325450"/>
            <a:ext cx="195456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Keras</a:t>
            </a:r>
            <a:r>
              <a:rPr lang="en-US" sz="1800" b="1" dirty="0">
                <a:solidFill>
                  <a:schemeClr val="tx1"/>
                </a:solidFill>
              </a:rPr>
              <a:t> Code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https://www.youtube.com/watch?v=Zi-0rlM4RDs&amp;list=PLZbbT5o_s2xq7LwI2y8_QtvuXZedL6tQU&amp;index=10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12C96B17-E86C-47B9-907B-26D903A07F35}"/>
              </a:ext>
            </a:extLst>
          </p:cNvPr>
          <p:cNvPicPr>
            <a:picLocks noChangeAspect="1"/>
          </p:cNvPicPr>
          <p:nvPr/>
        </p:nvPicPr>
        <p:blipFill>
          <a:blip r:embed="rId3"/>
          <a:stretch>
            <a:fillRect/>
          </a:stretch>
        </p:blipFill>
        <p:spPr>
          <a:xfrm>
            <a:off x="2801368" y="1322288"/>
            <a:ext cx="4789668" cy="5216624"/>
          </a:xfrm>
          <a:prstGeom prst="rect">
            <a:avLst/>
          </a:prstGeom>
          <a:ln>
            <a:solidFill>
              <a:srgbClr val="C00000"/>
            </a:solidFill>
          </a:ln>
        </p:spPr>
      </p:pic>
    </p:spTree>
    <p:extLst>
      <p:ext uri="{BB962C8B-B14F-4D97-AF65-F5344CB8AC3E}">
        <p14:creationId xmlns:p14="http://schemas.microsoft.com/office/powerpoint/2010/main" val="117662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10.1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59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https://www.youtube.com/watch?v=jWT-AX9677k&amp;list=PLZbbT5o_s2xq7LwI2y8_QtvuXZedL6tQU&amp;index=9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7" name="Picture 6">
            <a:extLst>
              <a:ext uri="{FF2B5EF4-FFF2-40B4-BE49-F238E27FC236}">
                <a16:creationId xmlns:a16="http://schemas.microsoft.com/office/drawing/2014/main" id="{C7074572-D0F7-4721-9A14-F1ABF2D9AB06}"/>
              </a:ext>
            </a:extLst>
          </p:cNvPr>
          <p:cNvPicPr>
            <a:picLocks noChangeAspect="1"/>
          </p:cNvPicPr>
          <p:nvPr/>
        </p:nvPicPr>
        <p:blipFill>
          <a:blip r:embed="rId3"/>
          <a:stretch>
            <a:fillRect/>
          </a:stretch>
        </p:blipFill>
        <p:spPr>
          <a:xfrm>
            <a:off x="2051720" y="1221794"/>
            <a:ext cx="6165229" cy="5156373"/>
          </a:xfrm>
          <a:prstGeom prst="rect">
            <a:avLst/>
          </a:prstGeom>
          <a:ln>
            <a:solidFill>
              <a:srgbClr val="C00000"/>
            </a:solidFill>
          </a:ln>
        </p:spPr>
      </p:pic>
    </p:spTree>
    <p:extLst>
      <p:ext uri="{BB962C8B-B14F-4D97-AF65-F5344CB8AC3E}">
        <p14:creationId xmlns:p14="http://schemas.microsoft.com/office/powerpoint/2010/main" val="5496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https://www.youtube.com/watch?v=jWT-AX9677k&amp;list=PLZbbT5o_s2xq7LwI2y8_QtvuXZedL6tQU&amp;index=9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3" name="Picture 2">
            <a:extLst>
              <a:ext uri="{FF2B5EF4-FFF2-40B4-BE49-F238E27FC236}">
                <a16:creationId xmlns:a16="http://schemas.microsoft.com/office/drawing/2014/main" id="{6E0BB6B2-E506-448F-B67E-A41F3D31B2E0}"/>
              </a:ext>
            </a:extLst>
          </p:cNvPr>
          <p:cNvPicPr>
            <a:picLocks noChangeAspect="1"/>
          </p:cNvPicPr>
          <p:nvPr/>
        </p:nvPicPr>
        <p:blipFill>
          <a:blip r:embed="rId3"/>
          <a:stretch>
            <a:fillRect/>
          </a:stretch>
        </p:blipFill>
        <p:spPr>
          <a:xfrm>
            <a:off x="1880467" y="1190998"/>
            <a:ext cx="6507957" cy="5371791"/>
          </a:xfrm>
          <a:prstGeom prst="rect">
            <a:avLst/>
          </a:prstGeom>
          <a:ln>
            <a:solidFill>
              <a:srgbClr val="C00000"/>
            </a:solidFill>
          </a:ln>
        </p:spPr>
      </p:pic>
    </p:spTree>
    <p:extLst>
      <p:ext uri="{BB962C8B-B14F-4D97-AF65-F5344CB8AC3E}">
        <p14:creationId xmlns:p14="http://schemas.microsoft.com/office/powerpoint/2010/main" val="303214081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3629</TotalTime>
  <Words>715</Words>
  <Application>Microsoft Office PowerPoint</Application>
  <PresentationFormat>On-screen Show (4:3)</PresentationFormat>
  <Paragraphs>75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佈景主題</vt:lpstr>
      <vt:lpstr>10 Train, Validate, and Test</vt:lpstr>
      <vt:lpstr>10 Train, Validate, and Test</vt:lpstr>
      <vt:lpstr>10 Train, Validate, and Test</vt:lpstr>
      <vt:lpstr>10 Train, Validate, and Test</vt:lpstr>
      <vt:lpstr>10 Train, Validate, and Test</vt:lpstr>
      <vt:lpstr>10 Train, Validate, and Test</vt:lpstr>
      <vt:lpstr>10.1 Quiz</vt:lpstr>
      <vt:lpstr>10.1 Quiz</vt:lpstr>
      <vt:lpstr>10.1 Quiz</vt:lpstr>
      <vt:lpstr>10.1 Quiz</vt:lpstr>
      <vt:lpstr>10.1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1552</cp:revision>
  <dcterms:created xsi:type="dcterms:W3CDTF">2018-09-28T16:40:41Z</dcterms:created>
  <dcterms:modified xsi:type="dcterms:W3CDTF">2020-06-06T23:38:57Z</dcterms:modified>
</cp:coreProperties>
</file>